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6"/>
  </p:notesMasterIdLst>
  <p:sldIdLst>
    <p:sldId id="258" r:id="rId3"/>
    <p:sldId id="257" r:id="rId4"/>
    <p:sldId id="296" r:id="rId5"/>
    <p:sldId id="283" r:id="rId6"/>
    <p:sldId id="276" r:id="rId7"/>
    <p:sldId id="275" r:id="rId8"/>
    <p:sldId id="297" r:id="rId9"/>
    <p:sldId id="282" r:id="rId10"/>
    <p:sldId id="279" r:id="rId11"/>
    <p:sldId id="298" r:id="rId12"/>
    <p:sldId id="300" r:id="rId13"/>
    <p:sldId id="29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E8A34-02DF-48C6-9B9C-47B4561571B7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1EC4-5C66-4B54-A3CB-71481705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4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205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4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1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6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1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2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4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3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3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7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9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5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8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7299-7AB9-4421-3B12-055B2CA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0704-5510-78E0-B7E4-F9630322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3451-8FBE-805D-8FA3-FC147C28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C1D9-62E5-C85C-4B63-58148D49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5C2-AFFF-07C8-D374-FE4011B8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75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E07-2180-6511-79E3-2E29CCE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9261-F4E2-F83A-096F-8B46402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F349-BC46-79C9-52EF-514BAFBB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DCA1-2DB5-E28A-52A3-EA7B7869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E262-9D44-C979-4A16-6F63869A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2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3DAF-A9FC-2EBF-313C-F3BBB89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F7F28-7C72-307A-C407-52556A76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E65A-F4AD-DD3A-A52F-FA815D3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DF96-CFF7-5621-1619-4542398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E39-910E-748A-9083-0559B332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713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C5D-B37F-1D54-B8A5-832AA5A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E475-38C3-004E-F4B4-1BC49041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613-E5A9-D074-F1D1-F7F2DB22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732C-3593-DFBF-A549-2CEA217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957B-DA11-6500-63E4-E27185DF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154A3-20E1-D18E-0026-4A8A3F8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78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69EE-7FCA-358E-AF68-5727C057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B158C-293D-FC3E-8470-A5C3F0E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6D5-6D88-2554-E382-F7B098EA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26132-29F8-0728-CEC6-7660F950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94F64-22C3-42CB-F1BB-62265B02E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1A8BE-6B08-0119-E239-80C863D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BA3D-95A5-5C73-ECBF-3F321960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42D4F-4B32-ED83-D21D-63C452CD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9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EB0C-BA77-9E02-D9FC-62623840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223-1C45-0913-7F67-BFE48E5B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1BEB2-D578-1D7A-3513-9DFB78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0DC6B-1B01-30F0-C949-A2490AA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44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9FE2E-46FA-BB90-50F1-2CB53E1C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213D-763D-F752-F23B-3AD310C9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9DC0-3B4C-C610-8DA1-4EC909A3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566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ED57-C60E-60FD-BC9C-20548E06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60EA-29F8-CCC7-A9DB-EADF9BB9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8E39E-23CE-CC6D-4A90-EF01B454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4CA2-4444-83A1-FC45-0C85202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279D-360F-A5B1-C36C-6155F84C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B8DA-9C7F-6A51-7F25-E25D69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343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472-7E89-8BAA-DFFD-7665F68F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404-A40E-A29B-C769-B076AFC0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2BE45-1AFB-1777-7F35-08016656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D7A5-C01A-471C-637A-44095AF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7DE5-96C0-24F9-BDDC-C53FEDD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E9E-260B-0007-E803-BAF3D10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000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62E7-C227-4FE6-EF6B-402C1AF0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A195-3677-2ED3-3546-5F867959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E36A-F824-805B-19DA-F6DAD9D7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C016-C643-8999-8F41-015CA675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69B-FE51-ACE6-A9E3-DA3731C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87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87F9-C985-966A-400F-52D66829C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76F3-FEC8-871A-191B-CA2078D0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59E-0149-1FF5-4FA4-788854DC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DC37-1F2A-17DB-1CFB-ADCB7B9E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B443-699D-1C6D-5F56-CD1436AA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8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9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9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4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9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7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179F7-218C-AA8C-F064-DB56022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1F23-7336-D4E6-3272-725DF6D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2028-7899-7AC8-B9F8-266CDA9A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2E81-7968-2DFA-094A-57B911CD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E72D-A4F6-F182-7896-7ED66A17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48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emf"/><Relationship Id="rId3" Type="http://schemas.openxmlformats.org/officeDocument/2006/relationships/image" Target="../media/image23.png"/><Relationship Id="rId21" Type="http://schemas.openxmlformats.org/officeDocument/2006/relationships/image" Target="../media/image41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jp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emf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AD83-930B-5449-2B93-9A75CD8F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0F4E3-617D-C2CE-FED6-A9975515A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152BE-CE92-533B-CE14-52B5C7E2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8DA0F-D102-7CB2-6DB6-EC9C159C9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200"/>
              </a:spcAft>
            </a:pPr>
            <a:r>
              <a:rPr lang="en-GB" sz="4800" kern="100" dirty="0">
                <a:effectLst/>
                <a:latin typeface="Quicksand" pitchFamily="2" charset="0"/>
                <a:ea typeface="Lora" pitchFamily="2" charset="0"/>
                <a:cs typeface="Times New Roman" panose="02020603050405020304" pitchFamily="18" charset="0"/>
              </a:rPr>
              <a:t>Video – previous day’s highlights</a:t>
            </a:r>
          </a:p>
          <a:p>
            <a:pPr lvl="0" algn="ctr">
              <a:spcAft>
                <a:spcPts val="1200"/>
              </a:spcAft>
            </a:pPr>
            <a:br>
              <a:rPr lang="en-GB" sz="4800" kern="100" dirty="0">
                <a:latin typeface="Quicksand" pitchFamily="2" charset="0"/>
                <a:ea typeface="Lora" pitchFamily="2" charset="0"/>
                <a:cs typeface="Times New Roman" panose="02020603050405020304" pitchFamily="18" charset="0"/>
              </a:rPr>
            </a:br>
            <a:r>
              <a:rPr lang="en-GB" sz="4800" kern="100" dirty="0">
                <a:latin typeface="Quicksand" pitchFamily="2" charset="0"/>
                <a:ea typeface="Lora" pitchFamily="2" charset="0"/>
                <a:cs typeface="Times New Roman" panose="02020603050405020304" pitchFamily="18" charset="0"/>
              </a:rPr>
              <a:t>Day 2 transition </a:t>
            </a:r>
            <a:endParaRPr lang="en-GB" sz="4800" kern="100" dirty="0">
              <a:effectLst/>
              <a:latin typeface="Quicksand" pitchFamily="2" charset="0"/>
              <a:ea typeface="Lor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C5378-A18E-F132-33F8-2439582B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" y="232471"/>
            <a:ext cx="9514841" cy="100438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ED0A5C-B1F0-A944-0555-E3E3B7CF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" y="4717176"/>
            <a:ext cx="1537163" cy="105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910DA-9265-F335-841B-26743020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8" y="4847264"/>
            <a:ext cx="1540727" cy="619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7AC3B6-FF09-E86F-ACA5-85410D39A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189" y="1953996"/>
            <a:ext cx="3094543" cy="122464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A79A97-A744-4E5D-C725-95FB73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8" y="2188590"/>
            <a:ext cx="938825" cy="101671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D00AC7-923F-DAE9-D747-E35E1E17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70" y="5938983"/>
            <a:ext cx="1323897" cy="55162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1CD7E15-555F-B552-7DD1-5A801B47D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55" y="4657539"/>
            <a:ext cx="1225550" cy="73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1418-3BC5-51E6-E549-D427BA59D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6" y="4743977"/>
            <a:ext cx="1701800" cy="5530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6C665B7-2F7D-E704-7599-3EF86D714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23" y="2183518"/>
            <a:ext cx="2336800" cy="70029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0B21B-DDD6-3DAE-5601-ABC04D7AC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27388"/>
            <a:ext cx="2059167" cy="41255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D8B330E-54DD-3AD5-AB77-DCB755D6E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6" y="3341472"/>
            <a:ext cx="853529" cy="939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3527BB-AA46-85EF-06D7-16F773948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4258" y="3452506"/>
            <a:ext cx="1852253" cy="84836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A780C-2151-597D-2112-9B5764DFB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6" y="3231527"/>
            <a:ext cx="1828800" cy="113792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6808CC2-7DDA-7D4C-69A1-C60BD409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3" y="3538322"/>
            <a:ext cx="2184400" cy="54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B59B8-AE8F-57E3-C16C-DD7ECFA62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0" y="3596393"/>
            <a:ext cx="2285153" cy="429959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D985E9A-74CA-6E83-BBDE-47EE1D5166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4510215"/>
            <a:ext cx="1098550" cy="109855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CE43ACB-3D5A-CEDA-5D81-5D3D08B8A9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3" y="5902511"/>
            <a:ext cx="1633385" cy="744306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9D1E2-EBFF-5BD5-4628-CA605A186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5867315"/>
            <a:ext cx="1424828" cy="716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F94E1B-97AB-7E8F-BF78-9DD4E2AD666A}"/>
              </a:ext>
            </a:extLst>
          </p:cNvPr>
          <p:cNvSpPr txBox="1"/>
          <p:nvPr/>
        </p:nvSpPr>
        <p:spPr>
          <a:xfrm>
            <a:off x="2335696" y="1105930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yant Medium Italic" panose="020B0603040000020003" pitchFamily="34" charset="77"/>
                <a:ea typeface="+mn-ea"/>
                <a:cs typeface="+mn-cs"/>
              </a:rPr>
              <a:t>All Systems Connect 2023 is made possible thanks to the generous support of our partners including the World Health Organization and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7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2609110"/>
            <a:ext cx="6950801" cy="1655762"/>
          </a:xfrm>
        </p:spPr>
        <p:txBody>
          <a:bodyPr>
            <a:normAutofit fontScale="90000"/>
          </a:bodyPr>
          <a:lstStyle/>
          <a:p>
            <a:r>
              <a:rPr lang="en-GB" sz="12500" b="1">
                <a:solidFill>
                  <a:srgbClr val="44A8DE"/>
                </a:solidFill>
              </a:rPr>
              <a:t>Coffee </a:t>
            </a:r>
            <a:r>
              <a:rPr lang="en-GB" sz="12500" b="1" dirty="0">
                <a:solidFill>
                  <a:srgbClr val="44A8DE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2064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4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2609110"/>
            <a:ext cx="6950801" cy="1655762"/>
          </a:xfrm>
        </p:spPr>
        <p:txBody>
          <a:bodyPr>
            <a:normAutofit fontScale="90000"/>
          </a:bodyPr>
          <a:lstStyle/>
          <a:p>
            <a:r>
              <a:rPr lang="en-GB" sz="12500" b="1" dirty="0">
                <a:solidFill>
                  <a:srgbClr val="44A8DE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8544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AD83-930B-5449-2B93-9A75CD8F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0F4E3-617D-C2CE-FED6-A9975515A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152BE-CE92-533B-CE14-52B5C7E2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8DA0F-D102-7CB2-6DB6-EC9C159C99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200"/>
              </a:spcAft>
            </a:pPr>
            <a:r>
              <a:rPr lang="en-GB" sz="4800" kern="100" dirty="0">
                <a:effectLst/>
                <a:latin typeface="Quicksand" pitchFamily="2" charset="0"/>
                <a:ea typeface="Lora" pitchFamily="2" charset="0"/>
                <a:cs typeface="Times New Roman" panose="02020603050405020304" pitchFamily="18" charset="0"/>
              </a:rPr>
              <a:t>Video – OFA</a:t>
            </a:r>
          </a:p>
        </p:txBody>
      </p:sp>
    </p:spTree>
    <p:extLst>
      <p:ext uri="{BB962C8B-B14F-4D97-AF65-F5344CB8AC3E}">
        <p14:creationId xmlns:p14="http://schemas.microsoft.com/office/powerpoint/2010/main" val="25736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56ECAE-C7E5-1339-7724-56EA6EBC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1054" y="1207701"/>
            <a:ext cx="5634596" cy="3637280"/>
          </a:xfrm>
        </p:spPr>
        <p:txBody>
          <a:bodyPr>
            <a:normAutofit/>
          </a:bodyPr>
          <a:lstStyle/>
          <a:p>
            <a:r>
              <a:rPr lang="sv-SE" sz="3200" b="1" dirty="0"/>
              <a:t>Vida Duti</a:t>
            </a:r>
            <a:br>
              <a:rPr lang="sv-SE" dirty="0"/>
            </a:br>
            <a:r>
              <a:rPr lang="sv-SE" sz="2000" dirty="0"/>
              <a:t>IRC Ghana – co-host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9DFB94-A054-6843-2F24-BD7DF997838A}"/>
              </a:ext>
            </a:extLst>
          </p:cNvPr>
          <p:cNvSpPr txBox="1">
            <a:spLocks/>
          </p:cNvSpPr>
          <p:nvPr/>
        </p:nvSpPr>
        <p:spPr>
          <a:xfrm>
            <a:off x="503964" y="4030653"/>
            <a:ext cx="6234859" cy="363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Liza Rivera </a:t>
            </a:r>
            <a:br>
              <a:rPr lang="en-US" sz="3200" b="1" dirty="0"/>
            </a:br>
            <a:r>
              <a:rPr lang="en-US" dirty="0"/>
              <a:t>Water For People  - co-host</a:t>
            </a:r>
            <a:endParaRPr lang="en-GB" dirty="0"/>
          </a:p>
        </p:txBody>
      </p:sp>
      <p:pic>
        <p:nvPicPr>
          <p:cNvPr id="12" name="Picture Placeholder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59FAC62-6A7F-FF48-3C6E-2C27B8D63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10540"/>
          <a:stretch>
            <a:fillRect/>
          </a:stretch>
        </p:blipFill>
        <p:spPr>
          <a:xfrm>
            <a:off x="-837262" y="-435799"/>
            <a:ext cx="4458656" cy="4398199"/>
          </a:xfrm>
          <a:prstGeom prst="ellipse">
            <a:avLst/>
          </a:prstGeom>
        </p:spPr>
      </p:pic>
      <p:pic>
        <p:nvPicPr>
          <p:cNvPr id="16" name="Picture Placeholder 15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4CFF1AE8-8A49-E80C-87DB-B0EFAEDC221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9" b="12919"/>
          <a:stretch>
            <a:fillRect/>
          </a:stretch>
        </p:blipFill>
        <p:spPr>
          <a:xfrm>
            <a:off x="8301493" y="3080052"/>
            <a:ext cx="4714157" cy="4650864"/>
          </a:xfrm>
        </p:spPr>
      </p:pic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71715D4C-8B3D-A01F-203C-A877DA157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 b="678"/>
          <a:stretch/>
        </p:blipFill>
        <p:spPr>
          <a:xfrm>
            <a:off x="4051895" y="1261382"/>
            <a:ext cx="3687278" cy="3637280"/>
          </a:xfrm>
          <a:prstGeom prst="ellipse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54E759-7E2C-9584-AFEB-A6D7D9A75D57}"/>
              </a:ext>
            </a:extLst>
          </p:cNvPr>
          <p:cNvSpPr txBox="1">
            <a:spLocks/>
          </p:cNvSpPr>
          <p:nvPr/>
        </p:nvSpPr>
        <p:spPr>
          <a:xfrm>
            <a:off x="2553962" y="5596618"/>
            <a:ext cx="5634596" cy="363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bg1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3200" b="1" dirty="0"/>
              <a:t>David DeArmey</a:t>
            </a:r>
            <a:br>
              <a:rPr lang="sv-SE" dirty="0"/>
            </a:br>
            <a:r>
              <a:rPr lang="sv-SE" dirty="0"/>
              <a:t>Water for Good – co-host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7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A0E6B88-317B-8239-FDDB-9A9C89DB5EC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/>
        </p:blipFill>
        <p:spPr>
          <a:xfrm>
            <a:off x="-1086041" y="1795849"/>
            <a:ext cx="5910531" cy="583117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8B7F13-2F00-C35D-B15F-35FE077D9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7016" y="2097088"/>
            <a:ext cx="7084984" cy="3637280"/>
          </a:xfrm>
        </p:spPr>
        <p:txBody>
          <a:bodyPr>
            <a:normAutofit/>
          </a:bodyPr>
          <a:lstStyle/>
          <a:p>
            <a:r>
              <a:rPr lang="sv-SE" sz="4800" b="1" dirty="0"/>
              <a:t>Hon. Cecilia </a:t>
            </a:r>
            <a:br>
              <a:rPr lang="sv-SE" sz="4800" b="1" dirty="0"/>
            </a:br>
            <a:r>
              <a:rPr lang="sv-SE" sz="4800" b="1" dirty="0"/>
              <a:t>Abena Dapaah</a:t>
            </a:r>
            <a:br>
              <a:rPr lang="sv-SE" sz="3600" dirty="0"/>
            </a:br>
            <a:r>
              <a:rPr lang="en-US" sz="3600" dirty="0"/>
              <a:t>Minister for Sanitation and Water Resources, </a:t>
            </a:r>
            <a:br>
              <a:rPr lang="en-US" sz="3600" dirty="0"/>
            </a:br>
            <a:r>
              <a:rPr lang="en-US" sz="3600" dirty="0"/>
              <a:t>Ghana - keynote</a:t>
            </a:r>
            <a:endParaRPr lang="en-GB" sz="3600" dirty="0"/>
          </a:p>
        </p:txBody>
      </p:sp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5E17697-F6D9-762E-5B6B-3EE517591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318" y="365296"/>
            <a:ext cx="1996028" cy="16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5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0704B0-47E0-7022-362D-8A525E080E6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15510"/>
          <a:stretch/>
        </p:blipFill>
        <p:spPr>
          <a:xfrm>
            <a:off x="-1325348" y="1072687"/>
            <a:ext cx="6721131" cy="6493106"/>
          </a:xfr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E838BC-4F69-CC35-CB55-B47D25927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 fontScale="85000" lnSpcReduction="20000"/>
          </a:bodyPr>
          <a:lstStyle/>
          <a:p>
            <a:r>
              <a:rPr lang="nl-NL" sz="6000" b="1" dirty="0"/>
              <a:t>Kitty van </a:t>
            </a:r>
            <a:br>
              <a:rPr lang="nl-NL" sz="6000" b="1" dirty="0"/>
            </a:br>
            <a:r>
              <a:rPr lang="nl-NL" sz="6000" b="1" dirty="0"/>
              <a:t>der Heijden</a:t>
            </a:r>
            <a:br>
              <a:rPr lang="sv-SE" sz="4400" dirty="0"/>
            </a:br>
            <a:r>
              <a:rPr lang="en-US" sz="4400" dirty="0"/>
              <a:t>Director General, Ministry of Foreign Affairs, Government of Netherlands – </a:t>
            </a:r>
            <a:br>
              <a:rPr lang="en-US" sz="4400" dirty="0"/>
            </a:br>
            <a:r>
              <a:rPr lang="en-US" sz="4400" dirty="0"/>
              <a:t>panel moderator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7337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E5900743-8886-5111-5465-6F044CDC9F5C}"/>
              </a:ext>
            </a:extLst>
          </p:cNvPr>
          <p:cNvSpPr/>
          <p:nvPr/>
        </p:nvSpPr>
        <p:spPr>
          <a:xfrm>
            <a:off x="10553700" y="5701628"/>
            <a:ext cx="946822" cy="9468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BDF4F9B-672A-80A0-7E8B-BB86E80DAD16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" b="689"/>
          <a:stretch/>
        </p:blipFill>
        <p:spPr>
          <a:xfrm>
            <a:off x="193675" y="246063"/>
            <a:ext cx="2994025" cy="2952750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98A62DE-A8E8-5D43-7622-1B6AEB183FC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4131288" y="2635624"/>
            <a:ext cx="2406113" cy="2373864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FC5F611-FE8D-B6D6-4B9E-5F3FF808807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16162"/>
          <a:stretch/>
        </p:blipFill>
        <p:spPr>
          <a:xfrm>
            <a:off x="6723855" y="-41579"/>
            <a:ext cx="2751138" cy="2713037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37835C7F-C019-5FAE-6E04-011A2E0DD53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 b="662"/>
          <a:stretch/>
        </p:blipFill>
        <p:spPr>
          <a:xfrm>
            <a:off x="7584140" y="3048831"/>
            <a:ext cx="2356063" cy="2324857"/>
          </a:xfr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BFEFD97-D81E-D319-C781-C3C94C4B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8273" y="181232"/>
            <a:ext cx="2993617" cy="687705"/>
          </a:xfrm>
        </p:spPr>
        <p:txBody>
          <a:bodyPr>
            <a:noAutofit/>
          </a:bodyPr>
          <a:lstStyle/>
          <a:p>
            <a:r>
              <a:rPr lang="sv-SE" sz="6000" b="1" dirty="0"/>
              <a:t>Panel</a:t>
            </a:r>
            <a:br>
              <a:rPr lang="sv-SE" sz="6000" dirty="0"/>
            </a:br>
            <a:endParaRPr lang="en-GB" sz="60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3F480D-FED5-70D0-6DB8-7EF799C050D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187699" y="1314939"/>
            <a:ext cx="2694661" cy="865909"/>
          </a:xfrm>
        </p:spPr>
        <p:txBody>
          <a:bodyPr>
            <a:noAutofit/>
          </a:bodyPr>
          <a:lstStyle/>
          <a:p>
            <a:r>
              <a:rPr lang="pt-BR" sz="1800" b="1" dirty="0"/>
              <a:t>Dr Amaka Godfrey</a:t>
            </a:r>
            <a:br>
              <a:rPr lang="pt-BR" sz="1800" dirty="0"/>
            </a:br>
            <a:r>
              <a:rPr lang="en-US" sz="1800" dirty="0"/>
              <a:t>Global Policy and Research Director, WaterAid</a:t>
            </a:r>
            <a:endParaRPr lang="en-GB" sz="1800" dirty="0"/>
          </a:p>
        </p:txBody>
      </p:sp>
      <p:pic>
        <p:nvPicPr>
          <p:cNvPr id="19" name="Picture Placeholder 17">
            <a:extLst>
              <a:ext uri="{FF2B5EF4-FFF2-40B4-BE49-F238E27FC236}">
                <a16:creationId xmlns:a16="http://schemas.microsoft.com/office/drawing/2014/main" id="{0400A6BE-6A13-F199-0E90-3F329D615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" b="689"/>
          <a:stretch/>
        </p:blipFill>
        <p:spPr>
          <a:xfrm>
            <a:off x="839788" y="3429000"/>
            <a:ext cx="2092933" cy="2064080"/>
          </a:xfrm>
          <a:prstGeom prst="ellipse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4F1ECC2-1652-820A-F6BF-D57578F7FCDB}"/>
              </a:ext>
            </a:extLst>
          </p:cNvPr>
          <p:cNvSpPr txBox="1">
            <a:spLocks/>
          </p:cNvSpPr>
          <p:nvPr/>
        </p:nvSpPr>
        <p:spPr>
          <a:xfrm>
            <a:off x="1119157" y="5639650"/>
            <a:ext cx="3942947" cy="865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Mary James Gill</a:t>
            </a:r>
            <a:br>
              <a:rPr lang="pt-BR" sz="1800" dirty="0"/>
            </a:br>
            <a:r>
              <a:rPr lang="en-US" sz="1800" dirty="0"/>
              <a:t>Executive Director, </a:t>
            </a:r>
            <a:br>
              <a:rPr lang="en-US" sz="1800" dirty="0"/>
            </a:br>
            <a:r>
              <a:rPr lang="en-US" sz="1800" dirty="0"/>
              <a:t>Center for Law &amp; Justice, </a:t>
            </a:r>
            <a:br>
              <a:rPr lang="en-US" sz="1800" dirty="0"/>
            </a:br>
            <a:r>
              <a:rPr lang="en-US" sz="1800" dirty="0"/>
              <a:t>Pakistan</a:t>
            </a:r>
            <a:endParaRPr lang="en-GB" sz="180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F63658-1BB1-0DB2-B853-35350F76EEC0}"/>
              </a:ext>
            </a:extLst>
          </p:cNvPr>
          <p:cNvSpPr txBox="1">
            <a:spLocks/>
          </p:cNvSpPr>
          <p:nvPr/>
        </p:nvSpPr>
        <p:spPr>
          <a:xfrm>
            <a:off x="4572680" y="5141292"/>
            <a:ext cx="3537548" cy="865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Roberto Carlos </a:t>
            </a:r>
            <a:br>
              <a:rPr lang="pt-BR" sz="1800" b="1" dirty="0"/>
            </a:br>
            <a:r>
              <a:rPr lang="pt-BR" sz="1800" b="1" dirty="0"/>
              <a:t>Ramirez Alvarenga</a:t>
            </a:r>
            <a:br>
              <a:rPr lang="pt-BR" sz="1800" dirty="0"/>
            </a:br>
            <a:r>
              <a:rPr lang="en-US" sz="1800" dirty="0"/>
              <a:t>Vice Minister of Credit and Public Investment, Finance Secretary, Republic of Honduras</a:t>
            </a:r>
            <a:endParaRPr lang="en-GB" sz="180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DE97E9E-A5C6-C20F-BBD2-574D56A254C4}"/>
              </a:ext>
            </a:extLst>
          </p:cNvPr>
          <p:cNvSpPr txBox="1">
            <a:spLocks/>
          </p:cNvSpPr>
          <p:nvPr/>
        </p:nvSpPr>
        <p:spPr>
          <a:xfrm>
            <a:off x="9563505" y="597859"/>
            <a:ext cx="3020916" cy="865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Hon. Richard Rwabuhinga</a:t>
            </a:r>
            <a:br>
              <a:rPr lang="pt-BR" sz="1800" dirty="0"/>
            </a:br>
            <a:r>
              <a:rPr lang="en-US" sz="1800" dirty="0"/>
              <a:t>chairperson, Kabarole District Local </a:t>
            </a:r>
            <a:br>
              <a:rPr lang="en-US" sz="1800" dirty="0"/>
            </a:br>
            <a:r>
              <a:rPr lang="en-US" sz="1800" dirty="0"/>
              <a:t>Government, Uganda</a:t>
            </a:r>
            <a:endParaRPr lang="en-GB" sz="1800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9D05FFB-607E-A1B2-AB4B-349EF581F239}"/>
              </a:ext>
            </a:extLst>
          </p:cNvPr>
          <p:cNvSpPr txBox="1">
            <a:spLocks/>
          </p:cNvSpPr>
          <p:nvPr/>
        </p:nvSpPr>
        <p:spPr>
          <a:xfrm>
            <a:off x="9450544" y="5087138"/>
            <a:ext cx="2915835" cy="865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Dr Kodjo Esseim Mensah-Abrampa</a:t>
            </a:r>
            <a:br>
              <a:rPr lang="pt-BR" sz="1800" dirty="0"/>
            </a:br>
            <a:r>
              <a:rPr lang="en-US" sz="1800" dirty="0"/>
              <a:t>Director General, National Development Planning Commission, Republic of Ghana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528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Props1.xml><?xml version="1.0" encoding="utf-8"?>
<ds:datastoreItem xmlns:ds="http://schemas.openxmlformats.org/officeDocument/2006/customXml" ds:itemID="{98AAFD2B-5D5C-4977-9655-D658C184AD92}"/>
</file>

<file path=customXml/itemProps2.xml><?xml version="1.0" encoding="utf-8"?>
<ds:datastoreItem xmlns:ds="http://schemas.openxmlformats.org/officeDocument/2006/customXml" ds:itemID="{53E8FB41-C4D6-4B30-9BC1-FDC2CB01755D}"/>
</file>

<file path=customXml/itemProps3.xml><?xml version="1.0" encoding="utf-8"?>
<ds:datastoreItem xmlns:ds="http://schemas.openxmlformats.org/officeDocument/2006/customXml" ds:itemID="{B61F9D3E-48F8-40A6-A641-82AF3BF3E927}"/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182</Words>
  <Application>Microsoft Office PowerPoint</Application>
  <PresentationFormat>Widescreen</PresentationFormat>
  <Paragraphs>22</Paragraphs>
  <Slides>13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Bryant Medium Italic</vt:lpstr>
      <vt:lpstr>Calibri</vt:lpstr>
      <vt:lpstr>Calibri Light</vt:lpstr>
      <vt:lpstr>Quicksand</vt:lpstr>
      <vt:lpstr>1_Office Theme</vt:lpstr>
      <vt:lpstr>2_Office Theme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Coffee break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jason willbourn</dc:creator>
  <cp:lastModifiedBy>USER</cp:lastModifiedBy>
  <cp:revision>21</cp:revision>
  <dcterms:created xsi:type="dcterms:W3CDTF">2023-04-27T09:44:00Z</dcterms:created>
  <dcterms:modified xsi:type="dcterms:W3CDTF">2023-05-03T07:40:45Z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</Properties>
</file>