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6" r:id="rId3"/>
    <p:sldId id="271" r:id="rId4"/>
    <p:sldId id="267" r:id="rId5"/>
    <p:sldId id="268" r:id="rId6"/>
    <p:sldId id="269" r:id="rId7"/>
    <p:sldId id="270" r:id="rId8"/>
    <p:sldId id="260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604"/>
    <a:srgbClr val="009FE3"/>
    <a:srgbClr val="00ACEF"/>
    <a:srgbClr val="BE0000"/>
    <a:srgbClr val="97BEEF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0" autoAdjust="0"/>
    <p:restoredTop sz="94660"/>
  </p:normalViewPr>
  <p:slideViewPr>
    <p:cSldViewPr snapToGrid="0" snapToObjects="1">
      <p:cViewPr>
        <p:scale>
          <a:sx n="77" d="100"/>
          <a:sy n="77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0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Partos_blauw(300x135px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26" y="6231664"/>
            <a:ext cx="1391857" cy="62633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69333" y="6162392"/>
            <a:ext cx="8820000" cy="0"/>
          </a:xfrm>
          <a:prstGeom prst="line">
            <a:avLst/>
          </a:prstGeom>
          <a:ln>
            <a:solidFill>
              <a:srgbClr val="009FE3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73299"/>
            <a:ext cx="8229600" cy="563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4" name="Picture 3" descr="logo_Partos_blauw(300x135px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26" y="6231664"/>
            <a:ext cx="1391857" cy="626336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69333" y="6162392"/>
            <a:ext cx="8820000" cy="0"/>
          </a:xfrm>
          <a:prstGeom prst="line">
            <a:avLst/>
          </a:prstGeom>
          <a:ln>
            <a:solidFill>
              <a:srgbClr val="009FE3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3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751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31328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236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5" name="Picture 4" descr="logo_Partos_blauw(300x135px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26" y="6231664"/>
            <a:ext cx="1391857" cy="62633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69333" y="6162392"/>
            <a:ext cx="8820000" cy="0"/>
          </a:xfrm>
          <a:prstGeom prst="line">
            <a:avLst/>
          </a:prstGeom>
          <a:ln>
            <a:solidFill>
              <a:srgbClr val="009FE3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6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423604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7" name="Picture 6" descr="logo_Partos_blauw(300x135px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26" y="6231664"/>
            <a:ext cx="1391857" cy="62633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9333" y="6162392"/>
            <a:ext cx="8820000" cy="0"/>
          </a:xfrm>
          <a:prstGeom prst="line">
            <a:avLst/>
          </a:prstGeom>
          <a:ln>
            <a:solidFill>
              <a:srgbClr val="009FE3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9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6" name="Picture 5" descr="logo_Partos_blauw(300x135px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26" y="6231664"/>
            <a:ext cx="1391857" cy="62633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69333" y="6162392"/>
            <a:ext cx="8820000" cy="0"/>
          </a:xfrm>
          <a:prstGeom prst="line">
            <a:avLst/>
          </a:prstGeom>
          <a:ln>
            <a:solidFill>
              <a:srgbClr val="009FE3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7" name="Picture 6" descr="logo_Partos_blauw(300x135px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26" y="6231664"/>
            <a:ext cx="1391857" cy="62633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9333" y="6162392"/>
            <a:ext cx="8820000" cy="0"/>
          </a:xfrm>
          <a:prstGeom prst="line">
            <a:avLst/>
          </a:prstGeom>
          <a:ln>
            <a:solidFill>
              <a:srgbClr val="009FE3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08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797279"/>
            <a:ext cx="8229600" cy="62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100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4" r:id="rId3"/>
    <p:sldLayoutId id="2147483649" r:id="rId4"/>
    <p:sldLayoutId id="2147483657" r:id="rId5"/>
    <p:sldLayoutId id="2147483650" r:id="rId6"/>
    <p:sldLayoutId id="214748365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0ACEF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ACEF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CEF"/>
        </a:buClr>
        <a:buFont typeface="Lucida Grande"/>
        <a:buChar char="»"/>
        <a:defRPr sz="2800" kern="1200">
          <a:solidFill>
            <a:srgbClr val="42360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CEF"/>
        </a:buClr>
        <a:buFont typeface="Lucida Grande"/>
        <a:buChar char="»"/>
        <a:defRPr sz="2400" kern="1200">
          <a:solidFill>
            <a:srgbClr val="42360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ACEF"/>
        </a:buClr>
        <a:buFont typeface="Lucida Grande"/>
        <a:buChar char="»"/>
        <a:defRPr sz="2000" kern="1200">
          <a:solidFill>
            <a:srgbClr val="42360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ACEF"/>
        </a:buClr>
        <a:buFont typeface="Arial"/>
        <a:buChar char="»"/>
        <a:defRPr sz="2000" kern="1200">
          <a:solidFill>
            <a:srgbClr val="42360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04935"/>
            <a:ext cx="8229600" cy="20133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ACEF"/>
                </a:solidFill>
                <a:latin typeface="Gill Sans"/>
                <a:ea typeface="+mj-ea"/>
                <a:cs typeface="Gill Sans"/>
              </a:defRPr>
            </a:lvl1pPr>
          </a:lstStyle>
          <a:p>
            <a:pPr>
              <a:lnSpc>
                <a:spcPct val="120000"/>
              </a:lnSpc>
            </a:pPr>
            <a:endParaRPr lang="en-US" cap="all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71601" y="3396218"/>
            <a:ext cx="6106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 err="1" smtClean="0">
                <a:solidFill>
                  <a:schemeClr val="bg1"/>
                </a:solidFill>
              </a:rPr>
              <a:t>Sustainable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</a:rPr>
              <a:t>Development</a:t>
            </a:r>
            <a:r>
              <a:rPr lang="nl-NL" sz="3600" dirty="0" smtClean="0">
                <a:solidFill>
                  <a:schemeClr val="bg1"/>
                </a:solidFill>
              </a:rPr>
              <a:t> Goals</a:t>
            </a:r>
          </a:p>
          <a:p>
            <a:pPr algn="ctr"/>
            <a:r>
              <a:rPr lang="nl-NL" sz="3600" dirty="0" smtClean="0">
                <a:solidFill>
                  <a:schemeClr val="bg1"/>
                </a:solidFill>
              </a:rPr>
              <a:t>IRC</a:t>
            </a:r>
          </a:p>
          <a:p>
            <a:pPr algn="ctr"/>
            <a:r>
              <a:rPr lang="nl-NL" sz="3600" dirty="0" smtClean="0">
                <a:solidFill>
                  <a:schemeClr val="bg1"/>
                </a:solidFill>
              </a:rPr>
              <a:t>4 </a:t>
            </a:r>
            <a:r>
              <a:rPr lang="nl-NL" sz="3600" dirty="0" err="1" smtClean="0">
                <a:solidFill>
                  <a:schemeClr val="bg1"/>
                </a:solidFill>
              </a:rPr>
              <a:t>March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  <a:r>
              <a:rPr lang="nl-NL" sz="3600" dirty="0" smtClean="0">
                <a:solidFill>
                  <a:schemeClr val="bg1"/>
                </a:solidFill>
              </a:rPr>
              <a:t>2015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process </a:t>
            </a:r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2012-2013: High Level Panel</a:t>
            </a:r>
          </a:p>
          <a:p>
            <a:pPr lvl="1"/>
            <a:r>
              <a:rPr lang="en-US" dirty="0" err="1" smtClean="0"/>
              <a:t>Multistakeholder</a:t>
            </a:r>
            <a:endParaRPr lang="en-US" dirty="0" smtClean="0"/>
          </a:p>
          <a:p>
            <a:r>
              <a:rPr lang="en-US" dirty="0" smtClean="0"/>
              <a:t>2014: Open Working Group</a:t>
            </a:r>
          </a:p>
          <a:p>
            <a:pPr lvl="1"/>
            <a:r>
              <a:rPr lang="en-US" dirty="0" smtClean="0"/>
              <a:t>17 goals and 169 targets</a:t>
            </a:r>
          </a:p>
          <a:p>
            <a:r>
              <a:rPr lang="en-US" dirty="0" smtClean="0"/>
              <a:t>2014: Synthesis Report UNSG</a:t>
            </a:r>
          </a:p>
          <a:p>
            <a:pPr lvl="1"/>
            <a:r>
              <a:rPr lang="en-US" dirty="0" smtClean="0"/>
              <a:t>6 elements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34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r>
              <a:rPr lang="nl-NL" dirty="0" smtClean="0"/>
              <a:t> up to </a:t>
            </a:r>
            <a:r>
              <a:rPr lang="nl-NL" dirty="0" err="1" smtClean="0"/>
              <a:t>now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1026" name="Picture 2" descr="http://www.beyond2015.org/sites/default/files/UNWa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681" y="1643262"/>
            <a:ext cx="6981567" cy="4482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2015; an important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/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0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Goals</a:t>
            </a:r>
            <a:endParaRPr lang="en-US" dirty="0"/>
          </a:p>
        </p:txBody>
      </p:sp>
      <p:pic>
        <p:nvPicPr>
          <p:cNvPr id="4" name="Content Placeholder 4" descr="overzich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654" r="-36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23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Now: intergovernmental negotiations</a:t>
            </a:r>
          </a:p>
          <a:p>
            <a:r>
              <a:rPr lang="en-US" dirty="0" smtClean="0"/>
              <a:t>July; Addis </a:t>
            </a:r>
            <a:r>
              <a:rPr lang="en-US" dirty="0" err="1" smtClean="0"/>
              <a:t>Abeba</a:t>
            </a:r>
            <a:endParaRPr lang="en-US" dirty="0" smtClean="0"/>
          </a:p>
          <a:p>
            <a:pPr lvl="1"/>
            <a:r>
              <a:rPr lang="en-US" dirty="0" smtClean="0"/>
              <a:t>Agreement on broad lines on financing the SDG’s</a:t>
            </a:r>
          </a:p>
          <a:p>
            <a:r>
              <a:rPr lang="en-US" dirty="0" smtClean="0"/>
              <a:t>September; New York</a:t>
            </a:r>
          </a:p>
          <a:p>
            <a:pPr lvl="1"/>
            <a:r>
              <a:rPr lang="en-US" dirty="0" smtClean="0"/>
              <a:t>Decision on the new set of 17 goals</a:t>
            </a:r>
          </a:p>
          <a:p>
            <a:r>
              <a:rPr lang="en-US" dirty="0" smtClean="0"/>
              <a:t>December; Paris</a:t>
            </a:r>
          </a:p>
          <a:p>
            <a:pPr lvl="1"/>
            <a:r>
              <a:rPr lang="en-US" dirty="0" smtClean="0"/>
              <a:t>Climate agreement</a:t>
            </a:r>
          </a:p>
          <a:p>
            <a:pPr lvl="1"/>
            <a:r>
              <a:rPr lang="en-US" dirty="0" smtClean="0"/>
              <a:t>Loose ends SDG/</a:t>
            </a:r>
            <a:r>
              <a:rPr lang="en-US" dirty="0" err="1" smtClean="0"/>
              <a:t>FfD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3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that will probably take place after agreement on the </a:t>
            </a:r>
            <a:r>
              <a:rPr lang="en-US" dirty="0" smtClean="0"/>
              <a:t>SDGs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Implementing the SDG’s (</a:t>
            </a:r>
            <a:r>
              <a:rPr lang="en-US" dirty="0" err="1" smtClean="0"/>
              <a:t>incl</a:t>
            </a:r>
            <a:r>
              <a:rPr lang="en-US" dirty="0" smtClean="0"/>
              <a:t> financing)</a:t>
            </a:r>
          </a:p>
          <a:p>
            <a:pPr lvl="1"/>
            <a:r>
              <a:rPr lang="en-US" dirty="0" smtClean="0"/>
              <a:t>Implementation in national policies</a:t>
            </a:r>
          </a:p>
          <a:p>
            <a:endParaRPr lang="en-US" dirty="0" smtClean="0"/>
          </a:p>
          <a:p>
            <a:r>
              <a:rPr lang="en-US" dirty="0" smtClean="0"/>
              <a:t>Monitoring progress</a:t>
            </a:r>
          </a:p>
          <a:p>
            <a:pPr lvl="1"/>
            <a:r>
              <a:rPr lang="en-US" dirty="0" smtClean="0"/>
              <a:t>Including financial commitments</a:t>
            </a:r>
          </a:p>
          <a:p>
            <a:endParaRPr lang="en-US" dirty="0" smtClean="0"/>
          </a:p>
          <a:p>
            <a:r>
              <a:rPr lang="en-US" dirty="0" smtClean="0"/>
              <a:t>Engaging other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8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tos Powerpoint template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solidFill>
            <a:schemeClr val="tx2">
              <a:lumMod val="20000"/>
              <a:lumOff val="80000"/>
            </a:schemeClr>
          </a:solidFill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Partos Powerpoint template2</Template>
  <TotalTime>874</TotalTime>
  <Words>115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Partos Powerpoint template2</vt:lpstr>
      <vt:lpstr>PowerPoint Presentation</vt:lpstr>
      <vt:lpstr>The process up to now</vt:lpstr>
      <vt:lpstr>The process up to now</vt:lpstr>
      <vt:lpstr>2015; an important year</vt:lpstr>
      <vt:lpstr>The Goals</vt:lpstr>
      <vt:lpstr>What’s ahead</vt:lpstr>
      <vt:lpstr>steps that will probably take place after agreement on the SDGs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Yolande</dc:creator>
  <cp:lastModifiedBy>admin</cp:lastModifiedBy>
  <cp:revision>36</cp:revision>
  <dcterms:created xsi:type="dcterms:W3CDTF">2011-12-28T15:03:46Z</dcterms:created>
  <dcterms:modified xsi:type="dcterms:W3CDTF">2015-03-09T09:02:40Z</dcterms:modified>
</cp:coreProperties>
</file>