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71" r:id="rId7"/>
    <p:sldId id="264" r:id="rId8"/>
    <p:sldId id="268" r:id="rId9"/>
    <p:sldId id="273" r:id="rId10"/>
    <p:sldId id="274" r:id="rId11"/>
    <p:sldId id="275" r:id="rId12"/>
    <p:sldId id="258" r:id="rId13"/>
    <p:sldId id="261" r:id="rId14"/>
    <p:sldId id="262" r:id="rId15"/>
    <p:sldId id="260" r:id="rId16"/>
    <p:sldId id="263" r:id="rId17"/>
    <p:sldId id="265" r:id="rId18"/>
    <p:sldId id="266" r:id="rId19"/>
    <p:sldId id="267" r:id="rId20"/>
    <p:sldId id="257" r:id="rId21"/>
    <p:sldId id="272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6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Research.sph.emory.edu\Researchdata\IHProjs\CGSW\SWASH+%20DATA\CLEAN%20SWASH+%20DATA\FACILITIES\Analysis\FS6_Sustainability\Line%20chart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Handwashing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5288226657311402"/>
          <c:y val="0.13508133334658901"/>
          <c:w val="0.56602243639718319"/>
          <c:h val="0.69742122670272311"/>
        </c:manualLayout>
      </c:layout>
      <c:barChart>
        <c:barDir val="col"/>
        <c:grouping val="stacked"/>
        <c:varyColors val="0"/>
        <c:ser>
          <c:idx val="3"/>
          <c:order val="3"/>
          <c:tx>
            <c:strRef>
              <c:f>TABLES!$J$7</c:f>
              <c:strCache>
                <c:ptCount val="1"/>
                <c:pt idx="0">
                  <c:v>Has provided soap today</c:v>
                </c:pt>
              </c:strCache>
            </c:strRef>
          </c:tx>
          <c:invertIfNegative val="0"/>
          <c:cat>
            <c:strRef>
              <c:f>TABLES!$K$3:$M$3</c:f>
              <c:strCache>
                <c:ptCount val="3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</c:strCache>
            </c:strRef>
          </c:cat>
          <c:val>
            <c:numRef>
              <c:f>TABLES!$K$7:$M$7</c:f>
              <c:numCache>
                <c:formatCode>0%</c:formatCode>
                <c:ptCount val="3"/>
                <c:pt idx="0">
                  <c:v>0.35652173913043506</c:v>
                </c:pt>
                <c:pt idx="1">
                  <c:v>0.208695652173913</c:v>
                </c:pt>
                <c:pt idx="2">
                  <c:v>8.1100000000000019E-2</c:v>
                </c:pt>
              </c:numCache>
            </c:numRef>
          </c:val>
        </c:ser>
        <c:ser>
          <c:idx val="4"/>
          <c:order val="4"/>
          <c:tx>
            <c:strRef>
              <c:f>TABLES!$J$6</c:f>
              <c:strCache>
                <c:ptCount val="1"/>
                <c:pt idx="0">
                  <c:v>Has water in HW containers</c:v>
                </c:pt>
              </c:strCache>
            </c:strRef>
          </c:tx>
          <c:invertIfNegative val="0"/>
          <c:cat>
            <c:strRef>
              <c:f>TABLES!$K$3:$M$3</c:f>
              <c:strCache>
                <c:ptCount val="3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</c:strCache>
            </c:strRef>
          </c:cat>
          <c:val>
            <c:numRef>
              <c:f>TABLES!$K$6:$M$6</c:f>
              <c:numCache>
                <c:formatCode>0%</c:formatCode>
                <c:ptCount val="3"/>
                <c:pt idx="0">
                  <c:v>0.41739130434782606</c:v>
                </c:pt>
                <c:pt idx="1">
                  <c:v>0.49565217391304411</c:v>
                </c:pt>
                <c:pt idx="2">
                  <c:v>0.47250000000000003</c:v>
                </c:pt>
              </c:numCache>
            </c:numRef>
          </c:val>
        </c:ser>
        <c:ser>
          <c:idx val="5"/>
          <c:order val="5"/>
          <c:tx>
            <c:strRef>
              <c:f>TABLES!$J$5</c:f>
              <c:strCache>
                <c:ptCount val="1"/>
                <c:pt idx="0">
                  <c:v>Has HW containers </c:v>
                </c:pt>
              </c:strCache>
            </c:strRef>
          </c:tx>
          <c:invertIfNegative val="0"/>
          <c:cat>
            <c:strRef>
              <c:f>TABLES!$K$3:$M$3</c:f>
              <c:strCache>
                <c:ptCount val="3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</c:strCache>
            </c:strRef>
          </c:cat>
          <c:val>
            <c:numRef>
              <c:f>TABLES!$K$5:$M$5</c:f>
              <c:numCache>
                <c:formatCode>0%</c:formatCode>
                <c:ptCount val="3"/>
                <c:pt idx="0">
                  <c:v>0.18260869565217402</c:v>
                </c:pt>
                <c:pt idx="1">
                  <c:v>0.26086956521739108</c:v>
                </c:pt>
                <c:pt idx="2">
                  <c:v>0.125</c:v>
                </c:pt>
              </c:numCache>
            </c:numRef>
          </c:val>
        </c:ser>
        <c:ser>
          <c:idx val="6"/>
          <c:order val="6"/>
          <c:tx>
            <c:strRef>
              <c:f>TABLES!$J$4</c:f>
              <c:strCache>
                <c:ptCount val="1"/>
                <c:pt idx="0">
                  <c:v>All schools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</c:spPr>
          <c:invertIfNegative val="0"/>
          <c:cat>
            <c:strRef>
              <c:f>TABLES!$K$3:$M$3</c:f>
              <c:strCache>
                <c:ptCount val="3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</c:strCache>
            </c:strRef>
          </c:cat>
          <c:val>
            <c:numRef>
              <c:f>TABLES!$K$4:$M$4</c:f>
              <c:numCache>
                <c:formatCode>0%</c:formatCode>
                <c:ptCount val="3"/>
                <c:pt idx="0">
                  <c:v>4.3478260869565216E-2</c:v>
                </c:pt>
                <c:pt idx="1">
                  <c:v>3.4782608695652216E-2</c:v>
                </c:pt>
                <c:pt idx="2">
                  <c:v>0.32140000000000007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686144"/>
        <c:axId val="23700224"/>
      </c:barChart>
      <c:lineChart>
        <c:grouping val="standard"/>
        <c:varyColors val="0"/>
        <c:ser>
          <c:idx val="0"/>
          <c:order val="0"/>
          <c:tx>
            <c:strRef>
              <c:f>TABLES!$J$10</c:f>
              <c:strCache>
                <c:ptCount val="1"/>
                <c:pt idx="0">
                  <c:v>Has HW containers </c:v>
                </c:pt>
              </c:strCache>
            </c:strRef>
          </c:tx>
          <c:dLbls>
            <c:dLbl>
              <c:idx val="2"/>
              <c:layout>
                <c:manualLayout>
                  <c:x val="1.5470297029703003E-2"/>
                  <c:y val="-1.5782828282828298E-2"/>
                </c:manualLayout>
              </c:layout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TABLES!$K$9:$M$9</c:f>
              <c:strCache>
                <c:ptCount val="3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</c:strCache>
            </c:strRef>
          </c:cat>
          <c:val>
            <c:numRef>
              <c:f>TABLES!$K$10:$M$10</c:f>
              <c:numCache>
                <c:formatCode>0%</c:formatCode>
                <c:ptCount val="3"/>
                <c:pt idx="0">
                  <c:v>0.95652173913043503</c:v>
                </c:pt>
                <c:pt idx="1">
                  <c:v>0.96521739130434792</c:v>
                </c:pt>
                <c:pt idx="2">
                  <c:v>0.6786000000000002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TABLES!$J$11</c:f>
              <c:strCache>
                <c:ptCount val="1"/>
                <c:pt idx="0">
                  <c:v>Has water in HW containers</c:v>
                </c:pt>
              </c:strCache>
            </c:strRef>
          </c:tx>
          <c:dLbls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TABLES!$K$9:$M$9</c:f>
              <c:strCache>
                <c:ptCount val="3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</c:strCache>
            </c:strRef>
          </c:cat>
          <c:val>
            <c:numRef>
              <c:f>TABLES!$K$11:$M$11</c:f>
              <c:numCache>
                <c:formatCode>0%</c:formatCode>
                <c:ptCount val="3"/>
                <c:pt idx="0">
                  <c:v>0.77391304347826095</c:v>
                </c:pt>
                <c:pt idx="1">
                  <c:v>0.70434782608695701</c:v>
                </c:pt>
                <c:pt idx="2">
                  <c:v>0.55360000000000009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TABLES!$J$12</c:f>
              <c:strCache>
                <c:ptCount val="1"/>
                <c:pt idx="0">
                  <c:v>Has provided soap today</c:v>
                </c:pt>
              </c:strCache>
            </c:strRef>
          </c:tx>
          <c:dLbls>
            <c:dLbl>
              <c:idx val="2"/>
              <c:layout>
                <c:manualLayout>
                  <c:x val="1.2032453245324501E-2"/>
                  <c:y val="-2.8935185185185206E-2"/>
                </c:manualLayout>
              </c:layout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TABLES!$K$9:$M$9</c:f>
              <c:strCache>
                <c:ptCount val="3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</c:strCache>
            </c:strRef>
          </c:cat>
          <c:val>
            <c:numRef>
              <c:f>TABLES!$K$12:$M$12</c:f>
              <c:numCache>
                <c:formatCode>0%</c:formatCode>
                <c:ptCount val="3"/>
                <c:pt idx="0">
                  <c:v>0.35652173913043506</c:v>
                </c:pt>
                <c:pt idx="1">
                  <c:v>0.208695652173913</c:v>
                </c:pt>
                <c:pt idx="2">
                  <c:v>8.1100000000000019E-2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686144"/>
        <c:axId val="23700224"/>
      </c:lineChart>
      <c:catAx>
        <c:axId val="23686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700224"/>
        <c:crosses val="autoZero"/>
        <c:auto val="1"/>
        <c:lblAlgn val="ctr"/>
        <c:lblOffset val="100"/>
        <c:noMultiLvlLbl val="0"/>
      </c:catAx>
      <c:valAx>
        <c:axId val="23700224"/>
        <c:scaling>
          <c:orientation val="minMax"/>
          <c:max val="1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Proportion of schools</a:t>
                </a:r>
                <a:endParaRPr lang="en-US" dirty="0"/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23686144"/>
        <c:crosses val="autoZero"/>
        <c:crossBetween val="between"/>
        <c:majorUnit val="0.2"/>
      </c:valAx>
    </c:plotArea>
    <c:legend>
      <c:legendPos val="r"/>
      <c:legendEntry>
        <c:idx val="0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ayout>
        <c:manualLayout>
          <c:xMode val="edge"/>
          <c:yMode val="edge"/>
          <c:x val="0.7003790561142732"/>
          <c:y val="0.24068005348763202"/>
          <c:w val="0.28930741253259201"/>
          <c:h val="0.501186818977172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AF7A27-7481-4C5F-8E85-060034003C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E9C23-0A89-4BF4-BC57-9F5714B6FB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75EC42-24F1-48EB-9EC7-9417AB383F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89E7DAE-FA9C-4B87-91CF-E890D3346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8E934F-1B44-4A1E-82E2-1E0D9F4357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3648B-066C-44F7-9973-B38C05ED25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D1D216-51ED-4B71-AB45-B0037BF1F8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2C7C8-C9AD-4316-8BE0-58C87D31A1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5DEACE-0C94-4A9D-A789-60C6656FCA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FDEA4-17F6-496E-A9E2-1570754F74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566CDE-CCB7-44D9-9B94-3F8972AC1F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94F8BD-E7F8-43C3-94D3-3D13135D74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5707E30-0435-4F0A-AC30-59BA556D41E8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SWASH 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57200" y="5829300"/>
            <a:ext cx="21336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 descr="Government of Kenya Seal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534275" y="5638800"/>
            <a:ext cx="1304925" cy="11826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sz="4000" b="1" dirty="0"/>
              <a:t>Kenya Education Sector Support </a:t>
            </a:r>
            <a:r>
              <a:rPr lang="en-US" sz="4000" b="1" dirty="0" err="1"/>
              <a:t>Programme</a:t>
            </a:r>
            <a:r>
              <a:rPr lang="en-US" sz="4000" b="1" dirty="0"/>
              <a:t> Funding for School WASH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209800"/>
            <a:ext cx="6400800" cy="685800"/>
          </a:xfrm>
        </p:spPr>
        <p:txBody>
          <a:bodyPr/>
          <a:lstStyle/>
          <a:p>
            <a:r>
              <a:rPr lang="en-US" i="1"/>
              <a:t>Learning to Date</a:t>
            </a:r>
          </a:p>
        </p:txBody>
      </p:sp>
      <p:pic>
        <p:nvPicPr>
          <p:cNvPr id="2052" name="Picture 4" descr="Kenya April 2009-000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901950"/>
            <a:ext cx="4648200" cy="3092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What Schools Actually Receive (Ksh/pupil/year)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5029200"/>
            <a:ext cx="8001000" cy="762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US" sz="2000"/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/>
              <a:t>..and other decentralized grants (e.g. CDF or center of excellence).</a:t>
            </a:r>
          </a:p>
        </p:txBody>
      </p:sp>
      <p:graphicFrame>
        <p:nvGraphicFramePr>
          <p:cNvPr id="10340" name="Group 100"/>
          <p:cNvGraphicFramePr>
            <a:graphicFrameLocks noGrp="1"/>
          </p:cNvGraphicFramePr>
          <p:nvPr>
            <p:ph sz="half" idx="2"/>
          </p:nvPr>
        </p:nvGraphicFramePr>
        <p:xfrm>
          <a:off x="685800" y="1600200"/>
          <a:ext cx="8001000" cy="3733802"/>
        </p:xfrm>
        <a:graphic>
          <a:graphicData uri="http://schemas.openxmlformats.org/drawingml/2006/table">
            <a:tbl>
              <a:tblPr/>
              <a:tblGrid>
                <a:gridCol w="5724525"/>
                <a:gridCol w="1138238"/>
                <a:gridCol w="1138237"/>
              </a:tblGrid>
              <a:tr h="5842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FPE Capitation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per term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 per year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Support Wages (Askaris, cooks etc)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KES 55.00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KES 110.00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Repairs, Maintenance and Improvements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KES 60.00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KES 120.00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Activity (Drama and sports festivals etc)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KES 22.00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KES 44.00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Quality Assurance (School based exaninations)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KES 15.00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KES 30.00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Local transport and travelling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KES 15.00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KES 30.00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Electricity, water and conservancy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KES 5.00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KES 10.00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Telephone/PO Box rental/Postage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KES 10.00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KES 20.00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Contingency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KES 3.00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KES 6.00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KES 185.00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KES 370.00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41" name="Oval 101"/>
          <p:cNvSpPr>
            <a:spLocks noChangeArrowheads="1"/>
          </p:cNvSpPr>
          <p:nvPr/>
        </p:nvSpPr>
        <p:spPr bwMode="auto">
          <a:xfrm>
            <a:off x="304800" y="2514600"/>
            <a:ext cx="3505200" cy="7620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0342" name="Oval 102"/>
          <p:cNvSpPr>
            <a:spLocks noChangeArrowheads="1"/>
          </p:cNvSpPr>
          <p:nvPr/>
        </p:nvSpPr>
        <p:spPr bwMode="auto">
          <a:xfrm>
            <a:off x="6477000" y="2590800"/>
            <a:ext cx="2514600" cy="7620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0343" name="Oval 103"/>
          <p:cNvSpPr>
            <a:spLocks noChangeArrowheads="1"/>
          </p:cNvSpPr>
          <p:nvPr/>
        </p:nvSpPr>
        <p:spPr bwMode="auto">
          <a:xfrm>
            <a:off x="533400" y="3886200"/>
            <a:ext cx="2895600" cy="4572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0344" name="Oval 104"/>
          <p:cNvSpPr>
            <a:spLocks noChangeArrowheads="1"/>
          </p:cNvSpPr>
          <p:nvPr/>
        </p:nvSpPr>
        <p:spPr bwMode="auto">
          <a:xfrm>
            <a:off x="6781800" y="3886200"/>
            <a:ext cx="1981200" cy="533400"/>
          </a:xfrm>
          <a:prstGeom prst="ellips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Budget Schools Need</a:t>
            </a:r>
          </a:p>
        </p:txBody>
      </p:sp>
      <p:pic>
        <p:nvPicPr>
          <p:cNvPr id="6151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3400" y="1219200"/>
            <a:ext cx="8074025" cy="44767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Monitoring for WASH Services – What’s Working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Infrastructure outcomes are reasonable</a:t>
            </a:r>
          </a:p>
          <a:p>
            <a:r>
              <a:rPr lang="en-US"/>
              <a:t>Most schools are getting the basic infrastructure work done</a:t>
            </a:r>
          </a:p>
          <a:p>
            <a:r>
              <a:rPr lang="en-US"/>
              <a:t>Despite some issues, schools are generally satisfied with the quality of the resulting infrastructure</a:t>
            </a:r>
          </a:p>
          <a:p>
            <a:r>
              <a:rPr lang="en-US"/>
              <a:t>One visit from DEO’s office generally happens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Monitoring for WASH Services – What’s not working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It’s all about infrastructure – no focus on behaviors like hygiene or inexpensive inputs like soap or water treatment</a:t>
            </a:r>
          </a:p>
          <a:p>
            <a:pPr>
              <a:lnSpc>
                <a:spcPct val="80000"/>
              </a:lnSpc>
            </a:pPr>
            <a:r>
              <a:rPr lang="en-US" sz="2800"/>
              <a:t>Little involvement beyond (untimely) monitoring by the Ministry of Education (e.g. no MOPHS)</a:t>
            </a:r>
          </a:p>
          <a:p>
            <a:pPr>
              <a:lnSpc>
                <a:spcPct val="80000"/>
              </a:lnSpc>
            </a:pPr>
            <a:r>
              <a:rPr lang="en-US" sz="2800"/>
              <a:t>DICT not budgeting for monitoring</a:t>
            </a:r>
          </a:p>
          <a:p>
            <a:pPr>
              <a:lnSpc>
                <a:spcPct val="80000"/>
              </a:lnSpc>
            </a:pPr>
            <a:r>
              <a:rPr lang="en-US" sz="2800"/>
              <a:t>Schools receive no report or feedback</a:t>
            </a:r>
          </a:p>
          <a:p>
            <a:pPr>
              <a:lnSpc>
                <a:spcPct val="80000"/>
              </a:lnSpc>
            </a:pPr>
            <a:r>
              <a:rPr lang="en-US" sz="2800"/>
              <a:t>No consistent monitoring tool used</a:t>
            </a:r>
          </a:p>
          <a:p>
            <a:pPr>
              <a:lnSpc>
                <a:spcPct val="80000"/>
              </a:lnSpc>
            </a:pPr>
            <a:r>
              <a:rPr lang="en-US" sz="2800"/>
              <a:t>Relevant WASH data not aggregated at higher level and shared with relevant Ministries</a:t>
            </a:r>
          </a:p>
          <a:p>
            <a:pPr>
              <a:lnSpc>
                <a:spcPct val="80000"/>
              </a:lnSpc>
            </a:pPr>
            <a:r>
              <a:rPr lang="en-US" sz="2800"/>
              <a:t>Policing rather than supportive (nat’l and DICT)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Roles and Responsibilities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b="1"/>
              <a:t>District-level</a:t>
            </a:r>
          </a:p>
          <a:p>
            <a:pPr>
              <a:buFontTx/>
              <a:buNone/>
            </a:pPr>
            <a:r>
              <a:rPr lang="en-US"/>
              <a:t>No clear understanding of the process among officers, even within a given district</a:t>
            </a:r>
          </a:p>
          <a:p>
            <a:r>
              <a:rPr lang="en-US"/>
              <a:t>Other ministries uninvolved (e.g. MOPHS)</a:t>
            </a:r>
          </a:p>
          <a:p>
            <a:r>
              <a:rPr lang="en-US"/>
              <a:t>Uncritical approval of SIDPs, particularly with respect to non-infrastructure planning</a:t>
            </a:r>
          </a:p>
          <a:p>
            <a:r>
              <a:rPr lang="en-US"/>
              <a:t>Lack of budgeting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Roles and Responsibilities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b="1"/>
              <a:t>School Level</a:t>
            </a:r>
          </a:p>
          <a:p>
            <a:pPr>
              <a:lnSpc>
                <a:spcPct val="80000"/>
              </a:lnSpc>
            </a:pPr>
            <a:r>
              <a:rPr lang="en-US" sz="2800"/>
              <a:t>SMC and SIC conflict a constant theme</a:t>
            </a:r>
          </a:p>
          <a:p>
            <a:pPr>
              <a:lnSpc>
                <a:spcPct val="80000"/>
              </a:lnSpc>
            </a:pPr>
            <a:r>
              <a:rPr lang="en-US" sz="2800"/>
              <a:t>SMCs and SICs members unable to accurately recall the process that they went through</a:t>
            </a:r>
          </a:p>
          <a:p>
            <a:pPr>
              <a:lnSpc>
                <a:spcPct val="80000"/>
              </a:lnSpc>
            </a:pPr>
            <a:r>
              <a:rPr lang="en-US" sz="2800"/>
              <a:t>Confusion because manual either doesn’t make it to SMCs/SICs or because some members can only read the local language</a:t>
            </a:r>
          </a:p>
          <a:p>
            <a:pPr>
              <a:lnSpc>
                <a:spcPct val="80000"/>
              </a:lnSpc>
            </a:pPr>
            <a:r>
              <a:rPr lang="en-US" sz="2800"/>
              <a:t>Low capacity of fundis/contractors, particularly financial</a:t>
            </a:r>
          </a:p>
          <a:p>
            <a:pPr>
              <a:lnSpc>
                <a:spcPct val="80000"/>
              </a:lnSpc>
            </a:pPr>
            <a:r>
              <a:rPr lang="en-US" sz="2800"/>
              <a:t>Significant management burden on head teachers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Core Recommendations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100" b="1" i="1">
                <a:solidFill>
                  <a:schemeClr val="accent2"/>
                </a:solidFill>
              </a:rPr>
              <a:t>Overall: Move from an infrastructure to a “service provision” approach. </a:t>
            </a:r>
          </a:p>
          <a:p>
            <a:pPr lvl="1">
              <a:lnSpc>
                <a:spcPct val="90000"/>
              </a:lnSpc>
            </a:pPr>
            <a:r>
              <a:rPr lang="en-US" sz="2600" i="1"/>
              <a:t>(e.g. latrine ratio less important than cleanliness and latrines without hand washing can hurt)</a:t>
            </a:r>
          </a:p>
          <a:p>
            <a:pPr>
              <a:lnSpc>
                <a:spcPct val="90000"/>
              </a:lnSpc>
            </a:pPr>
            <a:r>
              <a:rPr lang="en-US" sz="3100"/>
              <a:t>Further decentralize monitoring and provide a budget for it – initial experience with decentralized monitoring shows promise</a:t>
            </a:r>
          </a:p>
          <a:p>
            <a:pPr>
              <a:lnSpc>
                <a:spcPct val="90000"/>
              </a:lnSpc>
            </a:pPr>
            <a:r>
              <a:rPr lang="en-US" sz="3100"/>
              <a:t>Ensure that monitoring systems are integrated, consistent, supportive and informative</a:t>
            </a:r>
          </a:p>
          <a:p>
            <a:pPr>
              <a:lnSpc>
                <a:spcPct val="90000"/>
              </a:lnSpc>
            </a:pPr>
            <a:endParaRPr lang="en-US" sz="31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Core Recommendations (cont.)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3100"/>
              <a:t>Add non up-front costs for schools into yearly FPE allocations – minimum of 33 Ksh/year</a:t>
            </a:r>
          </a:p>
          <a:p>
            <a:pPr>
              <a:lnSpc>
                <a:spcPct val="80000"/>
              </a:lnSpc>
            </a:pPr>
            <a:r>
              <a:rPr lang="en-US" sz="3100"/>
              <a:t>Establish a system for enhanced accountability that goes both up and down (e.g. a simple scoring system that creates space for discussion)</a:t>
            </a:r>
          </a:p>
          <a:p>
            <a:pPr>
              <a:lnSpc>
                <a:spcPct val="80000"/>
              </a:lnSpc>
            </a:pPr>
            <a:r>
              <a:rPr lang="en-US" sz="3100"/>
              <a:t>Aggressive training at locational/zonal and school levels (teachers, fundis, line ministries)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Guiding question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Given that…</a:t>
            </a:r>
          </a:p>
          <a:p>
            <a:pPr>
              <a:buFontTx/>
              <a:buNone/>
            </a:pPr>
            <a:r>
              <a:rPr lang="en-US"/>
              <a:t>...direct funding of schools for school improvements is the national policy…</a:t>
            </a:r>
          </a:p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…how can we make it better?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Sources of Data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3-year SWASH+ sustainability study (185 schools)</a:t>
            </a:r>
          </a:p>
          <a:p>
            <a:pPr>
              <a:lnSpc>
                <a:spcPct val="80000"/>
              </a:lnSpc>
            </a:pPr>
            <a:r>
              <a:rPr lang="en-US" sz="2800"/>
              <a:t>Monitoring and interviews in 8 schools funded by KESSP or receiving official latrine designs from SWASH+ in 2009</a:t>
            </a:r>
          </a:p>
          <a:p>
            <a:pPr>
              <a:lnSpc>
                <a:spcPct val="80000"/>
              </a:lnSpc>
            </a:pPr>
            <a:r>
              <a:rPr lang="en-US" sz="2800"/>
              <a:t>SWASH+ experience in direct funding of 18 schools in 2009 using the KESSP process</a:t>
            </a:r>
          </a:p>
          <a:p>
            <a:pPr>
              <a:lnSpc>
                <a:spcPct val="80000"/>
              </a:lnSpc>
            </a:pPr>
            <a:r>
              <a:rPr lang="en-US" sz="2800"/>
              <a:t>Roles and responsibilities assessment conducted across three districts in 2010</a:t>
            </a:r>
          </a:p>
          <a:p>
            <a:pPr>
              <a:lnSpc>
                <a:spcPct val="80000"/>
              </a:lnSpc>
            </a:pPr>
            <a:r>
              <a:rPr lang="en-US" sz="2800"/>
              <a:t>Review of school WASH budgets and needs in 20 schools in 2010</a:t>
            </a:r>
          </a:p>
          <a:p>
            <a:pPr>
              <a:lnSpc>
                <a:spcPct val="80000"/>
              </a:lnSpc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Areas of Examination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181600" cy="38100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/>
              <a:t>School-level budgets</a:t>
            </a:r>
          </a:p>
          <a:p>
            <a:pPr marL="609600" indent="-609600">
              <a:buFontTx/>
              <a:buNone/>
            </a:pPr>
            <a:r>
              <a:rPr lang="en-US"/>
              <a:t>2.   Monitoring systems</a:t>
            </a:r>
          </a:p>
          <a:p>
            <a:pPr marL="609600" indent="-609600">
              <a:buFontTx/>
              <a:buAutoNum type="arabicPeriod" startAt="3"/>
            </a:pPr>
            <a:r>
              <a:rPr lang="en-US"/>
              <a:t>Roles and responsibilities of actors</a:t>
            </a:r>
          </a:p>
        </p:txBody>
      </p:sp>
      <p:pic>
        <p:nvPicPr>
          <p:cNvPr id="17413" name="Picture 5" descr="Kenya handwashing-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9950" y="1295400"/>
            <a:ext cx="2736850" cy="411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Learning on school WASH sustainability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endParaRPr lang="en-US"/>
          </a:p>
        </p:txBody>
      </p:sp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1071311" y="1636100"/>
          <a:ext cx="6998490" cy="4455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Sustainability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idx="1"/>
          </p:nvPr>
        </p:nvSpPr>
        <p:spPr>
          <a:xfrm>
            <a:off x="381000" y="1493838"/>
            <a:ext cx="8229600" cy="4525962"/>
          </a:xfrm>
        </p:spPr>
        <p:txBody>
          <a:bodyPr/>
          <a:lstStyle/>
          <a:p>
            <a:endParaRPr lang="en-US"/>
          </a:p>
        </p:txBody>
      </p:sp>
      <p:cxnSp>
        <p:nvCxnSpPr>
          <p:cNvPr id="37" name="Straight Arrow Connector 36"/>
          <p:cNvCxnSpPr>
            <a:cxnSpLocks noChangeShapeType="1"/>
            <a:stCxn id="32" idx="2"/>
            <a:endCxn id="33" idx="0"/>
          </p:cNvCxnSpPr>
          <p:nvPr/>
        </p:nvCxnSpPr>
        <p:spPr bwMode="auto">
          <a:xfrm rot="5400000">
            <a:off x="1734344" y="2769394"/>
            <a:ext cx="190500" cy="15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32" name="Rounded Rectangle 31"/>
          <p:cNvSpPr>
            <a:spLocks noChangeArrowheads="1"/>
          </p:cNvSpPr>
          <p:nvPr/>
        </p:nvSpPr>
        <p:spPr bwMode="auto">
          <a:xfrm>
            <a:off x="1730375" y="1152525"/>
            <a:ext cx="2441575" cy="11699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CE6F2"/>
              </a:gs>
              <a:gs pos="35001">
                <a:srgbClr val="B9CDE5"/>
              </a:gs>
              <a:gs pos="100000">
                <a:srgbClr val="4F81BD"/>
              </a:gs>
            </a:gsLst>
            <a:lin ang="16200000" scaled="1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lIns="101882" tIns="50941" rIns="101882" bIns="50941" anchor="ctr"/>
          <a:lstStyle/>
          <a:p>
            <a:pPr algn="ctr" defTabSz="1017588">
              <a:spcAft>
                <a:spcPts val="400"/>
              </a:spcAft>
            </a:pPr>
            <a:r>
              <a:rPr lang="en-US" sz="2000" b="1">
                <a:latin typeface="Calibri" pitchFamily="34" charset="0"/>
                <a:ea typeface="ＭＳ Ｐゴシック" pitchFamily="-109" charset="-128"/>
              </a:rPr>
              <a:t>111 Intervention Schools</a:t>
            </a:r>
          </a:p>
          <a:p>
            <a:pPr algn="ctr" defTabSz="1017588">
              <a:spcAft>
                <a:spcPts val="400"/>
              </a:spcAft>
            </a:pPr>
            <a:r>
              <a:rPr lang="en-US" sz="1600" i="1">
                <a:latin typeface="Calibri" pitchFamily="34" charset="0"/>
                <a:ea typeface="ＭＳ Ｐゴシック" pitchFamily="-109" charset="-128"/>
              </a:rPr>
              <a:t>(Incomplete data on 4 schools)</a:t>
            </a:r>
          </a:p>
        </p:txBody>
      </p:sp>
      <p:sp>
        <p:nvSpPr>
          <p:cNvPr id="33" name="Rounded Rectangle 32"/>
          <p:cNvSpPr>
            <a:spLocks noChangeArrowheads="1"/>
          </p:cNvSpPr>
          <p:nvPr/>
        </p:nvSpPr>
        <p:spPr bwMode="auto">
          <a:xfrm>
            <a:off x="1730375" y="2511425"/>
            <a:ext cx="2441575" cy="11699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DCE6F2"/>
              </a:gs>
              <a:gs pos="35001">
                <a:srgbClr val="DCE6F2"/>
              </a:gs>
              <a:gs pos="100000">
                <a:srgbClr val="95B3D7"/>
              </a:gs>
            </a:gsLst>
            <a:lin ang="16200000" scaled="1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lIns="101882" tIns="50941" rIns="101882" bIns="50941" anchor="ctr"/>
          <a:lstStyle/>
          <a:p>
            <a:pPr algn="ctr" defTabSz="1017588">
              <a:spcAft>
                <a:spcPts val="400"/>
              </a:spcAft>
            </a:pPr>
            <a:r>
              <a:rPr lang="en-US" sz="2000" b="1">
                <a:latin typeface="Calibri" pitchFamily="34" charset="0"/>
                <a:ea typeface="ＭＳ Ｐゴシック" pitchFamily="-109" charset="-128"/>
              </a:rPr>
              <a:t>HW containers:</a:t>
            </a:r>
          </a:p>
          <a:p>
            <a:pPr algn="ctr" defTabSz="1017588">
              <a:spcAft>
                <a:spcPts val="400"/>
              </a:spcAft>
            </a:pPr>
            <a:r>
              <a:rPr lang="en-US" sz="2000" b="1">
                <a:latin typeface="Calibri" pitchFamily="34" charset="0"/>
                <a:ea typeface="ＭＳ Ｐゴシック" pitchFamily="-109" charset="-128"/>
              </a:rPr>
              <a:t>75 schools </a:t>
            </a:r>
          </a:p>
          <a:p>
            <a:pPr algn="ctr" defTabSz="1017588">
              <a:spcAft>
                <a:spcPts val="400"/>
              </a:spcAft>
            </a:pPr>
            <a:r>
              <a:rPr lang="en-US" sz="2000" b="1">
                <a:latin typeface="Calibri" pitchFamily="34" charset="0"/>
                <a:ea typeface="ＭＳ Ｐゴシック" pitchFamily="-109" charset="-128"/>
              </a:rPr>
              <a:t>(68% of all schools)</a:t>
            </a:r>
          </a:p>
        </p:txBody>
      </p:sp>
      <p:sp>
        <p:nvSpPr>
          <p:cNvPr id="34" name="Rounded Rectangle 33"/>
          <p:cNvSpPr>
            <a:spLocks noChangeArrowheads="1"/>
          </p:cNvSpPr>
          <p:nvPr/>
        </p:nvSpPr>
        <p:spPr bwMode="auto">
          <a:xfrm>
            <a:off x="1730375" y="3870325"/>
            <a:ext cx="2441575" cy="11699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EEECE1"/>
              </a:gs>
              <a:gs pos="35001">
                <a:srgbClr val="FFFFFF"/>
              </a:gs>
              <a:gs pos="100000">
                <a:srgbClr val="C6D9F1"/>
              </a:gs>
            </a:gsLst>
            <a:lin ang="16200000" scaled="1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lIns="101882" tIns="50941" rIns="101882" bIns="50941" anchor="ctr"/>
          <a:lstStyle/>
          <a:p>
            <a:pPr algn="ctr" defTabSz="1017588">
              <a:spcAft>
                <a:spcPts val="400"/>
              </a:spcAft>
            </a:pPr>
            <a:r>
              <a:rPr lang="en-US" sz="2000" b="1">
                <a:latin typeface="Calibri" pitchFamily="34" charset="0"/>
                <a:ea typeface="ＭＳ Ｐゴシック" pitchFamily="-109" charset="-128"/>
              </a:rPr>
              <a:t>Water available:</a:t>
            </a:r>
          </a:p>
          <a:p>
            <a:pPr algn="ctr" defTabSz="1017588">
              <a:spcAft>
                <a:spcPts val="400"/>
              </a:spcAft>
            </a:pPr>
            <a:r>
              <a:rPr lang="en-US" sz="2000" b="1">
                <a:latin typeface="Calibri" pitchFamily="34" charset="0"/>
                <a:ea typeface="ＭＳ Ｐゴシック" pitchFamily="-109" charset="-128"/>
              </a:rPr>
              <a:t>61 schools  </a:t>
            </a:r>
          </a:p>
          <a:p>
            <a:pPr algn="ctr" defTabSz="1017588">
              <a:spcAft>
                <a:spcPts val="400"/>
              </a:spcAft>
            </a:pPr>
            <a:r>
              <a:rPr lang="en-US" sz="2000" b="1">
                <a:latin typeface="Calibri" pitchFamily="34" charset="0"/>
                <a:ea typeface="ＭＳ Ｐゴシック" pitchFamily="-109" charset="-128"/>
              </a:rPr>
              <a:t>(55% of all schools)</a:t>
            </a:r>
          </a:p>
        </p:txBody>
      </p:sp>
      <p:cxnSp>
        <p:nvCxnSpPr>
          <p:cNvPr id="2" name="Straight Arrow Connector 36"/>
          <p:cNvCxnSpPr>
            <a:cxnSpLocks noChangeShapeType="1"/>
            <a:stCxn id="32" idx="2"/>
            <a:endCxn id="33" idx="0"/>
          </p:cNvCxnSpPr>
          <p:nvPr/>
        </p:nvCxnSpPr>
        <p:spPr bwMode="auto">
          <a:xfrm rot="5400000">
            <a:off x="2855119" y="2416969"/>
            <a:ext cx="190500" cy="15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38" name="Straight Arrow Connector 37"/>
          <p:cNvCxnSpPr>
            <a:cxnSpLocks noChangeShapeType="1"/>
            <a:stCxn id="33" idx="2"/>
            <a:endCxn id="34" idx="0"/>
          </p:cNvCxnSpPr>
          <p:nvPr/>
        </p:nvCxnSpPr>
        <p:spPr bwMode="auto">
          <a:xfrm rot="5400000">
            <a:off x="2855119" y="3775869"/>
            <a:ext cx="190500" cy="15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cxnSp>
        <p:nvCxnSpPr>
          <p:cNvPr id="41" name="Straight Arrow Connector 40"/>
          <p:cNvCxnSpPr>
            <a:cxnSpLocks noChangeShapeType="1"/>
            <a:stCxn id="34" idx="2"/>
            <a:endCxn id="31" idx="0"/>
          </p:cNvCxnSpPr>
          <p:nvPr/>
        </p:nvCxnSpPr>
        <p:spPr bwMode="auto">
          <a:xfrm rot="5400000">
            <a:off x="2855119" y="5134769"/>
            <a:ext cx="190500" cy="1588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20" name="Rounded Rectangle 19"/>
          <p:cNvSpPr>
            <a:spLocks noChangeArrowheads="1"/>
          </p:cNvSpPr>
          <p:nvPr/>
        </p:nvSpPr>
        <p:spPr bwMode="auto">
          <a:xfrm>
            <a:off x="4537075" y="3165475"/>
            <a:ext cx="3689350" cy="11699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lIns="101882" tIns="50941" rIns="101882" bIns="50941"/>
          <a:lstStyle/>
          <a:p>
            <a:pPr defTabSz="1017588">
              <a:spcAft>
                <a:spcPts val="400"/>
              </a:spcAft>
            </a:pPr>
            <a:r>
              <a:rPr lang="en-US" sz="2000" b="1">
                <a:latin typeface="Calibri" pitchFamily="34" charset="0"/>
                <a:ea typeface="ＭＳ Ｐゴシック" pitchFamily="-109" charset="-128"/>
              </a:rPr>
              <a:t>Potential Barriers:</a:t>
            </a:r>
          </a:p>
          <a:p>
            <a:pPr defTabSz="1017588">
              <a:spcAft>
                <a:spcPts val="400"/>
              </a:spcAft>
            </a:pPr>
            <a:r>
              <a:rPr lang="en-US" sz="2000" i="1">
                <a:latin typeface="Calibri" pitchFamily="34" charset="0"/>
                <a:ea typeface="ＭＳ Ｐゴシック" pitchFamily="-109" charset="-128"/>
              </a:rPr>
              <a:t>No water source? Water not put in containers? Not a priority?</a:t>
            </a:r>
          </a:p>
          <a:p>
            <a:pPr defTabSz="1017588">
              <a:spcAft>
                <a:spcPts val="400"/>
              </a:spcAft>
              <a:buFont typeface="Arial" charset="0"/>
              <a:buChar char="•"/>
            </a:pPr>
            <a:endParaRPr lang="en-US" sz="2000">
              <a:latin typeface="Calibri" pitchFamily="34" charset="0"/>
              <a:ea typeface="ＭＳ Ｐゴシック" pitchFamily="-109" charset="-128"/>
            </a:endParaRPr>
          </a:p>
          <a:p>
            <a:pPr defTabSz="1017588">
              <a:spcAft>
                <a:spcPts val="400"/>
              </a:spcAft>
            </a:pPr>
            <a:r>
              <a:rPr lang="en-US" sz="2000">
                <a:latin typeface="Calibri" pitchFamily="34" charset="0"/>
                <a:ea typeface="ＭＳ Ｐゴシック" pitchFamily="-109" charset="-128"/>
              </a:rPr>
              <a:t> </a:t>
            </a:r>
          </a:p>
        </p:txBody>
      </p:sp>
      <p:cxnSp>
        <p:nvCxnSpPr>
          <p:cNvPr id="21" name="Straight Arrow Connector 20"/>
          <p:cNvCxnSpPr>
            <a:cxnSpLocks noChangeShapeType="1"/>
          </p:cNvCxnSpPr>
          <p:nvPr/>
        </p:nvCxnSpPr>
        <p:spPr bwMode="auto">
          <a:xfrm rot="10800000">
            <a:off x="4057650" y="3795713"/>
            <a:ext cx="471488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22" name="Rounded Rectangle 21"/>
          <p:cNvSpPr>
            <a:spLocks noChangeArrowheads="1"/>
          </p:cNvSpPr>
          <p:nvPr/>
        </p:nvSpPr>
        <p:spPr bwMode="auto">
          <a:xfrm>
            <a:off x="4540250" y="1787525"/>
            <a:ext cx="3689350" cy="11699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lIns="101882" tIns="50941" rIns="101882" bIns="50941"/>
          <a:lstStyle/>
          <a:p>
            <a:pPr defTabSz="1017588">
              <a:spcAft>
                <a:spcPts val="400"/>
              </a:spcAft>
            </a:pPr>
            <a:r>
              <a:rPr lang="en-US" sz="2000" b="1">
                <a:latin typeface="Calibri" pitchFamily="34" charset="0"/>
                <a:ea typeface="ＭＳ Ｐゴシック" pitchFamily="-109" charset="-128"/>
              </a:rPr>
              <a:t>Potential Barriers:</a:t>
            </a:r>
          </a:p>
          <a:p>
            <a:pPr defTabSz="1017588">
              <a:spcAft>
                <a:spcPts val="400"/>
              </a:spcAft>
            </a:pPr>
            <a:r>
              <a:rPr lang="en-US" sz="2000" i="1">
                <a:latin typeface="Calibri" pitchFamily="34" charset="0"/>
                <a:ea typeface="ＭＳ Ｐゴシック" pitchFamily="-109" charset="-128"/>
              </a:rPr>
              <a:t>Broken containers? Broken taps? No Supply Chain? Not a priority?</a:t>
            </a:r>
            <a:r>
              <a:rPr lang="en-US" sz="2000">
                <a:latin typeface="Calibri" pitchFamily="34" charset="0"/>
                <a:ea typeface="ＭＳ Ｐゴシック" pitchFamily="-109" charset="-128"/>
              </a:rPr>
              <a:t> </a:t>
            </a:r>
          </a:p>
        </p:txBody>
      </p:sp>
      <p:cxnSp>
        <p:nvCxnSpPr>
          <p:cNvPr id="23" name="Straight Arrow Connector 22"/>
          <p:cNvCxnSpPr>
            <a:cxnSpLocks noChangeShapeType="1"/>
          </p:cNvCxnSpPr>
          <p:nvPr/>
        </p:nvCxnSpPr>
        <p:spPr bwMode="auto">
          <a:xfrm rot="10800000">
            <a:off x="4065588" y="2422525"/>
            <a:ext cx="471487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24" name="Rounded Rectangle 23"/>
          <p:cNvSpPr>
            <a:spLocks noChangeArrowheads="1"/>
          </p:cNvSpPr>
          <p:nvPr/>
        </p:nvSpPr>
        <p:spPr bwMode="auto">
          <a:xfrm>
            <a:off x="4540250" y="4505325"/>
            <a:ext cx="3689350" cy="1169988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CBCBC"/>
              </a:gs>
              <a:gs pos="35001">
                <a:srgbClr val="D0D0D0"/>
              </a:gs>
              <a:gs pos="100000">
                <a:srgbClr val="EDEDED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lIns="101882" tIns="50941" rIns="101882" bIns="50941"/>
          <a:lstStyle/>
          <a:p>
            <a:pPr defTabSz="1017588">
              <a:spcAft>
                <a:spcPts val="400"/>
              </a:spcAft>
            </a:pPr>
            <a:r>
              <a:rPr lang="en-US" sz="2000" b="1">
                <a:latin typeface="Calibri" pitchFamily="34" charset="0"/>
                <a:ea typeface="ＭＳ Ｐゴシック" pitchFamily="-109" charset="-128"/>
              </a:rPr>
              <a:t>Potential Barriers:</a:t>
            </a:r>
          </a:p>
          <a:p>
            <a:pPr defTabSz="1017588">
              <a:spcAft>
                <a:spcPts val="400"/>
              </a:spcAft>
            </a:pPr>
            <a:r>
              <a:rPr lang="en-US" sz="2000" i="1">
                <a:latin typeface="Calibri" pitchFamily="34" charset="0"/>
                <a:ea typeface="ＭＳ Ｐゴシック" pitchFamily="-109" charset="-128"/>
              </a:rPr>
              <a:t>Stolen? Never purchased? No Budget? Not a priority?</a:t>
            </a:r>
          </a:p>
        </p:txBody>
      </p:sp>
      <p:cxnSp>
        <p:nvCxnSpPr>
          <p:cNvPr id="25" name="Straight Arrow Connector 24"/>
          <p:cNvCxnSpPr>
            <a:cxnSpLocks noChangeShapeType="1"/>
          </p:cNvCxnSpPr>
          <p:nvPr/>
        </p:nvCxnSpPr>
        <p:spPr bwMode="auto">
          <a:xfrm rot="10800000">
            <a:off x="4060825" y="5119688"/>
            <a:ext cx="471488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</p:cxnSp>
      <p:sp>
        <p:nvSpPr>
          <p:cNvPr id="31" name="Rounded Rectangle 30"/>
          <p:cNvSpPr>
            <a:spLocks noChangeArrowheads="1"/>
          </p:cNvSpPr>
          <p:nvPr/>
        </p:nvSpPr>
        <p:spPr bwMode="auto">
          <a:xfrm>
            <a:off x="1717675" y="5230813"/>
            <a:ext cx="2441575" cy="116998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EEECE1"/>
              </a:gs>
              <a:gs pos="35001">
                <a:srgbClr val="FFFFFF"/>
              </a:gs>
              <a:gs pos="100000">
                <a:srgbClr val="DCE6F2"/>
              </a:gs>
            </a:gsLst>
            <a:lin ang="16200000" scaled="1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lIns="101882" tIns="50941" rIns="101882" bIns="50941" anchor="ctr"/>
          <a:lstStyle/>
          <a:p>
            <a:pPr algn="ctr" defTabSz="1017588">
              <a:spcAft>
                <a:spcPts val="400"/>
              </a:spcAft>
            </a:pPr>
            <a:r>
              <a:rPr lang="en-US" sz="2000" b="1">
                <a:latin typeface="Calibri" pitchFamily="34" charset="0"/>
                <a:ea typeface="ＭＳ Ｐゴシック" pitchFamily="-109" charset="-128"/>
              </a:rPr>
              <a:t>Soap Available:</a:t>
            </a:r>
          </a:p>
          <a:p>
            <a:pPr algn="ctr" defTabSz="1017588">
              <a:spcAft>
                <a:spcPts val="400"/>
              </a:spcAft>
            </a:pPr>
            <a:r>
              <a:rPr lang="en-US" sz="2000" b="1">
                <a:latin typeface="Calibri" pitchFamily="34" charset="0"/>
                <a:ea typeface="ＭＳ Ｐゴシック" pitchFamily="-109" charset="-128"/>
              </a:rPr>
              <a:t>9 schools </a:t>
            </a:r>
          </a:p>
          <a:p>
            <a:pPr algn="ctr" defTabSz="1017588">
              <a:spcAft>
                <a:spcPts val="400"/>
              </a:spcAft>
            </a:pPr>
            <a:r>
              <a:rPr lang="en-US" sz="2000" b="1">
                <a:latin typeface="Calibri" pitchFamily="34" charset="0"/>
                <a:ea typeface="ＭＳ Ｐゴシック" pitchFamily="-109" charset="-128"/>
              </a:rPr>
              <a:t>(8% of all schools)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20" grpId="0" animBg="1"/>
      <p:bldP spid="22" grpId="0" animBg="1"/>
      <p:bldP spid="24" grpId="0" animBg="1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School-level WASH budgets</a:t>
            </a:r>
          </a:p>
        </p:txBody>
      </p:sp>
      <p:pic>
        <p:nvPicPr>
          <p:cNvPr id="28677" name="Picture 9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" y="1371600"/>
            <a:ext cx="8534400" cy="42259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School Budgets for Yearly WASH Services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371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b="1"/>
              <a:t>Record-keeping is spotty and inconsistent, but…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b="1"/>
          </a:p>
          <a:p>
            <a:pPr>
              <a:lnSpc>
                <a:spcPct val="80000"/>
              </a:lnSpc>
            </a:pPr>
            <a:r>
              <a:rPr lang="en-US" sz="2400" b="1"/>
              <a:t>Yearly allocations are almost certainly insufficient</a:t>
            </a:r>
          </a:p>
          <a:p>
            <a:pPr>
              <a:lnSpc>
                <a:spcPct val="80000"/>
              </a:lnSpc>
            </a:pPr>
            <a:r>
              <a:rPr lang="en-US" sz="2400" b="1"/>
              <a:t>Schools vary widely in how much they prioritize WASH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09600" y="3424238"/>
            <a:ext cx="7772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School Budgets for Yearly WASH Services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371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b="1"/>
              <a:t>Record-keeping is spotty and inconsistent, but…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b="1"/>
          </a:p>
          <a:p>
            <a:pPr>
              <a:lnSpc>
                <a:spcPct val="80000"/>
              </a:lnSpc>
            </a:pPr>
            <a:r>
              <a:rPr lang="en-US" sz="2400" b="1"/>
              <a:t>Yearly allocations are clearly insufficient</a:t>
            </a:r>
          </a:p>
          <a:p>
            <a:pPr>
              <a:lnSpc>
                <a:spcPct val="80000"/>
              </a:lnSpc>
            </a:pPr>
            <a:r>
              <a:rPr lang="en-US" sz="2400" b="1"/>
              <a:t>Schools vary widely in how much they prioritize WASH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09600" y="3424238"/>
            <a:ext cx="7772400" cy="279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From a survey of 20 schools: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/>
              <a:t>Head teachers claim to have spent an average of 103 Ksh per pupil for WASH costs (</a:t>
            </a:r>
            <a:r>
              <a:rPr lang="en-US">
                <a:sym typeface="Wingdings" pitchFamily="2" charset="2"/>
              </a:rPr>
              <a:t>Almost a third of the entire FPE allocation of 370 Ksh per pupil per year).  60%</a:t>
            </a:r>
            <a:r>
              <a:rPr lang="en-US"/>
              <a:t> of this to obtain water (hygiene and sanitation expenditures are minimal).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>
                <a:sym typeface="Wingdings" pitchFamily="2" charset="2"/>
              </a:rPr>
              <a:t>The range of amounts reported is large, between 2 and 263 Ksh per pupil, indicating that there is no consistent practice.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WASH+">
  <a:themeElements>
    <a:clrScheme name="SWASH+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WASH+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WASH+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WASH+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WASH+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WASH+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WASH+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WASH+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WASH+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WASH+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WASH+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WASH+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WASH+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WASH+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>
  <LongProp xmlns="" name="Description0"><![CDATA[The Kenya Education Support Sector Programme (KESSP) provides direct funding to schools for implementing school water, sanitation and hygiene improvements. SWASH+ tested this direct funding model with a few enhancements in 18 schools. This presentation provides preliminary lessons. ]]></LongProp>
</Long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1F7D07E9F7C443AE59C85FC8B23C63" ma:contentTypeVersion="4" ma:contentTypeDescription="Create a new document." ma:contentTypeScope="" ma:versionID="a34ea7debc6146ae33287463a9402b09">
  <xsd:schema xmlns:xsd="http://www.w3.org/2001/XMLSchema" xmlns:p="http://schemas.microsoft.com/office/2006/metadata/properties" xmlns:ns1="http://schemas.microsoft.com/sharepoint/v3" xmlns:ns2="40ad4e03-767e-4f12-a7f4-b992b838fc43" targetNamespace="http://schemas.microsoft.com/office/2006/metadata/properties" ma:root="true" ma:fieldsID="bf5858ee5eb927892bd975692acbafe9" ns1:_="" ns2:_="">
    <xsd:import namespace="http://schemas.microsoft.com/sharepoint/v3"/>
    <xsd:import namespace="40ad4e03-767e-4f12-a7f4-b992b838fc4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Categories0" minOccurs="0"/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dms="http://schemas.microsoft.com/office/2006/documentManagement/types" targetNamespace="40ad4e03-767e-4f12-a7f4-b992b838fc43" elementFormDefault="qualified">
    <xsd:import namespace="http://schemas.microsoft.com/office/2006/documentManagement/types"/>
    <xsd:element name="Categories0" ma:index="10" nillable="true" ma:displayName="Categories" ma:default="Baseline" ma:description="Type of document." ma:format="Dropdown" ma:internalName="Categories0">
      <xsd:simpleType>
        <xsd:restriction base="dms:Choice">
          <xsd:enumeration value="Baseline"/>
          <xsd:enumeration value="Baseline Data"/>
          <xsd:enumeration value="Behaviors"/>
          <xsd:enumeration value="Community Impact"/>
          <xsd:enumeration value="Facilities"/>
          <xsd:enumeration value="Impact"/>
          <xsd:enumeration value="Innovations"/>
          <xsd:enumeration value="Rainwater Harvesting"/>
          <xsd:enumeration value="Sustainability"/>
          <xsd:enumeration value="Other Resources"/>
          <xsd:enumeration value="Personal Hygiene"/>
          <xsd:enumeration value="Media"/>
          <xsd:enumeration value="Stories"/>
        </xsd:restriction>
      </xsd:simpleType>
    </xsd:element>
    <xsd:element name="Description0" ma:index="11" nillable="true" ma:displayName="Description" ma:internalName="Description0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Headlin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p:properties xmlns:p="http://schemas.microsoft.com/office/2006/metadata/properties" xmlns:xsi="http://www.w3.org/2001/XMLSchema-instance">
  <documentManagement>
    <Description0 xmlns="40ad4e03-767e-4f12-a7f4-b992b838fc43" xsi:nil="true"/>
    <PublishingExpirationDate xmlns="http://schemas.microsoft.com/sharepoint/v3" xsi:nil="true"/>
    <Categories0 xmlns="40ad4e03-767e-4f12-a7f4-b992b838fc4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77248D9-FEAE-4560-838B-E65C294184AE}">
  <ds:schemaRefs>
    <ds:schemaRef ds:uri="http://schemas.microsoft.com/office/2006/metadata/longProperties"/>
    <ds:schemaRef ds:uri=""/>
  </ds:schemaRefs>
</ds:datastoreItem>
</file>

<file path=customXml/itemProps2.xml><?xml version="1.0" encoding="utf-8"?>
<ds:datastoreItem xmlns:ds="http://schemas.openxmlformats.org/officeDocument/2006/customXml" ds:itemID="{FC024DB1-7575-406E-A5D3-C514E625B6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C13185-F88B-466C-805D-1FA666022B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0ad4e03-767e-4f12-a7f4-b992b838fc4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F91F2696-90D0-4B30-B814-D8C83D9C9EFF}">
  <ds:schemaRefs>
    <ds:schemaRef ds:uri="http://schemas.openxmlformats.org/package/2006/metadata/core-properties"/>
    <ds:schemaRef ds:uri="http://purl.org/dc/elements/1.1/"/>
    <ds:schemaRef ds:uri="http://www.w3.org/XML/1998/namespace"/>
    <ds:schemaRef ds:uri="http://purl.org/dc/dcmitype/"/>
    <ds:schemaRef ds:uri="40ad4e03-767e-4f12-a7f4-b992b838fc43"/>
    <ds:schemaRef ds:uri="http://schemas.microsoft.com/office/2006/documentManagement/types"/>
    <ds:schemaRef ds:uri="http://schemas.microsoft.com/sharepoint/v3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4317</TotalTime>
  <Words>825</Words>
  <Application>Microsoft Office PowerPoint</Application>
  <PresentationFormat>On-screen Show (4:3)</PresentationFormat>
  <Paragraphs>125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SWASH+</vt:lpstr>
      <vt:lpstr>Kenya Education Sector Support Programme Funding for School WASH</vt:lpstr>
      <vt:lpstr>Guiding question</vt:lpstr>
      <vt:lpstr>Sources of Data</vt:lpstr>
      <vt:lpstr>Areas of Examination</vt:lpstr>
      <vt:lpstr>Learning on school WASH sustainability</vt:lpstr>
      <vt:lpstr>Sustainability</vt:lpstr>
      <vt:lpstr>School-level WASH budgets</vt:lpstr>
      <vt:lpstr>School Budgets for Yearly WASH Services</vt:lpstr>
      <vt:lpstr>School Budgets for Yearly WASH Services</vt:lpstr>
      <vt:lpstr>What Schools Actually Receive (Ksh/pupil/year)</vt:lpstr>
      <vt:lpstr>The Budget Schools Need</vt:lpstr>
      <vt:lpstr>Monitoring for WASH Services – What’s Working</vt:lpstr>
      <vt:lpstr>Monitoring for WASH Services – What’s not working</vt:lpstr>
      <vt:lpstr>Roles and Responsibilities</vt:lpstr>
      <vt:lpstr>Roles and Responsibilities</vt:lpstr>
      <vt:lpstr>Core Recommendations</vt:lpstr>
      <vt:lpstr>Core Recommendations (cont.)</vt:lpstr>
    </vt:vector>
  </TitlesOfParts>
  <Company>CARE.org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SWASH+ Lessons-to-Date on the Kenya Education Sector Support Programme Funding for School WASH</dc:title>
  <dc:creator>Brooks Keene</dc:creator>
  <cp:lastModifiedBy>Eeke van der Wal</cp:lastModifiedBy>
  <cp:revision>21</cp:revision>
  <dcterms:created xsi:type="dcterms:W3CDTF">2010-10-23T10:52:49Z</dcterms:created>
  <dcterms:modified xsi:type="dcterms:W3CDTF">2014-07-03T12:08:32Z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</Properties>
</file>