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75" r:id="rId3"/>
    <p:sldId id="264" r:id="rId4"/>
    <p:sldId id="273" r:id="rId5"/>
    <p:sldId id="277" r:id="rId6"/>
    <p:sldId id="274" r:id="rId7"/>
    <p:sldId id="268" r:id="rId8"/>
  </p:sldIdLst>
  <p:sldSz cx="9144000" cy="5184775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5833" autoAdjust="0"/>
  </p:normalViewPr>
  <p:slideViewPr>
    <p:cSldViewPr snapToGrid="0" snapToObjects="1">
      <p:cViewPr varScale="1">
        <p:scale>
          <a:sx n="108" d="100"/>
          <a:sy n="108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54AF4F-D17D-EB17-94CC-5188B9107F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E7B07-C535-8273-A74A-149FEBB3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0A7582-1844-9D4C-A7BD-526A9406A8EC}" type="datetimeFigureOut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E7E84-2B02-0111-FA7F-CDC8B549C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16491-DFD1-C52F-9185-5CD7771648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9A703A-25D3-C144-885F-8F6FA03A9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650ED0-14C9-8809-6514-305C78E9E3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AF854-8ABE-7E58-7166-07ACC29DE3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681447-A960-A947-AA56-2D0A61977EDC}" type="datetimeFigureOut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0C597D-5F77-A307-A5A9-F377315944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F6E596-34A6-2661-F334-BB2D343FA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9B529-5175-0AC3-5D2D-60C4E15701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1FDB6-0B38-7FB9-3B43-07D57A5F9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F82111-FCD1-174E-8268-93C56DA35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4359B12C-8D60-C2B6-EB37-38170E86E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6363"/>
            <a:ext cx="88392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6466B-A906-CF64-7903-5E682F63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5244AD-09F0-1F46-8C84-99B460583016}" type="datetime1">
              <a:rPr lang="en-US"/>
              <a:pPr>
                <a:defRPr/>
              </a:pPr>
              <a:t>4/26/2023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DA5AA-3DB6-0342-B67E-16FA989B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B0B64-4323-D478-9B99-3E639A42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8EE1E2-7A5D-7C49-914E-84E873F4A6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9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</p:spPr>
        <p:txBody>
          <a:bodyPr/>
          <a:lstStyle>
            <a:lvl1pPr>
              <a:defRPr>
                <a:solidFill>
                  <a:srgbClr val="002F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57392-50ED-D81E-AA30-970F3807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5050"/>
            <a:ext cx="2133600" cy="185738"/>
          </a:xfrm>
        </p:spPr>
        <p:txBody>
          <a:bodyPr/>
          <a:lstStyle>
            <a:lvl1pPr>
              <a:defRPr smtClean="0">
                <a:solidFill>
                  <a:srgbClr val="6C6463"/>
                </a:solidFill>
              </a:defRPr>
            </a:lvl1pPr>
          </a:lstStyle>
          <a:p>
            <a:pPr>
              <a:defRPr/>
            </a:pPr>
            <a:fld id="{16283589-9573-624F-B8ED-6E8060D15873}" type="datetime1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7586F-F640-81A1-B405-28AC2183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45050"/>
            <a:ext cx="2895600" cy="18573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pPr>
              <a:defRPr/>
            </a:pPr>
            <a:r>
              <a:rPr lang="en-US"/>
              <a:t>FOOTER GOES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2F0E5-62F1-27C1-BE1E-C2FE5A33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5050"/>
            <a:ext cx="2133600" cy="185738"/>
          </a:xfrm>
        </p:spPr>
        <p:txBody>
          <a:bodyPr/>
          <a:lstStyle>
            <a:lvl1pPr>
              <a:defRPr smtClean="0">
                <a:solidFill>
                  <a:srgbClr val="6C6463"/>
                </a:solidFill>
              </a:defRPr>
            </a:lvl1pPr>
          </a:lstStyle>
          <a:p>
            <a:pPr>
              <a:defRPr/>
            </a:pPr>
            <a:fld id="{D17A7C89-5C34-614A-B5DA-FD22ABE75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9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</p:spPr>
        <p:txBody>
          <a:bodyPr/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E44BF1A-7F3D-1B26-5BCA-C1E1997CA05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2400" y="4845050"/>
            <a:ext cx="2133600" cy="185738"/>
          </a:xfrm>
        </p:spPr>
        <p:txBody>
          <a:bodyPr/>
          <a:lstStyle>
            <a:lvl1pPr>
              <a:defRPr smtClean="0">
                <a:solidFill>
                  <a:srgbClr val="6C6463"/>
                </a:solidFill>
              </a:defRPr>
            </a:lvl1pPr>
          </a:lstStyle>
          <a:p>
            <a:pPr>
              <a:defRPr/>
            </a:pPr>
            <a:fld id="{E9C473A9-5086-2048-9B2F-B08EE24380B6}" type="datetime1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BDDEE1D-0A2C-D60A-EDB9-AA1C627E49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24200" y="4845050"/>
            <a:ext cx="2895600" cy="18573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pPr>
              <a:defRPr/>
            </a:pPr>
            <a:r>
              <a:rPr lang="en-US"/>
              <a:t>FOOTER GOES HERE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B3E8F01-27FD-3F22-5D5B-BB08826753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858000" y="4845050"/>
            <a:ext cx="2133600" cy="185738"/>
          </a:xfrm>
        </p:spPr>
        <p:txBody>
          <a:bodyPr/>
          <a:lstStyle>
            <a:lvl1pPr>
              <a:defRPr smtClean="0">
                <a:solidFill>
                  <a:srgbClr val="6C6463"/>
                </a:solidFill>
              </a:defRPr>
            </a:lvl1pPr>
          </a:lstStyle>
          <a:p>
            <a:pPr>
              <a:defRPr/>
            </a:pPr>
            <a:fld id="{9A3FC129-F38F-C64F-A09B-E8E60F24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2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00" y="2592387"/>
            <a:ext cx="8839200" cy="2440594"/>
          </a:xfrm>
          <a:solidFill>
            <a:srgbClr val="A7C6ED"/>
          </a:solidFill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</p:spPr>
        <p:txBody>
          <a:bodyPr/>
          <a:lstStyle>
            <a:lvl1pPr>
              <a:defRPr>
                <a:solidFill>
                  <a:srgbClr val="002F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867A881-AC1C-2F5A-0B0C-D4DAFCB58DA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52400" y="4845050"/>
            <a:ext cx="2133600" cy="185738"/>
          </a:xfrm>
        </p:spPr>
        <p:txBody>
          <a:bodyPr/>
          <a:lstStyle>
            <a:lvl1pPr algn="l">
              <a:defRPr sz="600" b="0" i="0" smtClean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F0DF2A59-A6B0-FA40-B8C3-99C06B9669FF}" type="datetime1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8C3D6D-7EF6-3F21-6FBF-70C98E7600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24200" y="4845050"/>
            <a:ext cx="2895600" cy="185738"/>
          </a:xfrm>
        </p:spPr>
        <p:txBody>
          <a:bodyPr/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r>
              <a:rPr lang="en-US"/>
              <a:t>FOOTER GOES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5BBC24-7BC0-86FB-51B9-122CA6B287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858000" y="4845050"/>
            <a:ext cx="2133600" cy="185738"/>
          </a:xfrm>
        </p:spPr>
        <p:txBody>
          <a:bodyPr/>
          <a:lstStyle>
            <a:lvl1pPr algn="r">
              <a:defRPr sz="600" b="0" i="0" smtClean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9B522D23-72F4-144F-A39D-94CA3024B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31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53988"/>
            <a:ext cx="4419600" cy="4876800"/>
          </a:xfrm>
          <a:solidFill>
            <a:srgbClr val="A7C6ED"/>
          </a:solidFill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</p:spPr>
        <p:txBody>
          <a:bodyPr wrap="square"/>
          <a:lstStyle>
            <a:lvl1pPr>
              <a:defRPr>
                <a:solidFill>
                  <a:srgbClr val="002F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71D54FD-7846-3BC4-6EC3-BCC54326A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52400" y="4845050"/>
            <a:ext cx="2133600" cy="185738"/>
          </a:xfrm>
        </p:spPr>
        <p:txBody>
          <a:bodyPr/>
          <a:lstStyle>
            <a:lvl1pPr algn="l">
              <a:defRPr sz="600" b="0" i="0" smtClean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76D076C4-D66C-6147-A7D5-E194A03DF9B1}" type="datetime1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F44FFE-EE4C-00D0-56B8-9266017A08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58000" y="4845050"/>
            <a:ext cx="2133600" cy="185738"/>
          </a:xfrm>
        </p:spPr>
        <p:txBody>
          <a:bodyPr/>
          <a:lstStyle>
            <a:lvl1pPr algn="r">
              <a:defRPr sz="600" b="0" i="0" smtClean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4636B98B-83B1-3A45-997E-2B7D9F018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4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00" y="153987"/>
            <a:ext cx="4419600" cy="4876799"/>
          </a:xfrm>
          <a:solidFill>
            <a:srgbClr val="A7C6ED"/>
          </a:solidFill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</p:spPr>
        <p:txBody>
          <a:bodyPr wrap="square" anchor="ctr"/>
          <a:lstStyle>
            <a:lvl1pPr>
              <a:defRPr>
                <a:solidFill>
                  <a:srgbClr val="002F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F12215-4F8F-8E04-F21F-17CF60ECF4B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52400" y="4845050"/>
            <a:ext cx="2133600" cy="185738"/>
          </a:xfrm>
        </p:spPr>
        <p:txBody>
          <a:bodyPr/>
          <a:lstStyle>
            <a:lvl1pPr algn="l">
              <a:defRPr sz="600" b="0" i="0" smtClean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3430A864-4521-C847-84FE-0EC6A14D1292}" type="datetime1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CE3EF-160E-4C8B-E64F-FFA55E3990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58000" y="4845050"/>
            <a:ext cx="2133600" cy="185738"/>
          </a:xfrm>
        </p:spPr>
        <p:txBody>
          <a:bodyPr/>
          <a:lstStyle>
            <a:lvl1pPr algn="r">
              <a:defRPr sz="600" b="0" i="0" smtClean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D4C3DA75-6D3C-934A-A9A0-80B47F5D8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3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CAE5CEC4-57A3-D150-9FDD-450174AA8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5738" y="0"/>
            <a:ext cx="92186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46C6C4CB-C592-66B5-26F3-BC164F7C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75" y="211138"/>
            <a:ext cx="11144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E934D-E3FE-288A-0385-C837FA5762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488" y="1590675"/>
            <a:ext cx="1368425" cy="411163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17511" y="2249992"/>
            <a:ext cx="4209468" cy="461665"/>
          </a:xfrm>
        </p:spPr>
        <p:txBody>
          <a:bodyPr wrap="square" anchor="ctr"/>
          <a:lstStyle>
            <a:lvl1pPr>
              <a:defRPr>
                <a:solidFill>
                  <a:srgbClr val="A7C6E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97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1064A73-C76B-F3B6-FC6F-0624CBBA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153988"/>
            <a:ext cx="88661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E3C2C923-B65D-74DD-A557-C953C2A9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344988"/>
            <a:ext cx="13700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EC7F45-8E68-85AC-075A-4D04661B2E6F}"/>
              </a:ext>
            </a:extLst>
          </p:cNvPr>
          <p:cNvCxnSpPr/>
          <p:nvPr/>
        </p:nvCxnSpPr>
        <p:spPr>
          <a:xfrm>
            <a:off x="746125" y="2973388"/>
            <a:ext cx="320675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10">
            <a:extLst>
              <a:ext uri="{FF2B5EF4-FFF2-40B4-BE49-F238E27FC236}">
                <a16:creationId xmlns:a16="http://schemas.microsoft.com/office/drawing/2014/main" id="{D00CCBAD-2F6C-9B40-A196-F15EF68ED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4475" y="35290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55627F9-3E47-2B6D-D5EA-A41FA6B2C7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52400" y="4845050"/>
            <a:ext cx="2133600" cy="185738"/>
          </a:xfrm>
        </p:spPr>
        <p:txBody>
          <a:bodyPr/>
          <a:lstStyle>
            <a:lvl1pPr algn="l">
              <a:defRPr sz="600" b="0" i="0" smtClean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CF4E6601-6E86-7A42-8D64-4372A50E73C6}" type="datetime1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CB6A4F-E5C7-D454-25CD-B8975D3BD74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58000" y="4845050"/>
            <a:ext cx="2133600" cy="185738"/>
          </a:xfrm>
        </p:spPr>
        <p:txBody>
          <a:bodyPr/>
          <a:lstStyle>
            <a:lvl1pPr algn="r">
              <a:defRPr sz="600" b="0" i="0" smtClean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0464940B-0525-5045-B675-B31F85440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836270E-5A0A-2F0F-2CF3-F20E7B86D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4925"/>
            <a:ext cx="8916988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5B19F96A-A2B2-8819-E32B-9FA3EBD9F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75" y="373063"/>
            <a:ext cx="1052513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5053E21-B681-1150-D635-3F035AA6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E7E7E5"/>
                </a:solidFill>
              </a:defRPr>
            </a:lvl1pPr>
          </a:lstStyle>
          <a:p>
            <a:pPr>
              <a:defRPr/>
            </a:pPr>
            <a:fld id="{3001069B-1075-A44D-8F46-4A2B56D6E7AF}" type="datetime1">
              <a:rPr lang="en-US"/>
              <a:pPr>
                <a:defRPr/>
              </a:pPr>
              <a:t>4/26/2023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DFD26B2-777D-AE1F-ACEE-A9DBF09A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E7E7E5"/>
                </a:solidFill>
              </a:defRPr>
            </a:lvl1pPr>
          </a:lstStyle>
          <a:p>
            <a:pPr>
              <a:defRPr/>
            </a:pPr>
            <a:r>
              <a:rPr lang="en-US"/>
              <a:t>FOOTER GOES HERE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68495D2-480E-035D-F686-96FBEF5D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2F6C"/>
                </a:solidFill>
              </a:defRPr>
            </a:lvl1pPr>
          </a:lstStyle>
          <a:p>
            <a:pPr>
              <a:defRPr/>
            </a:pPr>
            <a:fld id="{164B4A96-8F78-714E-821C-67856B3A0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3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5DC33A5-51EE-F172-0D62-C9E30205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6363"/>
            <a:ext cx="88392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5AAE667-64AE-C6C4-C3EA-EBC80A3D9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277813"/>
            <a:ext cx="22209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25AB39-1759-5519-4682-6FF2D0E532B4}"/>
              </a:ext>
            </a:extLst>
          </p:cNvPr>
          <p:cNvSpPr/>
          <p:nvPr/>
        </p:nvSpPr>
        <p:spPr>
          <a:xfrm>
            <a:off x="152400" y="4440238"/>
            <a:ext cx="8839200" cy="6381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D1D30908-D8D3-07C5-E1B4-1CC9406C0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4391025"/>
            <a:ext cx="859313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85046" y="2592530"/>
            <a:ext cx="506902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385046" y="1443498"/>
            <a:ext cx="5069020" cy="954107"/>
          </a:xfrm>
        </p:spPr>
        <p:txBody>
          <a:bodyPr wrap="square" anchor="t"/>
          <a:lstStyle>
            <a:lvl1pPr>
              <a:defRPr sz="2800" b="1">
                <a:solidFill>
                  <a:srgbClr val="A7C6E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4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A607E8-E927-49B1-5C9B-B6B081A4D5EB}"/>
              </a:ext>
            </a:extLst>
          </p:cNvPr>
          <p:cNvCxnSpPr/>
          <p:nvPr/>
        </p:nvCxnSpPr>
        <p:spPr>
          <a:xfrm>
            <a:off x="746125" y="2847975"/>
            <a:ext cx="319088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3CCFBD3-B0F1-3D98-620E-B8B6336AF8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569913"/>
            <a:ext cx="1370012" cy="41116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98EC3E-72C3-9D84-6B15-D7581012E137}"/>
              </a:ext>
            </a:extLst>
          </p:cNvPr>
          <p:cNvSpPr/>
          <p:nvPr/>
        </p:nvSpPr>
        <p:spPr>
          <a:xfrm>
            <a:off x="152400" y="4457700"/>
            <a:ext cx="8839200" cy="638175"/>
          </a:xfrm>
          <a:prstGeom prst="rect">
            <a:avLst/>
          </a:prstGeom>
          <a:solidFill>
            <a:srgbClr val="A7C6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FE513931-294C-1E64-A79C-30C690C24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4400550"/>
            <a:ext cx="87534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4767" y="1476950"/>
            <a:ext cx="6590675" cy="1209781"/>
          </a:xfrm>
          <a:effectLst/>
        </p:spPr>
        <p:txBody>
          <a:bodyPr>
            <a:normAutofit/>
          </a:bodyPr>
          <a:lstStyle>
            <a:lvl1pPr>
              <a:defRPr sz="2800" b="1">
                <a:solidFill>
                  <a:srgbClr val="A7C6E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4768" y="3010369"/>
            <a:ext cx="6020832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3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D8B315-E02A-393F-C0E8-D2E0195B5353}"/>
              </a:ext>
            </a:extLst>
          </p:cNvPr>
          <p:cNvCxnSpPr/>
          <p:nvPr/>
        </p:nvCxnSpPr>
        <p:spPr>
          <a:xfrm>
            <a:off x="746125" y="687388"/>
            <a:ext cx="320675" cy="0"/>
          </a:xfrm>
          <a:prstGeom prst="line">
            <a:avLst/>
          </a:prstGeom>
          <a:ln w="19050">
            <a:solidFill>
              <a:srgbClr val="A7C6ED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7C1AC28-CDC0-FC5F-8631-1D0029CC13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88" y="4216400"/>
            <a:ext cx="1368425" cy="409575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4987"/>
            <a:ext cx="5486400" cy="461665"/>
          </a:xfrm>
        </p:spPr>
        <p:txBody>
          <a:bodyPr wrap="square" anchor="t"/>
          <a:lstStyle>
            <a:lvl1pPr>
              <a:defRPr sz="2400">
                <a:solidFill>
                  <a:srgbClr val="A7C6E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5113D54-209F-7356-FA68-F5BF11E7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5050"/>
            <a:ext cx="2133600" cy="185738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C7180D-7E2F-B347-AE9F-2B39C2801C85}" type="datetime1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08D9E3D-7FDB-F25F-6B18-AB4073A0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45050"/>
            <a:ext cx="2895600" cy="1857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FOOTER GOES HERE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7B58549-344C-92CD-5B64-DD6FE42A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5050"/>
            <a:ext cx="2133600" cy="185738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D9ACDE-64AF-9143-A482-B4222635F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A7C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FAA92-5888-29AE-4CC8-7F7654FA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5050"/>
            <a:ext cx="2133600" cy="185738"/>
          </a:xfrm>
        </p:spPr>
        <p:txBody>
          <a:bodyPr/>
          <a:lstStyle>
            <a:lvl1pPr algn="l">
              <a:defRPr sz="600" b="0" i="0" smtClean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700ECA81-3CEC-2645-9048-2D3D7C66B3BC}" type="datetime1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C0CAD-C1EB-078B-70F2-040C4FAE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45050"/>
            <a:ext cx="2895600" cy="185738"/>
          </a:xfrm>
        </p:spPr>
        <p:txBody>
          <a:bodyPr/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r>
              <a:rPr lang="en-US"/>
              <a:t>FOOTER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A6F87-99DE-348F-36B6-D6C870BB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5050"/>
            <a:ext cx="2133600" cy="185738"/>
          </a:xfrm>
        </p:spPr>
        <p:txBody>
          <a:bodyPr/>
          <a:lstStyle>
            <a:lvl1pPr algn="r">
              <a:defRPr sz="600" b="0" i="0" smtClean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9E824B24-61FE-A148-9384-576DABC4B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3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A7C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</p:spPr>
        <p:txBody>
          <a:bodyPr/>
          <a:lstStyle>
            <a:lvl1pPr>
              <a:defRPr>
                <a:solidFill>
                  <a:srgbClr val="002F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4CFBC4A-C5C9-0A24-927F-255ACD4BBD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2400" y="4845050"/>
            <a:ext cx="2133600" cy="185738"/>
          </a:xfrm>
        </p:spPr>
        <p:txBody>
          <a:bodyPr/>
          <a:lstStyle>
            <a:lvl1pPr>
              <a:defRPr smtClean="0">
                <a:solidFill>
                  <a:srgbClr val="6C6463"/>
                </a:solidFill>
              </a:defRPr>
            </a:lvl1pPr>
          </a:lstStyle>
          <a:p>
            <a:pPr>
              <a:defRPr/>
            </a:pPr>
            <a:fld id="{7754FF7A-895E-FD41-A31C-B5B1B738F0AF}" type="datetime1">
              <a:rPr lang="en-US"/>
              <a:pPr>
                <a:defRPr/>
              </a:pPr>
              <a:t>4/26/2023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64D54B1-C2C1-B9AC-A1C6-6DAFBDEF49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24200" y="4845050"/>
            <a:ext cx="2895600" cy="185738"/>
          </a:xfrm>
        </p:spPr>
        <p:txBody>
          <a:bodyPr/>
          <a:lstStyle>
            <a:lvl1pPr>
              <a:defRPr dirty="0">
                <a:solidFill>
                  <a:srgbClr val="6C6463"/>
                </a:solidFill>
              </a:defRPr>
            </a:lvl1pPr>
          </a:lstStyle>
          <a:p>
            <a:pPr>
              <a:defRPr/>
            </a:pPr>
            <a:r>
              <a:rPr lang="en-US"/>
              <a:t>FOOTER GOES HERE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1AB12FA-3EB1-8925-40E0-7A2CD9BC09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858000" y="4845050"/>
            <a:ext cx="2133600" cy="185738"/>
          </a:xfrm>
        </p:spPr>
        <p:txBody>
          <a:bodyPr/>
          <a:lstStyle>
            <a:lvl1pPr>
              <a:defRPr smtClean="0">
                <a:solidFill>
                  <a:srgbClr val="6C6463"/>
                </a:solidFill>
              </a:defRPr>
            </a:lvl1pPr>
          </a:lstStyle>
          <a:p>
            <a:pPr>
              <a:defRPr/>
            </a:pPr>
            <a:fld id="{A2145861-FA13-CE41-8314-8810768A5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6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A7C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</p:spPr>
        <p:txBody>
          <a:bodyPr wrap="square"/>
          <a:lstStyle>
            <a:lvl1pPr>
              <a:defRPr>
                <a:solidFill>
                  <a:srgbClr val="002F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18C405-46FC-B0D7-8925-44302233D16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52400" y="4845050"/>
            <a:ext cx="2133600" cy="185738"/>
          </a:xfrm>
        </p:spPr>
        <p:txBody>
          <a:bodyPr/>
          <a:lstStyle>
            <a:lvl1pPr algn="l">
              <a:defRPr sz="600" b="0" i="0" smtClean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5F803868-0D6D-E141-8938-71C653E7DB0C}" type="datetime1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1C560B-7509-210A-ECC6-2A913D62F5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58000" y="4845050"/>
            <a:ext cx="2133600" cy="185738"/>
          </a:xfrm>
        </p:spPr>
        <p:txBody>
          <a:bodyPr/>
          <a:lstStyle>
            <a:lvl1pPr algn="r">
              <a:defRPr sz="600" b="0" i="0" smtClean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C6F64934-9CE6-DF48-B21D-C2C4086CC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0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F462D-5E51-A190-98C4-F1D1D5CCA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5050"/>
            <a:ext cx="2133600" cy="185738"/>
          </a:xfrm>
        </p:spPr>
        <p:txBody>
          <a:bodyPr/>
          <a:lstStyle>
            <a:lvl1pPr algn="l">
              <a:defRPr sz="600" b="0" i="0" smtClean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BA0958B3-B979-DE48-91A0-4B65EF003EE0}" type="datetime1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EAA31-1861-B56E-D363-E30CC704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45050"/>
            <a:ext cx="2895600" cy="185738"/>
          </a:xfrm>
        </p:spPr>
        <p:txBody>
          <a:bodyPr/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r>
              <a:rPr lang="en-US"/>
              <a:t>FOOTER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9AACC-0583-44A8-0DE0-A150E229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5050"/>
            <a:ext cx="2133600" cy="185738"/>
          </a:xfrm>
        </p:spPr>
        <p:txBody>
          <a:bodyPr/>
          <a:lstStyle>
            <a:lvl1pPr algn="r">
              <a:defRPr sz="600" b="0" i="0" smtClean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3356DD6F-F10D-BB40-81A9-115A72791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99929-2FC5-8326-DD9A-D9E524BD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7772400" cy="4619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6D36C8A-E16B-B689-EFAE-DE368A441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6988"/>
            <a:ext cx="777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42A64-83D9-CB58-2C3D-C5AC763E4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4864100"/>
            <a:ext cx="2133600" cy="18573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b="0" i="0" smtClean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519C54F6-5F7C-6941-BF7D-16E79D128600}" type="datetime1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0EE77-E0DC-F1E3-7548-D9226BBDA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64100"/>
            <a:ext cx="2895600" cy="18573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r>
              <a:rPr lang="en-US"/>
              <a:t>FOOTER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A59C7-9B97-69DF-DC6B-6A7C8C493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64100"/>
            <a:ext cx="2133600" cy="18573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b="0" i="0" smtClean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37BC9811-AF1A-0547-9286-298F42768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B0D5F9D0-906D-15DB-E1F4-9E187605AA37}"/>
              </a:ext>
            </a:extLst>
          </p:cNvPr>
          <p:cNvSpPr/>
          <p:nvPr/>
        </p:nvSpPr>
        <p:spPr>
          <a:xfrm>
            <a:off x="0" y="0"/>
            <a:ext cx="9144000" cy="5189538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Gill Sans M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9" r:id="rId4"/>
    <p:sldLayoutId id="2147483790" r:id="rId5"/>
    <p:sldLayoutId id="2147483791" r:id="rId6"/>
    <p:sldLayoutId id="2147483793" r:id="rId7"/>
    <p:sldLayoutId id="2147483795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 cap="all">
          <a:solidFill>
            <a:srgbClr val="002F6C"/>
          </a:solidFill>
          <a:latin typeface="Gill Sans MT"/>
          <a:ea typeface="Gill Sans MT" panose="020B0502020104020203" pitchFamily="34" charset="77"/>
          <a:cs typeface="Gill Sans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F6C"/>
          </a:solidFill>
          <a:latin typeface="Gill Sans MT" panose="020B0502020104020203" pitchFamily="34" charset="77"/>
          <a:ea typeface="Gill Sans MT" panose="020B0502020104020203" pitchFamily="34" charset="77"/>
          <a:cs typeface="Gill Sans MT" panose="020B0502020104020203" pitchFamily="34" charset="77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F6C"/>
          </a:solidFill>
          <a:latin typeface="Gill Sans MT" panose="020B0502020104020203" pitchFamily="34" charset="77"/>
          <a:ea typeface="Gill Sans MT" panose="020B0502020104020203" pitchFamily="34" charset="77"/>
          <a:cs typeface="Gill Sans MT" panose="020B0502020104020203" pitchFamily="34" charset="77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F6C"/>
          </a:solidFill>
          <a:latin typeface="Gill Sans MT" panose="020B0502020104020203" pitchFamily="34" charset="77"/>
          <a:ea typeface="Gill Sans MT" panose="020B0502020104020203" pitchFamily="34" charset="77"/>
          <a:cs typeface="Gill Sans MT" panose="020B0502020104020203" pitchFamily="34" charset="77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F6C"/>
          </a:solidFill>
          <a:latin typeface="Gill Sans MT" panose="020B0502020104020203" pitchFamily="34" charset="77"/>
          <a:ea typeface="Gill Sans MT" panose="020B0502020104020203" pitchFamily="34" charset="77"/>
          <a:cs typeface="Gill Sans MT" panose="020B0502020104020203" pitchFamily="34" charset="77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F6C"/>
          </a:solidFill>
          <a:latin typeface="Gill Sans MT" panose="020B0502020104020203" pitchFamily="34" charset="77"/>
          <a:ea typeface="Gill Sans MT" panose="020B0502020104020203" pitchFamily="34" charset="77"/>
          <a:cs typeface="Gill Sans MT" panose="020B0502020104020203" pitchFamily="34" charset="77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F6C"/>
          </a:solidFill>
          <a:latin typeface="Gill Sans MT" panose="020B0502020104020203" pitchFamily="34" charset="77"/>
          <a:ea typeface="Gill Sans MT" panose="020B0502020104020203" pitchFamily="34" charset="77"/>
          <a:cs typeface="Gill Sans MT" panose="020B0502020104020203" pitchFamily="34" charset="77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F6C"/>
          </a:solidFill>
          <a:latin typeface="Gill Sans MT" panose="020B0502020104020203" pitchFamily="34" charset="77"/>
          <a:ea typeface="Gill Sans MT" panose="020B0502020104020203" pitchFamily="34" charset="77"/>
          <a:cs typeface="Gill Sans MT" panose="020B0502020104020203" pitchFamily="34" charset="77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2F6C"/>
          </a:solidFill>
          <a:latin typeface="Gill Sans MT" panose="020B0502020104020203" pitchFamily="34" charset="77"/>
          <a:ea typeface="Gill Sans MT" panose="020B0502020104020203" pitchFamily="34" charset="77"/>
          <a:cs typeface="Gill Sans MT" panose="020B0502020104020203" pitchFamily="34" charset="77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"/>
          <a:ea typeface="Gill Sans MT" panose="020B0502020104020203" pitchFamily="34" charset="77"/>
          <a:cs typeface="Gill Sans MT"/>
        </a:defRPr>
      </a:lvl1pPr>
      <a:lvl2pPr marL="684213" indent="-230188" algn="l" defTabSz="457200" rtl="0" eaLnBrk="1" fontAlgn="base" hangingPunct="1">
        <a:spcBef>
          <a:spcPct val="0"/>
        </a:spcBef>
        <a:spcAft>
          <a:spcPts val="8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Gill Sans MT"/>
          <a:ea typeface="Gill Sans MT" panose="020B0502020104020203" pitchFamily="34" charset="77"/>
          <a:cs typeface="Gill Sans MT"/>
        </a:defRPr>
      </a:lvl2pPr>
      <a:lvl3pPr marL="914400" indent="-230188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6C6463"/>
          </a:solidFill>
          <a:latin typeface="Gill Sans MT"/>
          <a:ea typeface="Gill Sans MT" panose="020B0502020104020203" pitchFamily="34" charset="77"/>
          <a:cs typeface="Gill Sans MT"/>
        </a:defRPr>
      </a:lvl3pPr>
      <a:lvl4pPr marL="1146175" indent="-2317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6C6463"/>
          </a:solidFill>
          <a:latin typeface="Gill Sans MT"/>
          <a:ea typeface="Gill Sans MT" panose="020B0502020104020203" pitchFamily="34" charset="77"/>
          <a:cs typeface="Gill Sans MT"/>
        </a:defRPr>
      </a:lvl4pPr>
      <a:lvl5pPr marL="1255713" indent="-230188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6C6463"/>
          </a:solidFill>
          <a:latin typeface="Gill Sans MT"/>
          <a:ea typeface="Gill Sans MT" panose="020B0502020104020203" pitchFamily="34" charset="77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.com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93D458-A375-CC67-6254-42B00D976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447333"/>
            <a:ext cx="6591300" cy="2052466"/>
          </a:xfrm>
          <a:solidFill>
            <a:srgbClr val="002F6C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</a:rPr>
              <a:t>Broadening the definition of "resilience": </a:t>
            </a:r>
            <a:br>
              <a:rPr lang="en-US" sz="2800" dirty="0">
                <a:ea typeface="+mj-ea"/>
              </a:rPr>
            </a:br>
            <a:r>
              <a:rPr lang="en-US" sz="2800" dirty="0">
                <a:ea typeface="+mj-ea"/>
              </a:rPr>
              <a:t>approaches to WASH and climate systems strengthening</a:t>
            </a:r>
            <a:endParaRPr lang="en-US" dirty="0">
              <a:ea typeface="+mj-ea"/>
            </a:endParaRPr>
          </a:p>
        </p:txBody>
      </p:sp>
      <p:sp>
        <p:nvSpPr>
          <p:cNvPr id="27650" name="Subtitle 5">
            <a:extLst>
              <a:ext uri="{FF2B5EF4-FFF2-40B4-BE49-F238E27FC236}">
                <a16:creationId xmlns:a16="http://schemas.microsoft.com/office/drawing/2014/main" id="{56687871-FD84-EDFA-599F-621686AD19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3009900"/>
            <a:ext cx="7433554" cy="1209675"/>
          </a:xfrm>
        </p:spPr>
        <p:txBody>
          <a:bodyPr/>
          <a:lstStyle/>
          <a:p>
            <a:r>
              <a:rPr lang="en-US" altLang="en-US" dirty="0">
                <a:latin typeface="Gill Sans MT" panose="020B0502020104020203" pitchFamily="34" charset="77"/>
                <a:cs typeface="Gill Sans MT" panose="020B0502020104020203" pitchFamily="34" charset="77"/>
              </a:rPr>
              <a:t>Water resource management: finding systemic solutions: W3.1</a:t>
            </a:r>
          </a:p>
          <a:p>
            <a:r>
              <a:rPr lang="en-US" altLang="en-US" sz="1200" dirty="0">
                <a:latin typeface="Gill Sans MT" panose="020B0502020104020203" pitchFamily="34" charset="77"/>
                <a:cs typeface="Gill Sans MT" panose="020B0502020104020203" pitchFamily="34" charset="77"/>
              </a:rPr>
              <a:t>Session </a:t>
            </a:r>
            <a:r>
              <a:rPr lang="en-US" altLang="en-US" sz="1200" dirty="0" err="1">
                <a:latin typeface="Gill Sans MT" panose="020B0502020104020203" pitchFamily="34" charset="77"/>
                <a:cs typeface="Gill Sans MT" panose="020B0502020104020203" pitchFamily="34" charset="77"/>
              </a:rPr>
              <a:t>organisers</a:t>
            </a:r>
            <a:r>
              <a:rPr lang="en-US" altLang="en-US" sz="1200" dirty="0">
                <a:latin typeface="Gill Sans MT" panose="020B0502020104020203" pitchFamily="34" charset="77"/>
                <a:cs typeface="Gill Sans MT" panose="020B0502020104020203" pitchFamily="34" charset="77"/>
              </a:rPr>
              <a:t>: Eline Boelee (</a:t>
            </a:r>
            <a:r>
              <a:rPr lang="en-US" altLang="en-US" sz="1200" dirty="0" err="1">
                <a:latin typeface="Gill Sans MT" panose="020B0502020104020203" pitchFamily="34" charset="77"/>
                <a:cs typeface="Gill Sans MT" panose="020B0502020104020203" pitchFamily="34" charset="77"/>
              </a:rPr>
              <a:t>Deltares</a:t>
            </a:r>
            <a:r>
              <a:rPr lang="en-US" altLang="en-US" sz="1200" dirty="0">
                <a:latin typeface="Gill Sans MT" panose="020B0502020104020203" pitchFamily="34" charset="77"/>
                <a:cs typeface="Gill Sans MT" panose="020B0502020104020203" pitchFamily="34" charset="77"/>
              </a:rPr>
              <a:t>), Sean Furey (Skat Foundation)</a:t>
            </a:r>
          </a:p>
          <a:p>
            <a:endParaRPr lang="en-US" altLang="en-US" dirty="0">
              <a:latin typeface="Gill Sans MT" panose="020B0502020104020203" pitchFamily="34" charset="77"/>
              <a:cs typeface="Gill Sans MT" panose="020B0502020104020203" pitchFamily="34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91447B-517C-225A-7A21-2C299423421D}"/>
              </a:ext>
            </a:extLst>
          </p:cNvPr>
          <p:cNvGrpSpPr/>
          <p:nvPr/>
        </p:nvGrpSpPr>
        <p:grpSpPr>
          <a:xfrm>
            <a:off x="6438187" y="2506579"/>
            <a:ext cx="1969708" cy="1135284"/>
            <a:chOff x="9768269" y="5263373"/>
            <a:chExt cx="1969708" cy="1135284"/>
          </a:xfrm>
        </p:grpSpPr>
        <p:sp>
          <p:nvSpPr>
            <p:cNvPr id="3" name="bg object 17">
              <a:extLst>
                <a:ext uri="{FF2B5EF4-FFF2-40B4-BE49-F238E27FC236}">
                  <a16:creationId xmlns:a16="http://schemas.microsoft.com/office/drawing/2014/main" id="{41F2905C-304A-C3B6-4A4A-994C7A5CE927}"/>
                </a:ext>
              </a:extLst>
            </p:cNvPr>
            <p:cNvSpPr/>
            <p:nvPr/>
          </p:nvSpPr>
          <p:spPr>
            <a:xfrm>
              <a:off x="11351110" y="6342803"/>
              <a:ext cx="232420" cy="55854"/>
            </a:xfrm>
            <a:custGeom>
              <a:avLst/>
              <a:gdLst/>
              <a:ahLst/>
              <a:cxnLst/>
              <a:rect l="l" t="t" r="r" b="b"/>
              <a:pathLst>
                <a:path w="255904" h="61595">
                  <a:moveTo>
                    <a:pt x="45491" y="54190"/>
                  </a:moveTo>
                  <a:lnTo>
                    <a:pt x="43802" y="52768"/>
                  </a:lnTo>
                  <a:lnTo>
                    <a:pt x="9245" y="52768"/>
                  </a:lnTo>
                  <a:lnTo>
                    <a:pt x="9245" y="44780"/>
                  </a:lnTo>
                  <a:lnTo>
                    <a:pt x="14655" y="41402"/>
                  </a:lnTo>
                  <a:lnTo>
                    <a:pt x="26657" y="35267"/>
                  </a:lnTo>
                  <a:lnTo>
                    <a:pt x="34874" y="30670"/>
                  </a:lnTo>
                  <a:lnTo>
                    <a:pt x="40576" y="26225"/>
                  </a:lnTo>
                  <a:lnTo>
                    <a:pt x="43891" y="21399"/>
                  </a:lnTo>
                  <a:lnTo>
                    <a:pt x="44958" y="15633"/>
                  </a:lnTo>
                  <a:lnTo>
                    <a:pt x="43383" y="8851"/>
                  </a:lnTo>
                  <a:lnTo>
                    <a:pt x="38976" y="3962"/>
                  </a:lnTo>
                  <a:lnTo>
                    <a:pt x="32181" y="1003"/>
                  </a:lnTo>
                  <a:lnTo>
                    <a:pt x="23456" y="0"/>
                  </a:lnTo>
                  <a:lnTo>
                    <a:pt x="18389" y="0"/>
                  </a:lnTo>
                  <a:lnTo>
                    <a:pt x="12979" y="711"/>
                  </a:lnTo>
                  <a:lnTo>
                    <a:pt x="3378" y="5245"/>
                  </a:lnTo>
                  <a:lnTo>
                    <a:pt x="1155" y="7023"/>
                  </a:lnTo>
                  <a:lnTo>
                    <a:pt x="1155" y="11455"/>
                  </a:lnTo>
                  <a:lnTo>
                    <a:pt x="2667" y="13144"/>
                  </a:lnTo>
                  <a:lnTo>
                    <a:pt x="5600" y="13144"/>
                  </a:lnTo>
                  <a:lnTo>
                    <a:pt x="6311" y="12877"/>
                  </a:lnTo>
                  <a:lnTo>
                    <a:pt x="12255" y="8978"/>
                  </a:lnTo>
                  <a:lnTo>
                    <a:pt x="16611" y="7467"/>
                  </a:lnTo>
                  <a:lnTo>
                    <a:pt x="31267" y="7467"/>
                  </a:lnTo>
                  <a:lnTo>
                    <a:pt x="36601" y="10210"/>
                  </a:lnTo>
                  <a:lnTo>
                    <a:pt x="36601" y="21678"/>
                  </a:lnTo>
                  <a:lnTo>
                    <a:pt x="30124" y="24879"/>
                  </a:lnTo>
                  <a:lnTo>
                    <a:pt x="19456" y="30378"/>
                  </a:lnTo>
                  <a:lnTo>
                    <a:pt x="11137" y="35166"/>
                  </a:lnTo>
                  <a:lnTo>
                    <a:pt x="5041" y="40436"/>
                  </a:lnTo>
                  <a:lnTo>
                    <a:pt x="1282" y="47193"/>
                  </a:lnTo>
                  <a:lnTo>
                    <a:pt x="0" y="56413"/>
                  </a:lnTo>
                  <a:lnTo>
                    <a:pt x="0" y="58458"/>
                  </a:lnTo>
                  <a:lnTo>
                    <a:pt x="1600" y="60236"/>
                  </a:lnTo>
                  <a:lnTo>
                    <a:pt x="41757" y="60236"/>
                  </a:lnTo>
                  <a:lnTo>
                    <a:pt x="43802" y="60236"/>
                  </a:lnTo>
                  <a:lnTo>
                    <a:pt x="45491" y="58724"/>
                  </a:lnTo>
                  <a:lnTo>
                    <a:pt x="45491" y="54190"/>
                  </a:lnTo>
                  <a:close/>
                </a:path>
                <a:path w="255904" h="61595">
                  <a:moveTo>
                    <a:pt x="118351" y="30645"/>
                  </a:moveTo>
                  <a:lnTo>
                    <a:pt x="116674" y="19113"/>
                  </a:lnTo>
                  <a:lnTo>
                    <a:pt x="111785" y="9334"/>
                  </a:lnTo>
                  <a:lnTo>
                    <a:pt x="109994" y="7810"/>
                  </a:lnTo>
                  <a:lnTo>
                    <a:pt x="109994" y="30645"/>
                  </a:lnTo>
                  <a:lnTo>
                    <a:pt x="108788" y="39789"/>
                  </a:lnTo>
                  <a:lnTo>
                    <a:pt x="105371" y="47142"/>
                  </a:lnTo>
                  <a:lnTo>
                    <a:pt x="100025" y="52057"/>
                  </a:lnTo>
                  <a:lnTo>
                    <a:pt x="93027" y="53835"/>
                  </a:lnTo>
                  <a:lnTo>
                    <a:pt x="86017" y="52057"/>
                  </a:lnTo>
                  <a:lnTo>
                    <a:pt x="80670" y="47142"/>
                  </a:lnTo>
                  <a:lnTo>
                    <a:pt x="77254" y="39789"/>
                  </a:lnTo>
                  <a:lnTo>
                    <a:pt x="76060" y="30645"/>
                  </a:lnTo>
                  <a:lnTo>
                    <a:pt x="77254" y="21526"/>
                  </a:lnTo>
                  <a:lnTo>
                    <a:pt x="80670" y="14160"/>
                  </a:lnTo>
                  <a:lnTo>
                    <a:pt x="86017" y="9258"/>
                  </a:lnTo>
                  <a:lnTo>
                    <a:pt x="93027" y="7467"/>
                  </a:lnTo>
                  <a:lnTo>
                    <a:pt x="100025" y="9258"/>
                  </a:lnTo>
                  <a:lnTo>
                    <a:pt x="105371" y="14160"/>
                  </a:lnTo>
                  <a:lnTo>
                    <a:pt x="108788" y="21526"/>
                  </a:lnTo>
                  <a:lnTo>
                    <a:pt x="109994" y="30645"/>
                  </a:lnTo>
                  <a:lnTo>
                    <a:pt x="109994" y="7810"/>
                  </a:lnTo>
                  <a:lnTo>
                    <a:pt x="109601" y="7467"/>
                  </a:lnTo>
                  <a:lnTo>
                    <a:pt x="103835" y="2540"/>
                  </a:lnTo>
                  <a:lnTo>
                    <a:pt x="93027" y="0"/>
                  </a:lnTo>
                  <a:lnTo>
                    <a:pt x="82207" y="2540"/>
                  </a:lnTo>
                  <a:lnTo>
                    <a:pt x="74269" y="9334"/>
                  </a:lnTo>
                  <a:lnTo>
                    <a:pt x="69367" y="19113"/>
                  </a:lnTo>
                  <a:lnTo>
                    <a:pt x="67703" y="30645"/>
                  </a:lnTo>
                  <a:lnTo>
                    <a:pt x="69367" y="42189"/>
                  </a:lnTo>
                  <a:lnTo>
                    <a:pt x="74269" y="51981"/>
                  </a:lnTo>
                  <a:lnTo>
                    <a:pt x="82207" y="58762"/>
                  </a:lnTo>
                  <a:lnTo>
                    <a:pt x="93027" y="61302"/>
                  </a:lnTo>
                  <a:lnTo>
                    <a:pt x="103835" y="58762"/>
                  </a:lnTo>
                  <a:lnTo>
                    <a:pt x="109601" y="53835"/>
                  </a:lnTo>
                  <a:lnTo>
                    <a:pt x="111785" y="51981"/>
                  </a:lnTo>
                  <a:lnTo>
                    <a:pt x="116674" y="42189"/>
                  </a:lnTo>
                  <a:lnTo>
                    <a:pt x="118351" y="30645"/>
                  </a:lnTo>
                  <a:close/>
                </a:path>
                <a:path w="255904" h="61595">
                  <a:moveTo>
                    <a:pt x="186664" y="54190"/>
                  </a:moveTo>
                  <a:lnTo>
                    <a:pt x="184975" y="52768"/>
                  </a:lnTo>
                  <a:lnTo>
                    <a:pt x="150418" y="52768"/>
                  </a:lnTo>
                  <a:lnTo>
                    <a:pt x="150418" y="44780"/>
                  </a:lnTo>
                  <a:lnTo>
                    <a:pt x="155829" y="41402"/>
                  </a:lnTo>
                  <a:lnTo>
                    <a:pt x="167830" y="35267"/>
                  </a:lnTo>
                  <a:lnTo>
                    <a:pt x="176047" y="30670"/>
                  </a:lnTo>
                  <a:lnTo>
                    <a:pt x="181749" y="26225"/>
                  </a:lnTo>
                  <a:lnTo>
                    <a:pt x="185051" y="21399"/>
                  </a:lnTo>
                  <a:lnTo>
                    <a:pt x="186131" y="15633"/>
                  </a:lnTo>
                  <a:lnTo>
                    <a:pt x="184556" y="8851"/>
                  </a:lnTo>
                  <a:lnTo>
                    <a:pt x="180149" y="3962"/>
                  </a:lnTo>
                  <a:lnTo>
                    <a:pt x="173342" y="1003"/>
                  </a:lnTo>
                  <a:lnTo>
                    <a:pt x="164630" y="0"/>
                  </a:lnTo>
                  <a:lnTo>
                    <a:pt x="159562" y="0"/>
                  </a:lnTo>
                  <a:lnTo>
                    <a:pt x="154139" y="711"/>
                  </a:lnTo>
                  <a:lnTo>
                    <a:pt x="144551" y="5245"/>
                  </a:lnTo>
                  <a:lnTo>
                    <a:pt x="142328" y="7023"/>
                  </a:lnTo>
                  <a:lnTo>
                    <a:pt x="142328" y="11455"/>
                  </a:lnTo>
                  <a:lnTo>
                    <a:pt x="143840" y="13144"/>
                  </a:lnTo>
                  <a:lnTo>
                    <a:pt x="146773" y="13144"/>
                  </a:lnTo>
                  <a:lnTo>
                    <a:pt x="147485" y="12877"/>
                  </a:lnTo>
                  <a:lnTo>
                    <a:pt x="153428" y="8978"/>
                  </a:lnTo>
                  <a:lnTo>
                    <a:pt x="157784" y="7467"/>
                  </a:lnTo>
                  <a:lnTo>
                    <a:pt x="172440" y="7467"/>
                  </a:lnTo>
                  <a:lnTo>
                    <a:pt x="177774" y="10210"/>
                  </a:lnTo>
                  <a:lnTo>
                    <a:pt x="177774" y="21678"/>
                  </a:lnTo>
                  <a:lnTo>
                    <a:pt x="171297" y="24879"/>
                  </a:lnTo>
                  <a:lnTo>
                    <a:pt x="160629" y="30378"/>
                  </a:lnTo>
                  <a:lnTo>
                    <a:pt x="152311" y="35166"/>
                  </a:lnTo>
                  <a:lnTo>
                    <a:pt x="146202" y="40436"/>
                  </a:lnTo>
                  <a:lnTo>
                    <a:pt x="142455" y="47193"/>
                  </a:lnTo>
                  <a:lnTo>
                    <a:pt x="141173" y="56413"/>
                  </a:lnTo>
                  <a:lnTo>
                    <a:pt x="141173" y="58458"/>
                  </a:lnTo>
                  <a:lnTo>
                    <a:pt x="142773" y="60236"/>
                  </a:lnTo>
                  <a:lnTo>
                    <a:pt x="182930" y="60236"/>
                  </a:lnTo>
                  <a:lnTo>
                    <a:pt x="184975" y="60236"/>
                  </a:lnTo>
                  <a:lnTo>
                    <a:pt x="186664" y="58724"/>
                  </a:lnTo>
                  <a:lnTo>
                    <a:pt x="186664" y="54190"/>
                  </a:lnTo>
                  <a:close/>
                </a:path>
                <a:path w="255904" h="61595">
                  <a:moveTo>
                    <a:pt x="255689" y="34734"/>
                  </a:moveTo>
                  <a:lnTo>
                    <a:pt x="250532" y="29845"/>
                  </a:lnTo>
                  <a:lnTo>
                    <a:pt x="242709" y="27724"/>
                  </a:lnTo>
                  <a:lnTo>
                    <a:pt x="249021" y="25057"/>
                  </a:lnTo>
                  <a:lnTo>
                    <a:pt x="251688" y="20078"/>
                  </a:lnTo>
                  <a:lnTo>
                    <a:pt x="251688" y="5511"/>
                  </a:lnTo>
                  <a:lnTo>
                    <a:pt x="244309" y="0"/>
                  </a:lnTo>
                  <a:lnTo>
                    <a:pt x="228765" y="0"/>
                  </a:lnTo>
                  <a:lnTo>
                    <a:pt x="223875" y="622"/>
                  </a:lnTo>
                  <a:lnTo>
                    <a:pt x="217665" y="3200"/>
                  </a:lnTo>
                  <a:lnTo>
                    <a:pt x="214287" y="4800"/>
                  </a:lnTo>
                  <a:lnTo>
                    <a:pt x="214287" y="9410"/>
                  </a:lnTo>
                  <a:lnTo>
                    <a:pt x="215442" y="10934"/>
                  </a:lnTo>
                  <a:lnTo>
                    <a:pt x="219176" y="10934"/>
                  </a:lnTo>
                  <a:lnTo>
                    <a:pt x="224764" y="8001"/>
                  </a:lnTo>
                  <a:lnTo>
                    <a:pt x="228053" y="7112"/>
                  </a:lnTo>
                  <a:lnTo>
                    <a:pt x="238721" y="7112"/>
                  </a:lnTo>
                  <a:lnTo>
                    <a:pt x="243332" y="9410"/>
                  </a:lnTo>
                  <a:lnTo>
                    <a:pt x="243332" y="21056"/>
                  </a:lnTo>
                  <a:lnTo>
                    <a:pt x="238988" y="24968"/>
                  </a:lnTo>
                  <a:lnTo>
                    <a:pt x="224497" y="24968"/>
                  </a:lnTo>
                  <a:lnTo>
                    <a:pt x="222808" y="26479"/>
                  </a:lnTo>
                  <a:lnTo>
                    <a:pt x="222808" y="30746"/>
                  </a:lnTo>
                  <a:lnTo>
                    <a:pt x="224497" y="32334"/>
                  </a:lnTo>
                  <a:lnTo>
                    <a:pt x="240576" y="32334"/>
                  </a:lnTo>
                  <a:lnTo>
                    <a:pt x="247332" y="35356"/>
                  </a:lnTo>
                  <a:lnTo>
                    <a:pt x="247332" y="50114"/>
                  </a:lnTo>
                  <a:lnTo>
                    <a:pt x="241033" y="54190"/>
                  </a:lnTo>
                  <a:lnTo>
                    <a:pt x="224142" y="54190"/>
                  </a:lnTo>
                  <a:lnTo>
                    <a:pt x="219798" y="51536"/>
                  </a:lnTo>
                  <a:lnTo>
                    <a:pt x="214376" y="47358"/>
                  </a:lnTo>
                  <a:lnTo>
                    <a:pt x="213575" y="47002"/>
                  </a:lnTo>
                  <a:lnTo>
                    <a:pt x="210731" y="47002"/>
                  </a:lnTo>
                  <a:lnTo>
                    <a:pt x="208864" y="48336"/>
                  </a:lnTo>
                  <a:lnTo>
                    <a:pt x="208864" y="51879"/>
                  </a:lnTo>
                  <a:lnTo>
                    <a:pt x="209575" y="53035"/>
                  </a:lnTo>
                  <a:lnTo>
                    <a:pt x="216065" y="58635"/>
                  </a:lnTo>
                  <a:lnTo>
                    <a:pt x="223342" y="61302"/>
                  </a:lnTo>
                  <a:lnTo>
                    <a:pt x="232410" y="61302"/>
                  </a:lnTo>
                  <a:lnTo>
                    <a:pt x="241820" y="60007"/>
                  </a:lnTo>
                  <a:lnTo>
                    <a:pt x="249186" y="56324"/>
                  </a:lnTo>
                  <a:lnTo>
                    <a:pt x="253974" y="50622"/>
                  </a:lnTo>
                  <a:lnTo>
                    <a:pt x="255689" y="43268"/>
                  </a:lnTo>
                  <a:lnTo>
                    <a:pt x="255689" y="34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bg object 18">
              <a:extLst>
                <a:ext uri="{FF2B5EF4-FFF2-40B4-BE49-F238E27FC236}">
                  <a16:creationId xmlns:a16="http://schemas.microsoft.com/office/drawing/2014/main" id="{C04A4294-D3A0-6A71-8B48-0162DA028EE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8269" y="6133524"/>
              <a:ext cx="114872" cy="115198"/>
            </a:xfrm>
            <a:prstGeom prst="rect">
              <a:avLst/>
            </a:prstGeom>
          </p:spPr>
        </p:pic>
        <p:sp>
          <p:nvSpPr>
            <p:cNvPr id="13" name="bg object 19">
              <a:extLst>
                <a:ext uri="{FF2B5EF4-FFF2-40B4-BE49-F238E27FC236}">
                  <a16:creationId xmlns:a16="http://schemas.microsoft.com/office/drawing/2014/main" id="{8679455C-469E-3585-04D7-F101111A9513}"/>
                </a:ext>
              </a:extLst>
            </p:cNvPr>
            <p:cNvSpPr/>
            <p:nvPr/>
          </p:nvSpPr>
          <p:spPr>
            <a:xfrm>
              <a:off x="9916387" y="6076176"/>
              <a:ext cx="65747" cy="171594"/>
            </a:xfrm>
            <a:custGeom>
              <a:avLst/>
              <a:gdLst/>
              <a:ahLst/>
              <a:cxnLst/>
              <a:rect l="l" t="t" r="r" b="b"/>
              <a:pathLst>
                <a:path w="72390" h="189229">
                  <a:moveTo>
                    <a:pt x="16637" y="3606"/>
                  </a:moveTo>
                  <a:lnTo>
                    <a:pt x="13030" y="0"/>
                  </a:lnTo>
                  <a:lnTo>
                    <a:pt x="3606" y="0"/>
                  </a:lnTo>
                  <a:lnTo>
                    <a:pt x="0" y="3606"/>
                  </a:lnTo>
                  <a:lnTo>
                    <a:pt x="0" y="185559"/>
                  </a:lnTo>
                  <a:lnTo>
                    <a:pt x="3606" y="189166"/>
                  </a:lnTo>
                  <a:lnTo>
                    <a:pt x="8318" y="189166"/>
                  </a:lnTo>
                  <a:lnTo>
                    <a:pt x="13030" y="189166"/>
                  </a:lnTo>
                  <a:lnTo>
                    <a:pt x="16637" y="185559"/>
                  </a:lnTo>
                  <a:lnTo>
                    <a:pt x="16637" y="3606"/>
                  </a:lnTo>
                  <a:close/>
                </a:path>
                <a:path w="72390" h="189229">
                  <a:moveTo>
                    <a:pt x="72110" y="3606"/>
                  </a:moveTo>
                  <a:lnTo>
                    <a:pt x="68503" y="0"/>
                  </a:lnTo>
                  <a:lnTo>
                    <a:pt x="59080" y="0"/>
                  </a:lnTo>
                  <a:lnTo>
                    <a:pt x="55473" y="3606"/>
                  </a:lnTo>
                  <a:lnTo>
                    <a:pt x="55473" y="185559"/>
                  </a:lnTo>
                  <a:lnTo>
                    <a:pt x="59080" y="189166"/>
                  </a:lnTo>
                  <a:lnTo>
                    <a:pt x="63792" y="189166"/>
                  </a:lnTo>
                  <a:lnTo>
                    <a:pt x="68503" y="189166"/>
                  </a:lnTo>
                  <a:lnTo>
                    <a:pt x="72110" y="185559"/>
                  </a:lnTo>
                  <a:lnTo>
                    <a:pt x="72110" y="3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bg object 20">
              <a:extLst>
                <a:ext uri="{FF2B5EF4-FFF2-40B4-BE49-F238E27FC236}">
                  <a16:creationId xmlns:a16="http://schemas.microsoft.com/office/drawing/2014/main" id="{886391B5-10C0-9DBD-E9A6-C4F2F94D7C1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1316" y="6093783"/>
              <a:ext cx="1836661" cy="304614"/>
            </a:xfrm>
            <a:prstGeom prst="rect">
              <a:avLst/>
            </a:prstGeom>
          </p:spPr>
        </p:pic>
        <p:pic>
          <p:nvPicPr>
            <p:cNvPr id="15" name="bg object 21">
              <a:extLst>
                <a:ext uri="{FF2B5EF4-FFF2-40B4-BE49-F238E27FC236}">
                  <a16:creationId xmlns:a16="http://schemas.microsoft.com/office/drawing/2014/main" id="{7C20933E-2BCB-60A4-792D-6B21F652AA8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1018" y="5263373"/>
              <a:ext cx="711091" cy="772536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35EA0D4-D4E8-DB3E-7C67-BD9FAE968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22" y="4304869"/>
            <a:ext cx="8842677" cy="8046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>
            <a:extLst>
              <a:ext uri="{FF2B5EF4-FFF2-40B4-BE49-F238E27FC236}">
                <a16:creationId xmlns:a16="http://schemas.microsoft.com/office/drawing/2014/main" id="{217A59C3-62ED-FFB3-FD6D-3E8D1137AAE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3F49A7-839C-AB43-8B47-242717C11C07}" type="datetime1">
              <a:rPr lang="en-US" altLang="en-US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4/26/2023</a:t>
            </a:fld>
            <a:endParaRPr lang="en-US" altLang="en-US">
              <a:solidFill>
                <a:srgbClr val="6C6463"/>
              </a:solidFill>
              <a:ea typeface="Gill Sans MT" panose="020B0502020104020203" pitchFamily="34" charset="77"/>
              <a:cs typeface="Gill Sans MT" panose="020B0502020104020203" pitchFamily="34" charset="77"/>
            </a:endParaRPr>
          </a:p>
        </p:txBody>
      </p:sp>
      <p:sp>
        <p:nvSpPr>
          <p:cNvPr id="32770" name="Footer Placeholder 2">
            <a:extLst>
              <a:ext uri="{FF2B5EF4-FFF2-40B4-BE49-F238E27FC236}">
                <a16:creationId xmlns:a16="http://schemas.microsoft.com/office/drawing/2014/main" id="{FC0EB7F6-4174-0E02-BEB2-A32C24A74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99420"/>
            <a:ext cx="2895600" cy="276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  <a:t>WP3.1 Broadening the definition of "resilience": </a:t>
            </a:r>
            <a:br>
              <a:rPr lang="en-US" altLang="en-US" dirty="0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</a:br>
            <a:r>
              <a:rPr lang="en-US" altLang="en-US" dirty="0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  <a:t>approaches to WASH and climate systems strengthening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19288DD9-8819-7F21-C101-24BA48C06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3ABB19-B2A1-2448-8336-F649F6E4C6E5}" type="slidenum">
              <a:rPr lang="en-US" altLang="en-US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6C6463"/>
              </a:solidFill>
              <a:ea typeface="Gill Sans MT" panose="020B0502020104020203" pitchFamily="34" charset="77"/>
              <a:cs typeface="Gill Sans MT" panose="020B0502020104020203" pitchFamily="34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C3210C-BC14-403E-B86F-F9B86D8A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4325"/>
            <a:ext cx="7772400" cy="830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Agenda</a:t>
            </a:r>
            <a:br>
              <a:rPr lang="en-US" dirty="0">
                <a:solidFill>
                  <a:srgbClr val="651D32"/>
                </a:solidFill>
                <a:ea typeface="+mj-ea"/>
              </a:rPr>
            </a:br>
            <a:r>
              <a:rPr lang="en-US" dirty="0">
                <a:solidFill>
                  <a:srgbClr val="0067B9"/>
                </a:solidFill>
                <a:ea typeface="+mj-ea"/>
              </a:rPr>
              <a:t>&amp; SPEAKERS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49757A-0011-AD7B-0A7C-2D7C582FE6AE}"/>
              </a:ext>
            </a:extLst>
          </p:cNvPr>
          <p:cNvSpPr txBox="1"/>
          <p:nvPr/>
        </p:nvSpPr>
        <p:spPr>
          <a:xfrm>
            <a:off x="1219200" y="1722120"/>
            <a:ext cx="495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Opening Panel Discussion			15 mins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Pitches						6 x 2 mins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Poster Discussions				30 mins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Closing Remarks				10 mins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7DD74-0E3B-ACD1-D2CA-9024D7873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159" y="1575554"/>
            <a:ext cx="1354353" cy="1354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1D3130-D3CE-0165-0952-A39C7B4799AE}"/>
              </a:ext>
            </a:extLst>
          </p:cNvPr>
          <p:cNvSpPr txBox="1"/>
          <p:nvPr/>
        </p:nvSpPr>
        <p:spPr>
          <a:xfrm>
            <a:off x="6696433" y="3006465"/>
            <a:ext cx="194913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ctr"/>
            <a:r>
              <a:rPr lang="en-US" sz="1200" b="1" i="0" dirty="0">
                <a:effectLst/>
                <a:latin typeface="+mj-lt"/>
              </a:rPr>
              <a:t>Chair</a:t>
            </a:r>
          </a:p>
          <a:p>
            <a:pPr algn="l" fontAlgn="ctr"/>
            <a:r>
              <a:rPr lang="en-US" sz="1200" b="1" i="0" dirty="0">
                <a:effectLst/>
                <a:latin typeface="+mj-lt"/>
              </a:rPr>
              <a:t>Dr Aline Saraiva Okello</a:t>
            </a:r>
          </a:p>
          <a:p>
            <a:pPr algn="l" fontAlgn="auto"/>
            <a:r>
              <a:rPr lang="en-US" sz="1200" b="0" i="0" dirty="0">
                <a:effectLst/>
                <a:latin typeface="+mj-lt"/>
              </a:rPr>
              <a:t>RWSN Network Manager</a:t>
            </a:r>
          </a:p>
          <a:p>
            <a:pPr algn="l" fontAlgn="auto"/>
            <a:r>
              <a:rPr lang="en-US" sz="1200" dirty="0">
                <a:latin typeface="+mj-lt"/>
              </a:rPr>
              <a:t>Skat Foundation</a:t>
            </a:r>
            <a:endParaRPr lang="en-US" sz="12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272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>
            <a:extLst>
              <a:ext uri="{FF2B5EF4-FFF2-40B4-BE49-F238E27FC236}">
                <a16:creationId xmlns:a16="http://schemas.microsoft.com/office/drawing/2014/main" id="{217A59C3-62ED-FFB3-FD6D-3E8D1137AAE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41960" y="4845050"/>
            <a:ext cx="2133600" cy="185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3F49A7-839C-AB43-8B47-242717C11C07}" type="datetime1">
              <a:rPr lang="en-US" altLang="en-US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4/26/2023</a:t>
            </a:fld>
            <a:endParaRPr lang="en-US" altLang="en-US" dirty="0">
              <a:solidFill>
                <a:srgbClr val="6C6463"/>
              </a:solidFill>
              <a:ea typeface="Gill Sans MT" panose="020B0502020104020203" pitchFamily="34" charset="77"/>
              <a:cs typeface="Gill Sans MT" panose="020B0502020104020203" pitchFamily="34" charset="77"/>
            </a:endParaRPr>
          </a:p>
        </p:txBody>
      </p:sp>
      <p:sp>
        <p:nvSpPr>
          <p:cNvPr id="32770" name="Footer Placeholder 2">
            <a:extLst>
              <a:ext uri="{FF2B5EF4-FFF2-40B4-BE49-F238E27FC236}">
                <a16:creationId xmlns:a16="http://schemas.microsoft.com/office/drawing/2014/main" id="{FC0EB7F6-4174-0E02-BEB2-A32C24A74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99420"/>
            <a:ext cx="2895600" cy="276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  <a:t>WP3.1 Broadening the definition of "resilience": </a:t>
            </a:r>
            <a:br>
              <a:rPr lang="en-US" altLang="en-US" dirty="0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</a:br>
            <a:r>
              <a:rPr lang="en-US" altLang="en-US" dirty="0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  <a:t>approaches to WASH and climate systems strengthening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19288DD9-8819-7F21-C101-24BA48C06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3ABB19-B2A1-2448-8336-F649F6E4C6E5}" type="slidenum">
              <a:rPr lang="en-US" altLang="en-US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6C6463"/>
              </a:solidFill>
              <a:ea typeface="Gill Sans MT" panose="020B0502020104020203" pitchFamily="34" charset="77"/>
              <a:cs typeface="Gill Sans MT" panose="020B0502020104020203" pitchFamily="34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C3210C-BC14-403E-B86F-F9B86D8A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4325"/>
            <a:ext cx="7772400" cy="830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1. Opening panel</a:t>
            </a:r>
            <a:br>
              <a:rPr lang="en-US" dirty="0">
                <a:solidFill>
                  <a:srgbClr val="651D32"/>
                </a:solidFill>
                <a:ea typeface="+mj-ea"/>
              </a:rPr>
            </a:br>
            <a:r>
              <a:rPr lang="en-US" dirty="0">
                <a:solidFill>
                  <a:srgbClr val="0067B9"/>
                </a:solidFill>
                <a:ea typeface="+mj-ea"/>
              </a:rPr>
              <a:t>&amp; SPEAKERS</a:t>
            </a:r>
          </a:p>
        </p:txBody>
      </p:sp>
      <p:sp>
        <p:nvSpPr>
          <p:cNvPr id="32773" name="Content Placeholder 5">
            <a:extLst>
              <a:ext uri="{FF2B5EF4-FFF2-40B4-BE49-F238E27FC236}">
                <a16:creationId xmlns:a16="http://schemas.microsoft.com/office/drawing/2014/main" id="{3ECC4D35-8506-15EE-CD7A-B43D5B1F6A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43648"/>
            <a:ext cx="6050280" cy="1535866"/>
          </a:xfrm>
        </p:spPr>
        <p:txBody>
          <a:bodyPr>
            <a:normAutofit lnSpcReduction="10000"/>
          </a:bodyPr>
          <a:lstStyle/>
          <a:p>
            <a:pPr marL="342900" indent="-342900" fontAlgn="base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latin typeface="Gill Sans MT" panose="020B0502020104020203" pitchFamily="34" charset="77"/>
                <a:cs typeface="Gill Sans MT" panose="020B0502020104020203" pitchFamily="34" charset="77"/>
              </a:rPr>
              <a:t>Introducing REAL-Water</a:t>
            </a:r>
          </a:p>
          <a:p>
            <a:pPr marL="342900" indent="-342900" fontAlgn="base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latin typeface="Gill Sans MT" panose="020B0502020104020203" pitchFamily="34" charset="77"/>
                <a:cs typeface="Gill Sans MT" panose="020B0502020104020203" pitchFamily="34" charset="77"/>
              </a:rPr>
              <a:t>Opening Panel Discussion</a:t>
            </a:r>
          </a:p>
          <a:p>
            <a:pPr lvl="1"/>
            <a:r>
              <a:rPr lang="en-US" altLang="en-US" sz="1400" dirty="0">
                <a:latin typeface="Gill Sans MT" panose="020B0502020104020203" pitchFamily="34" charset="77"/>
                <a:cs typeface="Gill Sans MT" panose="020B0502020104020203" pitchFamily="34" charset="77"/>
              </a:rPr>
              <a:t>What do “resilient” WASH services look like?</a:t>
            </a:r>
          </a:p>
          <a:p>
            <a:pPr lvl="1"/>
            <a:r>
              <a:rPr lang="en-US" altLang="en-US" sz="1400" dirty="0">
                <a:latin typeface="Gill Sans MT" panose="020B0502020104020203" pitchFamily="34" charset="77"/>
                <a:cs typeface="Gill Sans MT" panose="020B0502020104020203" pitchFamily="34" charset="77"/>
              </a:rPr>
              <a:t>What is the relationship between systems strengthening and resilience?</a:t>
            </a:r>
          </a:p>
          <a:p>
            <a:pPr lvl="1"/>
            <a:r>
              <a:rPr lang="en-US" altLang="en-US" sz="1400" dirty="0">
                <a:latin typeface="Gill Sans MT" panose="020B0502020104020203" pitchFamily="34" charset="77"/>
                <a:cs typeface="Gill Sans MT" panose="020B0502020104020203" pitchFamily="34" charset="77"/>
              </a:rPr>
              <a:t>What role does research and evidence play?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8CD6D7-4E94-E46B-C5D4-417C3ADE6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200" y="2899351"/>
            <a:ext cx="1008000" cy="10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Profile photo of Rachel Peletz">
            <a:extLst>
              <a:ext uri="{FF2B5EF4-FFF2-40B4-BE49-F238E27FC236}">
                <a16:creationId xmlns:a16="http://schemas.microsoft.com/office/drawing/2014/main" id="{67F259D1-C149-6EAE-F030-0D2E8D426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046" y="2899351"/>
            <a:ext cx="1008000" cy="10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ile photo of Damiba Lucien">
            <a:extLst>
              <a:ext uri="{FF2B5EF4-FFF2-40B4-BE49-F238E27FC236}">
                <a16:creationId xmlns:a16="http://schemas.microsoft.com/office/drawing/2014/main" id="{746D77AA-06F9-EE38-6D0E-3ACC5FE39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353" y="2863829"/>
            <a:ext cx="1008000" cy="10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02C271-21F6-E21D-D235-6823AE7CA2C2}"/>
              </a:ext>
            </a:extLst>
          </p:cNvPr>
          <p:cNvSpPr txBox="1"/>
          <p:nvPr/>
        </p:nvSpPr>
        <p:spPr>
          <a:xfrm>
            <a:off x="5679532" y="3929579"/>
            <a:ext cx="19491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n-US" sz="1200" b="1" i="0" dirty="0">
                <a:effectLst/>
                <a:latin typeface="+mj-lt"/>
              </a:rPr>
              <a:t>Dr Lucien </a:t>
            </a:r>
            <a:r>
              <a:rPr lang="en-US" sz="1200" b="1" i="0" dirty="0" err="1">
                <a:effectLst/>
                <a:latin typeface="+mj-lt"/>
              </a:rPr>
              <a:t>Damiba</a:t>
            </a:r>
            <a:endParaRPr lang="en-US" sz="1200" b="1" i="0" dirty="0">
              <a:effectLst/>
              <a:latin typeface="+mj-lt"/>
            </a:endParaRPr>
          </a:p>
          <a:p>
            <a:pPr algn="l" fontAlgn="auto"/>
            <a:r>
              <a:rPr lang="en-US" sz="1200" b="0" i="0" dirty="0">
                <a:effectLst/>
                <a:latin typeface="+mj-lt"/>
              </a:rPr>
              <a:t>Regional Research and Knowledge Manager</a:t>
            </a:r>
          </a:p>
          <a:p>
            <a:pPr algn="l" fontAlgn="auto"/>
            <a:r>
              <a:rPr lang="en-US" sz="1200" dirty="0">
                <a:latin typeface="+mj-lt"/>
              </a:rPr>
              <a:t>WaterAid West Africa</a:t>
            </a:r>
            <a:endParaRPr lang="en-US" sz="1200" b="0" i="0" dirty="0"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7DE93-7D65-C254-323B-5B96D836078B}"/>
              </a:ext>
            </a:extLst>
          </p:cNvPr>
          <p:cNvSpPr txBox="1"/>
          <p:nvPr/>
        </p:nvSpPr>
        <p:spPr>
          <a:xfrm>
            <a:off x="3855222" y="3929579"/>
            <a:ext cx="1949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n-US" sz="1200" b="1" i="0" dirty="0">
                <a:effectLst/>
                <a:latin typeface="+mj-lt"/>
              </a:rPr>
              <a:t>Dr Rachel Peletz</a:t>
            </a:r>
          </a:p>
          <a:p>
            <a:pPr algn="l" fontAlgn="ctr"/>
            <a:r>
              <a:rPr lang="en-US" sz="1200" b="0" i="0" dirty="0">
                <a:effectLst/>
                <a:latin typeface="+mj-lt"/>
              </a:rPr>
              <a:t>Executive Director</a:t>
            </a:r>
          </a:p>
          <a:p>
            <a:pPr algn="l" fontAlgn="ctr"/>
            <a:r>
              <a:rPr lang="en-US" sz="1200" dirty="0">
                <a:latin typeface="+mj-lt"/>
              </a:rPr>
              <a:t>Aquaya Institute</a:t>
            </a:r>
            <a:endParaRPr lang="en-US" sz="1200" b="0" i="0" dirty="0"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D00DC-EF51-0B8A-834B-039E8E5D8ACE}"/>
              </a:ext>
            </a:extLst>
          </p:cNvPr>
          <p:cNvSpPr txBox="1"/>
          <p:nvPr/>
        </p:nvSpPr>
        <p:spPr>
          <a:xfrm>
            <a:off x="2030912" y="3929738"/>
            <a:ext cx="19491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n-US" sz="1200" b="1" i="0" dirty="0">
                <a:effectLst/>
                <a:latin typeface="+mj-lt"/>
              </a:rPr>
              <a:t>Prof. Katrina Charles</a:t>
            </a:r>
          </a:p>
          <a:p>
            <a:pPr algn="l" fontAlgn="ctr"/>
            <a:r>
              <a:rPr lang="en-US" sz="1200" dirty="0">
                <a:latin typeface="+mj-lt"/>
              </a:rPr>
              <a:t>REACH Programme Co-director</a:t>
            </a:r>
          </a:p>
          <a:p>
            <a:pPr algn="l" fontAlgn="ctr"/>
            <a:r>
              <a:rPr lang="en-US" sz="1200" b="0" i="0" dirty="0">
                <a:effectLst/>
                <a:latin typeface="+mj-lt"/>
              </a:rPr>
              <a:t>University of Oxford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032F44-66BB-2BCF-A139-E497A6E03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86037"/>
              </p:ext>
            </p:extLst>
          </p:nvPr>
        </p:nvGraphicFramePr>
        <p:xfrm>
          <a:off x="482600" y="1158488"/>
          <a:ext cx="8288021" cy="3872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6667">
                  <a:extLst>
                    <a:ext uri="{9D8B030D-6E8A-4147-A177-3AD203B41FA5}">
                      <a16:colId xmlns:a16="http://schemas.microsoft.com/office/drawing/2014/main" val="1162078637"/>
                    </a:ext>
                  </a:extLst>
                </a:gridCol>
                <a:gridCol w="2027343">
                  <a:extLst>
                    <a:ext uri="{9D8B030D-6E8A-4147-A177-3AD203B41FA5}">
                      <a16:colId xmlns:a16="http://schemas.microsoft.com/office/drawing/2014/main" val="2531564706"/>
                    </a:ext>
                  </a:extLst>
                </a:gridCol>
                <a:gridCol w="1036003">
                  <a:extLst>
                    <a:ext uri="{9D8B030D-6E8A-4147-A177-3AD203B41FA5}">
                      <a16:colId xmlns:a16="http://schemas.microsoft.com/office/drawing/2014/main" val="225368627"/>
                    </a:ext>
                  </a:extLst>
                </a:gridCol>
                <a:gridCol w="1036003">
                  <a:extLst>
                    <a:ext uri="{9D8B030D-6E8A-4147-A177-3AD203B41FA5}">
                      <a16:colId xmlns:a16="http://schemas.microsoft.com/office/drawing/2014/main" val="2169679034"/>
                    </a:ext>
                  </a:extLst>
                </a:gridCol>
                <a:gridCol w="2072005">
                  <a:extLst>
                    <a:ext uri="{9D8B030D-6E8A-4147-A177-3AD203B41FA5}">
                      <a16:colId xmlns:a16="http://schemas.microsoft.com/office/drawing/2014/main" val="549009392"/>
                    </a:ext>
                  </a:extLst>
                </a:gridCol>
              </a:tblGrid>
              <a:tr h="1440111">
                <a:tc>
                  <a:txBody>
                    <a:bodyPr/>
                    <a:lstStyle/>
                    <a:p>
                      <a:r>
                        <a:rPr lang="en-GB" sz="1000" i="1" dirty="0"/>
                        <a:t>Andrew Warren</a:t>
                      </a:r>
                    </a:p>
                    <a:p>
                      <a:r>
                        <a:rPr lang="en-GB" sz="1000" i="1" dirty="0"/>
                        <a:t>Climate adaptation, resilience and planning expert, </a:t>
                      </a:r>
                      <a:r>
                        <a:rPr lang="en-GB" sz="1000" i="1" dirty="0" err="1"/>
                        <a:t>Deltares</a:t>
                      </a:r>
                      <a:endParaRPr lang="en-GB" sz="10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strike="noStrike" kern="1200" dirty="0">
                          <a:solidFill>
                            <a:schemeClr val="accent6"/>
                          </a:solidFill>
                          <a:effectLst/>
                        </a:rPr>
                        <a:t>WASH in a wider context: Planning resilient WASH services</a:t>
                      </a:r>
                      <a:endParaRPr lang="LID4096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Abilio Cuamba</a:t>
                      </a:r>
                      <a:endParaRPr lang="LID4096" sz="1000" i="1" dirty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en-US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WASH Policy Advisor, SNV Mozambique</a:t>
                      </a:r>
                      <a:endParaRPr lang="LID4096" sz="10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Eng. Teresa Miguel Pedro António, </a:t>
                      </a:r>
                      <a:r>
                        <a:rPr lang="en-US" sz="10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Head of Water Supply Department</a:t>
                      </a:r>
                      <a:r>
                        <a:rPr lang="en-GB" sz="10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Government of Mozambique</a:t>
                      </a:r>
                      <a:endParaRPr lang="LID4096" sz="10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kern="1200" dirty="0">
                          <a:solidFill>
                            <a:schemeClr val="accent6"/>
                          </a:solidFill>
                          <a:effectLst/>
                        </a:rPr>
                        <a:t>Successful systems strengthening for delivering climate resilient government WASH services in rural Mozambique</a:t>
                      </a:r>
                      <a:endParaRPr lang="LID4096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037806"/>
                  </a:ext>
                </a:extLst>
              </a:tr>
              <a:tr h="1216094">
                <a:tc>
                  <a:txBody>
                    <a:bodyPr/>
                    <a:lstStyle/>
                    <a:p>
                      <a:r>
                        <a:rPr lang="en-GB" sz="1000" i="1" dirty="0"/>
                        <a:t>Lara Lambert</a:t>
                      </a:r>
                    </a:p>
                    <a:p>
                      <a:r>
                        <a:rPr lang="en-US" sz="1000" b="0" i="1" kern="1200" dirty="0">
                          <a:solidFill>
                            <a:schemeClr val="tx1"/>
                          </a:solidFill>
                          <a:effectLst/>
                        </a:rPr>
                        <a:t>Sr. Program Development Director, WASH, Water Mission</a:t>
                      </a:r>
                      <a:endParaRPr lang="LID4096" sz="1000" i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strike="noStrike" kern="1200" dirty="0">
                          <a:solidFill>
                            <a:schemeClr val="accent6"/>
                          </a:solidFill>
                          <a:effectLst/>
                        </a:rPr>
                        <a:t>Looking at rural water service delivery for their systematic strengths and resilience </a:t>
                      </a:r>
                    </a:p>
                    <a:p>
                      <a:endParaRPr lang="LID4096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accent4"/>
                          </a:solidFill>
                        </a:rPr>
                        <a:t>Lauren </a:t>
                      </a:r>
                      <a:r>
                        <a:rPr lang="en-US" sz="1000" i="1" dirty="0" err="1">
                          <a:solidFill>
                            <a:schemeClr val="accent4"/>
                          </a:solidFill>
                        </a:rPr>
                        <a:t>Cusuna</a:t>
                      </a:r>
                      <a:r>
                        <a:rPr lang="en-US" sz="1000" i="1" dirty="0">
                          <a:solidFill>
                            <a:schemeClr val="accent4"/>
                          </a:solidFill>
                        </a:rPr>
                        <a:t>, Senior Manager, Innovations &amp; MEL, </a:t>
                      </a:r>
                      <a:br>
                        <a:rPr lang="en-US" sz="1000" i="1" dirty="0">
                          <a:solidFill>
                            <a:schemeClr val="accent4"/>
                          </a:solidFill>
                        </a:rPr>
                      </a:br>
                      <a:r>
                        <a:rPr lang="en-US" sz="1000" i="1" dirty="0">
                          <a:solidFill>
                            <a:schemeClr val="accent4"/>
                          </a:solidFill>
                        </a:rPr>
                        <a:t>Safe Water Network</a:t>
                      </a:r>
                      <a:endParaRPr lang="LID4096" sz="1000" i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Safe Water Resilience Toolkit in Ghana </a:t>
                      </a:r>
                      <a:endParaRPr lang="LID4096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487478"/>
                  </a:ext>
                </a:extLst>
              </a:tr>
              <a:tr h="12160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1" kern="1200" dirty="0">
                          <a:solidFill>
                            <a:schemeClr val="tx1"/>
                          </a:solidFill>
                          <a:effectLst/>
                        </a:rPr>
                        <a:t>Dr Lucien </a:t>
                      </a:r>
                      <a:r>
                        <a:rPr lang="en-US" sz="1050" b="0" i="1" kern="1200" dirty="0" err="1">
                          <a:solidFill>
                            <a:schemeClr val="tx1"/>
                          </a:solidFill>
                          <a:effectLst/>
                        </a:rPr>
                        <a:t>Damiba</a:t>
                      </a:r>
                      <a:endParaRPr lang="en-US" sz="1050" b="0" i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auto"/>
                      <a:r>
                        <a:rPr lang="en-US" sz="1050" b="0" i="1" kern="1200" dirty="0">
                          <a:solidFill>
                            <a:schemeClr val="tx1"/>
                          </a:solidFill>
                          <a:effectLst/>
                        </a:rPr>
                        <a:t>Regional Research and Knowledge Manager, </a:t>
                      </a:r>
                      <a:r>
                        <a:rPr lang="en-US" sz="1050" b="0" i="1" kern="1200" dirty="0">
                          <a:solidFill>
                            <a:schemeClr val="tx1"/>
                          </a:solidFill>
                        </a:rPr>
                        <a:t>WaterAid</a:t>
                      </a:r>
                      <a:endParaRPr lang="en-US" sz="1050" b="0" i="1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kern="1200" dirty="0">
                          <a:solidFill>
                            <a:schemeClr val="accent6"/>
                          </a:solidFill>
                          <a:effectLst/>
                        </a:rPr>
                        <a:t>Strengthening national systems for improved water resource management and climate resilience in West Africa</a:t>
                      </a:r>
                      <a:endParaRPr lang="LID4096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50" b="0" i="1" kern="1200" dirty="0">
                          <a:solidFill>
                            <a:schemeClr val="tx1"/>
                          </a:solidFill>
                          <a:effectLst/>
                        </a:rPr>
                        <a:t>Dr Lucy Stevens</a:t>
                      </a:r>
                    </a:p>
                    <a:p>
                      <a:pPr algn="l" fontAlgn="ctr"/>
                      <a:r>
                        <a:rPr lang="en-US" sz="1050" b="0" i="1" kern="1200" dirty="0">
                          <a:solidFill>
                            <a:schemeClr val="tx1"/>
                          </a:solidFill>
                          <a:effectLst/>
                        </a:rPr>
                        <a:t>Head of Cities Fit for People, </a:t>
                      </a:r>
                      <a:br>
                        <a:rPr lang="en-US" sz="1050" b="0" i="1" kern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50" b="0" i="1" kern="1200" dirty="0">
                          <a:solidFill>
                            <a:schemeClr val="tx1"/>
                          </a:solidFill>
                          <a:effectLst/>
                        </a:rPr>
                        <a:t>Practical Action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Climate, community resilience, WASH systems connections in Lake Basin Towns in Kenya </a:t>
                      </a:r>
                      <a:endParaRPr lang="LID4096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12031"/>
                  </a:ext>
                </a:extLst>
              </a:tr>
            </a:tbl>
          </a:graphicData>
        </a:graphic>
      </p:graphicFrame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19288DD9-8819-7F21-C101-24BA48C06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3ABB19-B2A1-2448-8336-F649F6E4C6E5}" type="slidenum">
              <a:rPr lang="en-US" altLang="en-US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6C6463"/>
              </a:solidFill>
              <a:ea typeface="Gill Sans MT" panose="020B0502020104020203" pitchFamily="34" charset="77"/>
              <a:cs typeface="Gill Sans MT" panose="020B0502020104020203" pitchFamily="34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C3210C-BC14-403E-B86F-F9B86D8A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4325"/>
            <a:ext cx="7772400" cy="830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Pitches</a:t>
            </a:r>
            <a:br>
              <a:rPr lang="en-US" dirty="0">
                <a:solidFill>
                  <a:srgbClr val="651D32"/>
                </a:solidFill>
                <a:ea typeface="+mj-ea"/>
              </a:rPr>
            </a:br>
            <a:r>
              <a:rPr lang="en-US" dirty="0">
                <a:solidFill>
                  <a:srgbClr val="0067B9"/>
                </a:solidFill>
                <a:ea typeface="+mj-ea"/>
              </a:rPr>
              <a:t>&amp; POSTERS</a:t>
            </a:r>
          </a:p>
        </p:txBody>
      </p:sp>
      <p:pic>
        <p:nvPicPr>
          <p:cNvPr id="2050" name="Picture 2" descr="Lara Lambert">
            <a:extLst>
              <a:ext uri="{FF2B5EF4-FFF2-40B4-BE49-F238E27FC236}">
                <a16:creationId xmlns:a16="http://schemas.microsoft.com/office/drawing/2014/main" id="{DA779FF2-2106-B1B8-503E-7E687D436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24" y="3170928"/>
            <a:ext cx="576000" cy="57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F21413-4928-57DD-C482-494CF2C9C9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5" b="325"/>
          <a:stretch/>
        </p:blipFill>
        <p:spPr>
          <a:xfrm>
            <a:off x="803955" y="1911357"/>
            <a:ext cx="579765" cy="57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AF089A-7C51-E05B-C3E2-D0550BB57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24" y="4430499"/>
            <a:ext cx="576000" cy="57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AutoShape 4" descr="Lucy Stevens">
            <a:extLst>
              <a:ext uri="{FF2B5EF4-FFF2-40B4-BE49-F238E27FC236}">
                <a16:creationId xmlns:a16="http://schemas.microsoft.com/office/drawing/2014/main" id="{B6E3F707-76EE-46D1-6205-4B3048D35B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39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9414BD-0A34-1123-9665-EABBFA981B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170" y="4413789"/>
            <a:ext cx="576000" cy="57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FF5CD0-5D49-EE25-7564-D3C367196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452" y="1906020"/>
            <a:ext cx="576000" cy="57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94A8F1-FB1D-FD27-AF97-1F7270C2AB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87" r="1087"/>
          <a:stretch/>
        </p:blipFill>
        <p:spPr>
          <a:xfrm>
            <a:off x="4801692" y="3177223"/>
            <a:ext cx="563478" cy="57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829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526DDC7-F1FE-182E-E0FF-F5874B5AEE1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6104" y="1296987"/>
            <a:ext cx="4038932" cy="3200400"/>
          </a:xfrm>
        </p:spPr>
        <p:txBody>
          <a:bodyPr wrap="square" anchor="t">
            <a:normAutofit/>
          </a:bodyPr>
          <a:lstStyle/>
          <a:p>
            <a:pPr marL="0" indent="0" fontAlgn="base"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2"/>
                </a:solidFill>
              </a:rPr>
              <a:t>Instructions</a:t>
            </a:r>
          </a:p>
          <a:p>
            <a:pPr fontAlgn="base">
              <a:spcBef>
                <a:spcPct val="0"/>
              </a:spcBef>
            </a:pPr>
            <a:r>
              <a:rPr lang="en-GB" altLang="en-US" dirty="0"/>
              <a:t>30 minutes to circulate around to whichever posters and presenters you wish</a:t>
            </a:r>
          </a:p>
          <a:p>
            <a:pPr fontAlgn="base">
              <a:spcBef>
                <a:spcPct val="0"/>
              </a:spcBef>
            </a:pPr>
            <a:endParaRPr lang="en-GB" altLang="en-US" dirty="0"/>
          </a:p>
          <a:p>
            <a:pPr fontAlgn="base">
              <a:spcBef>
                <a:spcPct val="0"/>
              </a:spcBef>
            </a:pPr>
            <a:r>
              <a:rPr lang="en-GB" altLang="en-US" dirty="0"/>
              <a:t>If you like a poster-presentation, give it a vote using a dot sticker</a:t>
            </a:r>
          </a:p>
          <a:p>
            <a:pPr marL="0" indent="0" fontAlgn="base">
              <a:spcBef>
                <a:spcPct val="0"/>
              </a:spcBef>
              <a:buNone/>
            </a:pPr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D7DA5-9AD7-FF51-8DB7-A6EDD93834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036" y="1296987"/>
            <a:ext cx="3710608" cy="3200400"/>
          </a:xfrm>
          <a:prstGeom prst="rect">
            <a:avLst/>
          </a:prstGeom>
          <a:noFill/>
        </p:spPr>
      </p:pic>
      <p:sp>
        <p:nvSpPr>
          <p:cNvPr id="32776" name="Date Placeholder 4">
            <a:extLst>
              <a:ext uri="{FF2B5EF4-FFF2-40B4-BE49-F238E27FC236}">
                <a16:creationId xmlns:a16="http://schemas.microsoft.com/office/drawing/2014/main" id="{F1AD6B8E-DF9E-BA1B-FF94-571AE280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5050"/>
            <a:ext cx="2133600" cy="18573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6283589-9573-624F-B8ED-6E8060D15873}" type="datetime1">
              <a:rPr lang="en-US"/>
              <a:pPr>
                <a:spcAft>
                  <a:spcPts val="600"/>
                </a:spcAft>
                <a:defRPr/>
              </a:pPr>
              <a:t>4/26/2023</a:t>
            </a:fld>
            <a:endParaRPr lang="en-US"/>
          </a:p>
        </p:txBody>
      </p:sp>
      <p:sp>
        <p:nvSpPr>
          <p:cNvPr id="32778" name="Footer Placeholder 5">
            <a:extLst>
              <a:ext uri="{FF2B5EF4-FFF2-40B4-BE49-F238E27FC236}">
                <a16:creationId xmlns:a16="http://schemas.microsoft.com/office/drawing/2014/main" id="{CB8747C6-4B31-43B9-3FD6-66D374A8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45050"/>
            <a:ext cx="2895600" cy="18573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FOOTER GOES HERE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19288DD9-8819-7F21-C101-24BA48C06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4845050"/>
            <a:ext cx="2133600" cy="1857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fld id="{D13ABB19-B2A1-2448-8336-F649F6E4C6E5}" type="slidenum">
              <a:rPr lang="en-US" altLang="en-US">
                <a:solidFill>
                  <a:srgbClr val="6C6463"/>
                </a:solidFill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5</a:t>
            </a:fld>
            <a:endParaRPr lang="en-US" altLang="en-US">
              <a:solidFill>
                <a:srgbClr val="6C6463"/>
              </a:solidFill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80DEEDFD-182B-46D1-CC54-135B5E4E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4325"/>
            <a:ext cx="7772400" cy="830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Pitches</a:t>
            </a:r>
            <a:br>
              <a:rPr lang="en-US" dirty="0">
                <a:solidFill>
                  <a:srgbClr val="651D32"/>
                </a:solidFill>
                <a:ea typeface="+mj-ea"/>
              </a:rPr>
            </a:br>
            <a:r>
              <a:rPr lang="en-US" dirty="0">
                <a:solidFill>
                  <a:srgbClr val="0067B9"/>
                </a:solidFill>
                <a:ea typeface="+mj-ea"/>
              </a:rPr>
              <a:t>&amp; POSTERS</a:t>
            </a:r>
          </a:p>
        </p:txBody>
      </p:sp>
    </p:spTree>
    <p:extLst>
      <p:ext uri="{BB962C8B-B14F-4D97-AF65-F5344CB8AC3E}">
        <p14:creationId xmlns:p14="http://schemas.microsoft.com/office/powerpoint/2010/main" val="198829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>
            <a:extLst>
              <a:ext uri="{FF2B5EF4-FFF2-40B4-BE49-F238E27FC236}">
                <a16:creationId xmlns:a16="http://schemas.microsoft.com/office/drawing/2014/main" id="{217A59C3-62ED-FFB3-FD6D-3E8D1137AAE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3F49A7-839C-AB43-8B47-242717C11C07}" type="datetime1">
              <a:rPr lang="en-US" altLang="en-US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4/26/2023</a:t>
            </a:fld>
            <a:endParaRPr lang="en-US" altLang="en-US">
              <a:solidFill>
                <a:srgbClr val="6C6463"/>
              </a:solidFill>
              <a:ea typeface="Gill Sans MT" panose="020B0502020104020203" pitchFamily="34" charset="77"/>
              <a:cs typeface="Gill Sans MT" panose="020B0502020104020203" pitchFamily="34" charset="77"/>
            </a:endParaRPr>
          </a:p>
        </p:txBody>
      </p:sp>
      <p:sp>
        <p:nvSpPr>
          <p:cNvPr id="32770" name="Footer Placeholder 2">
            <a:extLst>
              <a:ext uri="{FF2B5EF4-FFF2-40B4-BE49-F238E27FC236}">
                <a16:creationId xmlns:a16="http://schemas.microsoft.com/office/drawing/2014/main" id="{FC0EB7F6-4174-0E02-BEB2-A32C24A74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99420"/>
            <a:ext cx="2895600" cy="276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  <a:t>WP3.1 Broadening the definition of "resilience": </a:t>
            </a:r>
            <a:br>
              <a:rPr lang="en-US" altLang="en-US" dirty="0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</a:br>
            <a:r>
              <a:rPr lang="en-US" altLang="en-US" dirty="0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  <a:t>approaches to WASH and climate systems strengthening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19288DD9-8819-7F21-C101-24BA48C06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3ABB19-B2A1-2448-8336-F649F6E4C6E5}" type="slidenum">
              <a:rPr lang="en-US" altLang="en-US">
                <a:solidFill>
                  <a:srgbClr val="6C6463"/>
                </a:solidFill>
                <a:ea typeface="Gill Sans MT" panose="020B0502020104020203" pitchFamily="34" charset="77"/>
                <a:cs typeface="Gill Sans MT" panose="020B0502020104020203" pitchFamily="34" charset="7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6C6463"/>
              </a:solidFill>
              <a:ea typeface="Gill Sans MT" panose="020B0502020104020203" pitchFamily="34" charset="77"/>
              <a:cs typeface="Gill Sans MT" panose="020B0502020104020203" pitchFamily="34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C3210C-BC14-403E-B86F-F9B86D8A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4325"/>
            <a:ext cx="7772400" cy="830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Closing remarks</a:t>
            </a:r>
            <a:br>
              <a:rPr lang="en-US" dirty="0">
                <a:solidFill>
                  <a:srgbClr val="651D32"/>
                </a:solidFill>
                <a:ea typeface="+mj-ea"/>
              </a:rPr>
            </a:br>
            <a:r>
              <a:rPr lang="en-US" dirty="0">
                <a:solidFill>
                  <a:srgbClr val="0067B9"/>
                </a:solidFill>
                <a:ea typeface="+mj-ea"/>
              </a:rPr>
              <a:t>&amp; Feedback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3F2A25-8A5A-112D-A37D-B852E2AD20DE}"/>
              </a:ext>
            </a:extLst>
          </p:cNvPr>
          <p:cNvSpPr txBox="1"/>
          <p:nvPr/>
        </p:nvSpPr>
        <p:spPr>
          <a:xfrm>
            <a:off x="0" y="18288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Go to </a:t>
            </a:r>
            <a:r>
              <a:rPr lang="en-GB" sz="2800" dirty="0">
                <a:hlinkClick r:id="rId2"/>
              </a:rPr>
              <a:t>https://www.menti.com/</a:t>
            </a:r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Enter the code 1598 4255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What is ONE takeaway for you from this session?</a:t>
            </a:r>
          </a:p>
        </p:txBody>
      </p:sp>
    </p:spTree>
    <p:extLst>
      <p:ext uri="{BB962C8B-B14F-4D97-AF65-F5344CB8AC3E}">
        <p14:creationId xmlns:p14="http://schemas.microsoft.com/office/powerpoint/2010/main" val="313825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A525-E75F-CE54-3059-83D2DE9F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688" y="2249488"/>
            <a:ext cx="4210050" cy="461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cap="none" dirty="0">
                <a:ea typeface="+mj-ea"/>
              </a:rPr>
              <a:t>globalwaters.org/real-water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B601AD-7A64-0C51-4C4C-E9005A6F3010}"/>
              </a:ext>
            </a:extLst>
          </p:cNvPr>
          <p:cNvSpPr txBox="1"/>
          <p:nvPr/>
        </p:nvSpPr>
        <p:spPr>
          <a:xfrm>
            <a:off x="1817688" y="2902253"/>
            <a:ext cx="305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Thank you to all the speakers and the organisers</a:t>
            </a:r>
            <a:endParaRPr lang="LID4096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16F60A-3F2C-E760-48D1-7C513437D503}"/>
              </a:ext>
            </a:extLst>
          </p:cNvPr>
          <p:cNvGrpSpPr/>
          <p:nvPr/>
        </p:nvGrpSpPr>
        <p:grpSpPr>
          <a:xfrm>
            <a:off x="3105251" y="3844708"/>
            <a:ext cx="1969708" cy="1135284"/>
            <a:chOff x="9768269" y="5263373"/>
            <a:chExt cx="1969708" cy="1135284"/>
          </a:xfrm>
        </p:grpSpPr>
        <p:sp>
          <p:nvSpPr>
            <p:cNvPr id="11" name="bg object 17">
              <a:extLst>
                <a:ext uri="{FF2B5EF4-FFF2-40B4-BE49-F238E27FC236}">
                  <a16:creationId xmlns:a16="http://schemas.microsoft.com/office/drawing/2014/main" id="{2BA4ADCA-516B-9F63-1028-3163F54AC80C}"/>
                </a:ext>
              </a:extLst>
            </p:cNvPr>
            <p:cNvSpPr/>
            <p:nvPr/>
          </p:nvSpPr>
          <p:spPr>
            <a:xfrm>
              <a:off x="11351110" y="6342803"/>
              <a:ext cx="232420" cy="55854"/>
            </a:xfrm>
            <a:custGeom>
              <a:avLst/>
              <a:gdLst/>
              <a:ahLst/>
              <a:cxnLst/>
              <a:rect l="l" t="t" r="r" b="b"/>
              <a:pathLst>
                <a:path w="255904" h="61595">
                  <a:moveTo>
                    <a:pt x="45491" y="54190"/>
                  </a:moveTo>
                  <a:lnTo>
                    <a:pt x="43802" y="52768"/>
                  </a:lnTo>
                  <a:lnTo>
                    <a:pt x="9245" y="52768"/>
                  </a:lnTo>
                  <a:lnTo>
                    <a:pt x="9245" y="44780"/>
                  </a:lnTo>
                  <a:lnTo>
                    <a:pt x="14655" y="41402"/>
                  </a:lnTo>
                  <a:lnTo>
                    <a:pt x="26657" y="35267"/>
                  </a:lnTo>
                  <a:lnTo>
                    <a:pt x="34874" y="30670"/>
                  </a:lnTo>
                  <a:lnTo>
                    <a:pt x="40576" y="26225"/>
                  </a:lnTo>
                  <a:lnTo>
                    <a:pt x="43891" y="21399"/>
                  </a:lnTo>
                  <a:lnTo>
                    <a:pt x="44958" y="15633"/>
                  </a:lnTo>
                  <a:lnTo>
                    <a:pt x="43383" y="8851"/>
                  </a:lnTo>
                  <a:lnTo>
                    <a:pt x="38976" y="3962"/>
                  </a:lnTo>
                  <a:lnTo>
                    <a:pt x="32181" y="1003"/>
                  </a:lnTo>
                  <a:lnTo>
                    <a:pt x="23456" y="0"/>
                  </a:lnTo>
                  <a:lnTo>
                    <a:pt x="18389" y="0"/>
                  </a:lnTo>
                  <a:lnTo>
                    <a:pt x="12979" y="711"/>
                  </a:lnTo>
                  <a:lnTo>
                    <a:pt x="3378" y="5245"/>
                  </a:lnTo>
                  <a:lnTo>
                    <a:pt x="1155" y="7023"/>
                  </a:lnTo>
                  <a:lnTo>
                    <a:pt x="1155" y="11455"/>
                  </a:lnTo>
                  <a:lnTo>
                    <a:pt x="2667" y="13144"/>
                  </a:lnTo>
                  <a:lnTo>
                    <a:pt x="5600" y="13144"/>
                  </a:lnTo>
                  <a:lnTo>
                    <a:pt x="6311" y="12877"/>
                  </a:lnTo>
                  <a:lnTo>
                    <a:pt x="12255" y="8978"/>
                  </a:lnTo>
                  <a:lnTo>
                    <a:pt x="16611" y="7467"/>
                  </a:lnTo>
                  <a:lnTo>
                    <a:pt x="31267" y="7467"/>
                  </a:lnTo>
                  <a:lnTo>
                    <a:pt x="36601" y="10210"/>
                  </a:lnTo>
                  <a:lnTo>
                    <a:pt x="36601" y="21678"/>
                  </a:lnTo>
                  <a:lnTo>
                    <a:pt x="30124" y="24879"/>
                  </a:lnTo>
                  <a:lnTo>
                    <a:pt x="19456" y="30378"/>
                  </a:lnTo>
                  <a:lnTo>
                    <a:pt x="11137" y="35166"/>
                  </a:lnTo>
                  <a:lnTo>
                    <a:pt x="5041" y="40436"/>
                  </a:lnTo>
                  <a:lnTo>
                    <a:pt x="1282" y="47193"/>
                  </a:lnTo>
                  <a:lnTo>
                    <a:pt x="0" y="56413"/>
                  </a:lnTo>
                  <a:lnTo>
                    <a:pt x="0" y="58458"/>
                  </a:lnTo>
                  <a:lnTo>
                    <a:pt x="1600" y="60236"/>
                  </a:lnTo>
                  <a:lnTo>
                    <a:pt x="41757" y="60236"/>
                  </a:lnTo>
                  <a:lnTo>
                    <a:pt x="43802" y="60236"/>
                  </a:lnTo>
                  <a:lnTo>
                    <a:pt x="45491" y="58724"/>
                  </a:lnTo>
                  <a:lnTo>
                    <a:pt x="45491" y="54190"/>
                  </a:lnTo>
                  <a:close/>
                </a:path>
                <a:path w="255904" h="61595">
                  <a:moveTo>
                    <a:pt x="118351" y="30645"/>
                  </a:moveTo>
                  <a:lnTo>
                    <a:pt x="116674" y="19113"/>
                  </a:lnTo>
                  <a:lnTo>
                    <a:pt x="111785" y="9334"/>
                  </a:lnTo>
                  <a:lnTo>
                    <a:pt x="109994" y="7810"/>
                  </a:lnTo>
                  <a:lnTo>
                    <a:pt x="109994" y="30645"/>
                  </a:lnTo>
                  <a:lnTo>
                    <a:pt x="108788" y="39789"/>
                  </a:lnTo>
                  <a:lnTo>
                    <a:pt x="105371" y="47142"/>
                  </a:lnTo>
                  <a:lnTo>
                    <a:pt x="100025" y="52057"/>
                  </a:lnTo>
                  <a:lnTo>
                    <a:pt x="93027" y="53835"/>
                  </a:lnTo>
                  <a:lnTo>
                    <a:pt x="86017" y="52057"/>
                  </a:lnTo>
                  <a:lnTo>
                    <a:pt x="80670" y="47142"/>
                  </a:lnTo>
                  <a:lnTo>
                    <a:pt x="77254" y="39789"/>
                  </a:lnTo>
                  <a:lnTo>
                    <a:pt x="76060" y="30645"/>
                  </a:lnTo>
                  <a:lnTo>
                    <a:pt x="77254" y="21526"/>
                  </a:lnTo>
                  <a:lnTo>
                    <a:pt x="80670" y="14160"/>
                  </a:lnTo>
                  <a:lnTo>
                    <a:pt x="86017" y="9258"/>
                  </a:lnTo>
                  <a:lnTo>
                    <a:pt x="93027" y="7467"/>
                  </a:lnTo>
                  <a:lnTo>
                    <a:pt x="100025" y="9258"/>
                  </a:lnTo>
                  <a:lnTo>
                    <a:pt x="105371" y="14160"/>
                  </a:lnTo>
                  <a:lnTo>
                    <a:pt x="108788" y="21526"/>
                  </a:lnTo>
                  <a:lnTo>
                    <a:pt x="109994" y="30645"/>
                  </a:lnTo>
                  <a:lnTo>
                    <a:pt x="109994" y="7810"/>
                  </a:lnTo>
                  <a:lnTo>
                    <a:pt x="109601" y="7467"/>
                  </a:lnTo>
                  <a:lnTo>
                    <a:pt x="103835" y="2540"/>
                  </a:lnTo>
                  <a:lnTo>
                    <a:pt x="93027" y="0"/>
                  </a:lnTo>
                  <a:lnTo>
                    <a:pt x="82207" y="2540"/>
                  </a:lnTo>
                  <a:lnTo>
                    <a:pt x="74269" y="9334"/>
                  </a:lnTo>
                  <a:lnTo>
                    <a:pt x="69367" y="19113"/>
                  </a:lnTo>
                  <a:lnTo>
                    <a:pt x="67703" y="30645"/>
                  </a:lnTo>
                  <a:lnTo>
                    <a:pt x="69367" y="42189"/>
                  </a:lnTo>
                  <a:lnTo>
                    <a:pt x="74269" y="51981"/>
                  </a:lnTo>
                  <a:lnTo>
                    <a:pt x="82207" y="58762"/>
                  </a:lnTo>
                  <a:lnTo>
                    <a:pt x="93027" y="61302"/>
                  </a:lnTo>
                  <a:lnTo>
                    <a:pt x="103835" y="58762"/>
                  </a:lnTo>
                  <a:lnTo>
                    <a:pt x="109601" y="53835"/>
                  </a:lnTo>
                  <a:lnTo>
                    <a:pt x="111785" y="51981"/>
                  </a:lnTo>
                  <a:lnTo>
                    <a:pt x="116674" y="42189"/>
                  </a:lnTo>
                  <a:lnTo>
                    <a:pt x="118351" y="30645"/>
                  </a:lnTo>
                  <a:close/>
                </a:path>
                <a:path w="255904" h="61595">
                  <a:moveTo>
                    <a:pt x="186664" y="54190"/>
                  </a:moveTo>
                  <a:lnTo>
                    <a:pt x="184975" y="52768"/>
                  </a:lnTo>
                  <a:lnTo>
                    <a:pt x="150418" y="52768"/>
                  </a:lnTo>
                  <a:lnTo>
                    <a:pt x="150418" y="44780"/>
                  </a:lnTo>
                  <a:lnTo>
                    <a:pt x="155829" y="41402"/>
                  </a:lnTo>
                  <a:lnTo>
                    <a:pt x="167830" y="35267"/>
                  </a:lnTo>
                  <a:lnTo>
                    <a:pt x="176047" y="30670"/>
                  </a:lnTo>
                  <a:lnTo>
                    <a:pt x="181749" y="26225"/>
                  </a:lnTo>
                  <a:lnTo>
                    <a:pt x="185051" y="21399"/>
                  </a:lnTo>
                  <a:lnTo>
                    <a:pt x="186131" y="15633"/>
                  </a:lnTo>
                  <a:lnTo>
                    <a:pt x="184556" y="8851"/>
                  </a:lnTo>
                  <a:lnTo>
                    <a:pt x="180149" y="3962"/>
                  </a:lnTo>
                  <a:lnTo>
                    <a:pt x="173342" y="1003"/>
                  </a:lnTo>
                  <a:lnTo>
                    <a:pt x="164630" y="0"/>
                  </a:lnTo>
                  <a:lnTo>
                    <a:pt x="159562" y="0"/>
                  </a:lnTo>
                  <a:lnTo>
                    <a:pt x="154139" y="711"/>
                  </a:lnTo>
                  <a:lnTo>
                    <a:pt x="144551" y="5245"/>
                  </a:lnTo>
                  <a:lnTo>
                    <a:pt x="142328" y="7023"/>
                  </a:lnTo>
                  <a:lnTo>
                    <a:pt x="142328" y="11455"/>
                  </a:lnTo>
                  <a:lnTo>
                    <a:pt x="143840" y="13144"/>
                  </a:lnTo>
                  <a:lnTo>
                    <a:pt x="146773" y="13144"/>
                  </a:lnTo>
                  <a:lnTo>
                    <a:pt x="147485" y="12877"/>
                  </a:lnTo>
                  <a:lnTo>
                    <a:pt x="153428" y="8978"/>
                  </a:lnTo>
                  <a:lnTo>
                    <a:pt x="157784" y="7467"/>
                  </a:lnTo>
                  <a:lnTo>
                    <a:pt x="172440" y="7467"/>
                  </a:lnTo>
                  <a:lnTo>
                    <a:pt x="177774" y="10210"/>
                  </a:lnTo>
                  <a:lnTo>
                    <a:pt x="177774" y="21678"/>
                  </a:lnTo>
                  <a:lnTo>
                    <a:pt x="171297" y="24879"/>
                  </a:lnTo>
                  <a:lnTo>
                    <a:pt x="160629" y="30378"/>
                  </a:lnTo>
                  <a:lnTo>
                    <a:pt x="152311" y="35166"/>
                  </a:lnTo>
                  <a:lnTo>
                    <a:pt x="146202" y="40436"/>
                  </a:lnTo>
                  <a:lnTo>
                    <a:pt x="142455" y="47193"/>
                  </a:lnTo>
                  <a:lnTo>
                    <a:pt x="141173" y="56413"/>
                  </a:lnTo>
                  <a:lnTo>
                    <a:pt x="141173" y="58458"/>
                  </a:lnTo>
                  <a:lnTo>
                    <a:pt x="142773" y="60236"/>
                  </a:lnTo>
                  <a:lnTo>
                    <a:pt x="182930" y="60236"/>
                  </a:lnTo>
                  <a:lnTo>
                    <a:pt x="184975" y="60236"/>
                  </a:lnTo>
                  <a:lnTo>
                    <a:pt x="186664" y="58724"/>
                  </a:lnTo>
                  <a:lnTo>
                    <a:pt x="186664" y="54190"/>
                  </a:lnTo>
                  <a:close/>
                </a:path>
                <a:path w="255904" h="61595">
                  <a:moveTo>
                    <a:pt x="255689" y="34734"/>
                  </a:moveTo>
                  <a:lnTo>
                    <a:pt x="250532" y="29845"/>
                  </a:lnTo>
                  <a:lnTo>
                    <a:pt x="242709" y="27724"/>
                  </a:lnTo>
                  <a:lnTo>
                    <a:pt x="249021" y="25057"/>
                  </a:lnTo>
                  <a:lnTo>
                    <a:pt x="251688" y="20078"/>
                  </a:lnTo>
                  <a:lnTo>
                    <a:pt x="251688" y="5511"/>
                  </a:lnTo>
                  <a:lnTo>
                    <a:pt x="244309" y="0"/>
                  </a:lnTo>
                  <a:lnTo>
                    <a:pt x="228765" y="0"/>
                  </a:lnTo>
                  <a:lnTo>
                    <a:pt x="223875" y="622"/>
                  </a:lnTo>
                  <a:lnTo>
                    <a:pt x="217665" y="3200"/>
                  </a:lnTo>
                  <a:lnTo>
                    <a:pt x="214287" y="4800"/>
                  </a:lnTo>
                  <a:lnTo>
                    <a:pt x="214287" y="9410"/>
                  </a:lnTo>
                  <a:lnTo>
                    <a:pt x="215442" y="10934"/>
                  </a:lnTo>
                  <a:lnTo>
                    <a:pt x="219176" y="10934"/>
                  </a:lnTo>
                  <a:lnTo>
                    <a:pt x="224764" y="8001"/>
                  </a:lnTo>
                  <a:lnTo>
                    <a:pt x="228053" y="7112"/>
                  </a:lnTo>
                  <a:lnTo>
                    <a:pt x="238721" y="7112"/>
                  </a:lnTo>
                  <a:lnTo>
                    <a:pt x="243332" y="9410"/>
                  </a:lnTo>
                  <a:lnTo>
                    <a:pt x="243332" y="21056"/>
                  </a:lnTo>
                  <a:lnTo>
                    <a:pt x="238988" y="24968"/>
                  </a:lnTo>
                  <a:lnTo>
                    <a:pt x="224497" y="24968"/>
                  </a:lnTo>
                  <a:lnTo>
                    <a:pt x="222808" y="26479"/>
                  </a:lnTo>
                  <a:lnTo>
                    <a:pt x="222808" y="30746"/>
                  </a:lnTo>
                  <a:lnTo>
                    <a:pt x="224497" y="32334"/>
                  </a:lnTo>
                  <a:lnTo>
                    <a:pt x="240576" y="32334"/>
                  </a:lnTo>
                  <a:lnTo>
                    <a:pt x="247332" y="35356"/>
                  </a:lnTo>
                  <a:lnTo>
                    <a:pt x="247332" y="50114"/>
                  </a:lnTo>
                  <a:lnTo>
                    <a:pt x="241033" y="54190"/>
                  </a:lnTo>
                  <a:lnTo>
                    <a:pt x="224142" y="54190"/>
                  </a:lnTo>
                  <a:lnTo>
                    <a:pt x="219798" y="51536"/>
                  </a:lnTo>
                  <a:lnTo>
                    <a:pt x="214376" y="47358"/>
                  </a:lnTo>
                  <a:lnTo>
                    <a:pt x="213575" y="47002"/>
                  </a:lnTo>
                  <a:lnTo>
                    <a:pt x="210731" y="47002"/>
                  </a:lnTo>
                  <a:lnTo>
                    <a:pt x="208864" y="48336"/>
                  </a:lnTo>
                  <a:lnTo>
                    <a:pt x="208864" y="51879"/>
                  </a:lnTo>
                  <a:lnTo>
                    <a:pt x="209575" y="53035"/>
                  </a:lnTo>
                  <a:lnTo>
                    <a:pt x="216065" y="58635"/>
                  </a:lnTo>
                  <a:lnTo>
                    <a:pt x="223342" y="61302"/>
                  </a:lnTo>
                  <a:lnTo>
                    <a:pt x="232410" y="61302"/>
                  </a:lnTo>
                  <a:lnTo>
                    <a:pt x="241820" y="60007"/>
                  </a:lnTo>
                  <a:lnTo>
                    <a:pt x="249186" y="56324"/>
                  </a:lnTo>
                  <a:lnTo>
                    <a:pt x="253974" y="50622"/>
                  </a:lnTo>
                  <a:lnTo>
                    <a:pt x="255689" y="43268"/>
                  </a:lnTo>
                  <a:lnTo>
                    <a:pt x="255689" y="34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bg object 18">
              <a:extLst>
                <a:ext uri="{FF2B5EF4-FFF2-40B4-BE49-F238E27FC236}">
                  <a16:creationId xmlns:a16="http://schemas.microsoft.com/office/drawing/2014/main" id="{04C99B7F-0709-8023-7C6E-31BC522E922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8269" y="6133524"/>
              <a:ext cx="114872" cy="115198"/>
            </a:xfrm>
            <a:prstGeom prst="rect">
              <a:avLst/>
            </a:prstGeom>
          </p:spPr>
        </p:pic>
        <p:sp>
          <p:nvSpPr>
            <p:cNvPr id="13" name="bg object 19">
              <a:extLst>
                <a:ext uri="{FF2B5EF4-FFF2-40B4-BE49-F238E27FC236}">
                  <a16:creationId xmlns:a16="http://schemas.microsoft.com/office/drawing/2014/main" id="{E1CC8C86-C237-BFB6-091B-233B9AB6CFA4}"/>
                </a:ext>
              </a:extLst>
            </p:cNvPr>
            <p:cNvSpPr/>
            <p:nvPr/>
          </p:nvSpPr>
          <p:spPr>
            <a:xfrm>
              <a:off x="9916387" y="6076176"/>
              <a:ext cx="65747" cy="171594"/>
            </a:xfrm>
            <a:custGeom>
              <a:avLst/>
              <a:gdLst/>
              <a:ahLst/>
              <a:cxnLst/>
              <a:rect l="l" t="t" r="r" b="b"/>
              <a:pathLst>
                <a:path w="72390" h="189229">
                  <a:moveTo>
                    <a:pt x="16637" y="3606"/>
                  </a:moveTo>
                  <a:lnTo>
                    <a:pt x="13030" y="0"/>
                  </a:lnTo>
                  <a:lnTo>
                    <a:pt x="3606" y="0"/>
                  </a:lnTo>
                  <a:lnTo>
                    <a:pt x="0" y="3606"/>
                  </a:lnTo>
                  <a:lnTo>
                    <a:pt x="0" y="185559"/>
                  </a:lnTo>
                  <a:lnTo>
                    <a:pt x="3606" y="189166"/>
                  </a:lnTo>
                  <a:lnTo>
                    <a:pt x="8318" y="189166"/>
                  </a:lnTo>
                  <a:lnTo>
                    <a:pt x="13030" y="189166"/>
                  </a:lnTo>
                  <a:lnTo>
                    <a:pt x="16637" y="185559"/>
                  </a:lnTo>
                  <a:lnTo>
                    <a:pt x="16637" y="3606"/>
                  </a:lnTo>
                  <a:close/>
                </a:path>
                <a:path w="72390" h="189229">
                  <a:moveTo>
                    <a:pt x="72110" y="3606"/>
                  </a:moveTo>
                  <a:lnTo>
                    <a:pt x="68503" y="0"/>
                  </a:lnTo>
                  <a:lnTo>
                    <a:pt x="59080" y="0"/>
                  </a:lnTo>
                  <a:lnTo>
                    <a:pt x="55473" y="3606"/>
                  </a:lnTo>
                  <a:lnTo>
                    <a:pt x="55473" y="185559"/>
                  </a:lnTo>
                  <a:lnTo>
                    <a:pt x="59080" y="189166"/>
                  </a:lnTo>
                  <a:lnTo>
                    <a:pt x="63792" y="189166"/>
                  </a:lnTo>
                  <a:lnTo>
                    <a:pt x="68503" y="189166"/>
                  </a:lnTo>
                  <a:lnTo>
                    <a:pt x="72110" y="185559"/>
                  </a:lnTo>
                  <a:lnTo>
                    <a:pt x="72110" y="3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bg object 20">
              <a:extLst>
                <a:ext uri="{FF2B5EF4-FFF2-40B4-BE49-F238E27FC236}">
                  <a16:creationId xmlns:a16="http://schemas.microsoft.com/office/drawing/2014/main" id="{10EC9A3B-0160-49C5-61C6-CBBCE8A415D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1316" y="6093783"/>
              <a:ext cx="1836661" cy="304614"/>
            </a:xfrm>
            <a:prstGeom prst="rect">
              <a:avLst/>
            </a:prstGeom>
          </p:spPr>
        </p:pic>
        <p:pic>
          <p:nvPicPr>
            <p:cNvPr id="15" name="bg object 21">
              <a:extLst>
                <a:ext uri="{FF2B5EF4-FFF2-40B4-BE49-F238E27FC236}">
                  <a16:creationId xmlns:a16="http://schemas.microsoft.com/office/drawing/2014/main" id="{A2EBD561-C3B5-0D09-E80D-92C491CD397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1018" y="5263373"/>
              <a:ext cx="711091" cy="772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04180D0B-3242-2546-8EE9-515466F16C5F}" vid="{F6AB2FC6-8F0E-664E-B175-2207959EB0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E9FDEED1CF3F4B9DC0D7FB7D725DAF" ma:contentTypeVersion="17" ma:contentTypeDescription="Create a new document." ma:contentTypeScope="" ma:versionID="a00065f7382228d9d3730e1fe2adf852">
  <xsd:schema xmlns:xsd="http://www.w3.org/2001/XMLSchema" xmlns:xs="http://www.w3.org/2001/XMLSchema" xmlns:p="http://schemas.microsoft.com/office/2006/metadata/properties" xmlns:ns2="7cf6d27a-a121-47a7-bb37-240d2e08ea91" xmlns:ns3="bbc718c4-94a0-4501-a8e8-70f7c8e44e11" targetNamespace="http://schemas.microsoft.com/office/2006/metadata/properties" ma:root="true" ma:fieldsID="76c43f8a2367fa9bfe0536691432201d" ns2:_="" ns3:_="">
    <xsd:import namespace="7cf6d27a-a121-47a7-bb37-240d2e08ea91"/>
    <xsd:import namespace="bbc718c4-94a0-4501-a8e8-70f7c8e44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6d27a-a121-47a7-bb37-240d2e08ea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e83bbb5-db0d-49e0-93d3-6afa06249b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c4-94a0-4501-a8e8-70f7c8e44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2d0e25c-88f3-40b1-ba6b-c6b79027402b}" ma:internalName="TaxCatchAll" ma:showField="CatchAllData" ma:web="bbc718c4-94a0-4501-a8e8-70f7c8e44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f6d27a-a121-47a7-bb37-240d2e08ea91">
      <Terms xmlns="http://schemas.microsoft.com/office/infopath/2007/PartnerControls"/>
    </lcf76f155ced4ddcb4097134ff3c332f>
    <TaxCatchAll xmlns="bbc718c4-94a0-4501-a8e8-70f7c8e44e11" xsi:nil="true"/>
  </documentManagement>
</p:properties>
</file>

<file path=customXml/itemProps1.xml><?xml version="1.0" encoding="utf-8"?>
<ds:datastoreItem xmlns:ds="http://schemas.openxmlformats.org/officeDocument/2006/customXml" ds:itemID="{A8817191-F258-4DE1-84F2-E30F67798B31}"/>
</file>

<file path=customXml/itemProps2.xml><?xml version="1.0" encoding="utf-8"?>
<ds:datastoreItem xmlns:ds="http://schemas.openxmlformats.org/officeDocument/2006/customXml" ds:itemID="{B9565D69-8598-4C96-A3BE-03E8E6692A17}"/>
</file>

<file path=customXml/itemProps3.xml><?xml version="1.0" encoding="utf-8"?>
<ds:datastoreItem xmlns:ds="http://schemas.openxmlformats.org/officeDocument/2006/customXml" ds:itemID="{145EE1EB-B43E-4DC3-944D-4D2CA611B3FA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 </Template>
  <TotalTime>369</TotalTime>
  <Words>447</Words>
  <Application>Microsoft Office PowerPoint</Application>
  <PresentationFormat>Custom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16.9-Template_12.7.2016</vt:lpstr>
      <vt:lpstr>Broadening the definition of "resilience":  approaches to WASH and climate systems strengthening</vt:lpstr>
      <vt:lpstr>Agenda &amp; SPEAKERS</vt:lpstr>
      <vt:lpstr>1. Opening panel &amp; SPEAKERS</vt:lpstr>
      <vt:lpstr>Pitches &amp; POSTERS</vt:lpstr>
      <vt:lpstr>Pitches &amp; POSTERS</vt:lpstr>
      <vt:lpstr>Closing remarks &amp; Feedback</vt:lpstr>
      <vt:lpstr>globalwaters.org/real-water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Furey</dc:creator>
  <cp:lastModifiedBy>Sean Furey</cp:lastModifiedBy>
  <cp:revision>36</cp:revision>
  <dcterms:created xsi:type="dcterms:W3CDTF">2023-04-06T10:30:45Z</dcterms:created>
  <dcterms:modified xsi:type="dcterms:W3CDTF">2023-04-26T18:14:50Z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0x010100F5E9FDEED1CF3F4B9DC0D7FB7D725DAF</vt:lpwstr>
  </property>
</Properties>
</file>