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454" r:id="rId3"/>
    <p:sldId id="472" r:id="rId4"/>
    <p:sldId id="473" r:id="rId5"/>
    <p:sldId id="474" r:id="rId6"/>
    <p:sldId id="475" r:id="rId7"/>
    <p:sldId id="476" r:id="rId8"/>
    <p:sldId id="461" r:id="rId9"/>
    <p:sldId id="471" r:id="rId10"/>
    <p:sldId id="462" r:id="rId11"/>
    <p:sldId id="463" r:id="rId12"/>
    <p:sldId id="466" r:id="rId13"/>
    <p:sldId id="467" r:id="rId14"/>
    <p:sldId id="468" r:id="rId15"/>
    <p:sldId id="469" r:id="rId16"/>
    <p:sldId id="4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81883" autoAdjust="0"/>
  </p:normalViewPr>
  <p:slideViewPr>
    <p:cSldViewPr snapToGrid="0">
      <p:cViewPr>
        <p:scale>
          <a:sx n="66" d="100"/>
          <a:sy n="66" d="100"/>
        </p:scale>
        <p:origin x="-1512" y="96"/>
      </p:cViewPr>
      <p:guideLst>
        <p:guide orient="horz" pos="1411"/>
        <p:guide pos="5394"/>
        <p:guide pos="367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From infrastructure to water services that last: applying a Service Delivery Approach in Theory and Practice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EBCDA-6C99-204A-BA01-663DD5657089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002E6-5E89-1E46-B583-AF7ED5D2C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3942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From infrastructure to water services that last: applying a Service Delivery Approach in Theory and Practice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75AFE-CCCD-1948-9E20-8CC173DD54A4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0ACEB-7616-4B49-812C-F477B28FE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3471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0ACEB-7616-4B49-812C-F477B28FE2DD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From infrastructure to water services that last: applying a Service Delivery Approach in Theory and Practice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0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From infrastructure to water services that last: applying a Service Delivery Approach in Theory and Practice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60ACEB-7616-4B49-812C-F477B28FE2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9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cwash.or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info@ircwash.org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4" y="573088"/>
            <a:ext cx="1231901" cy="82852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06780" y="0"/>
            <a:ext cx="333375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1818" y="0"/>
            <a:ext cx="1546225" cy="6858000"/>
          </a:xfrm>
          <a:custGeom>
            <a:avLst/>
            <a:gdLst>
              <a:gd name="T0" fmla="*/ 764 w 974"/>
              <a:gd name="T1" fmla="*/ 0 h 4320"/>
              <a:gd name="T2" fmla="*/ 0 w 974"/>
              <a:gd name="T3" fmla="*/ 4320 h 4320"/>
              <a:gd name="T4" fmla="*/ 210 w 974"/>
              <a:gd name="T5" fmla="*/ 4320 h 4320"/>
              <a:gd name="T6" fmla="*/ 974 w 974"/>
              <a:gd name="T7" fmla="*/ 0 h 4320"/>
              <a:gd name="T8" fmla="*/ 764 w 974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4" h="4320">
                <a:moveTo>
                  <a:pt x="764" y="0"/>
                </a:moveTo>
                <a:lnTo>
                  <a:pt x="0" y="4320"/>
                </a:lnTo>
                <a:lnTo>
                  <a:pt x="210" y="4320"/>
                </a:lnTo>
                <a:lnTo>
                  <a:pt x="974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458755" y="0"/>
            <a:ext cx="1538288" cy="6858000"/>
          </a:xfrm>
          <a:custGeom>
            <a:avLst/>
            <a:gdLst>
              <a:gd name="T0" fmla="*/ 764 w 969"/>
              <a:gd name="T1" fmla="*/ 0 h 4320"/>
              <a:gd name="T2" fmla="*/ 0 w 969"/>
              <a:gd name="T3" fmla="*/ 4320 h 4320"/>
              <a:gd name="T4" fmla="*/ 211 w 969"/>
              <a:gd name="T5" fmla="*/ 4320 h 4320"/>
              <a:gd name="T6" fmla="*/ 969 w 969"/>
              <a:gd name="T7" fmla="*/ 0 h 4320"/>
              <a:gd name="T8" fmla="*/ 764 w 969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9" h="4320">
                <a:moveTo>
                  <a:pt x="764" y="0"/>
                </a:moveTo>
                <a:lnTo>
                  <a:pt x="0" y="4320"/>
                </a:lnTo>
                <a:lnTo>
                  <a:pt x="211" y="4320"/>
                </a:lnTo>
                <a:lnTo>
                  <a:pt x="969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841843" y="5081588"/>
            <a:ext cx="315913" cy="1776413"/>
          </a:xfrm>
          <a:custGeom>
            <a:avLst/>
            <a:gdLst>
              <a:gd name="T0" fmla="*/ 0 w 199"/>
              <a:gd name="T1" fmla="*/ 1119 h 1119"/>
              <a:gd name="T2" fmla="*/ 199 w 199"/>
              <a:gd name="T3" fmla="*/ 1119 h 1119"/>
              <a:gd name="T4" fmla="*/ 199 w 199"/>
              <a:gd name="T5" fmla="*/ 0 h 1119"/>
              <a:gd name="T6" fmla="*/ 0 w 199"/>
              <a:gd name="T7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" h="1119">
                <a:moveTo>
                  <a:pt x="0" y="1119"/>
                </a:moveTo>
                <a:lnTo>
                  <a:pt x="199" y="1119"/>
                </a:lnTo>
                <a:lnTo>
                  <a:pt x="199" y="0"/>
                </a:lnTo>
                <a:lnTo>
                  <a:pt x="0" y="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298918" y="1976438"/>
            <a:ext cx="858838" cy="4881562"/>
          </a:xfrm>
          <a:custGeom>
            <a:avLst/>
            <a:gdLst>
              <a:gd name="T0" fmla="*/ 0 w 541"/>
              <a:gd name="T1" fmla="*/ 3075 h 3075"/>
              <a:gd name="T2" fmla="*/ 204 w 541"/>
              <a:gd name="T3" fmla="*/ 3075 h 3075"/>
              <a:gd name="T4" fmla="*/ 541 w 541"/>
              <a:gd name="T5" fmla="*/ 1186 h 3075"/>
              <a:gd name="T6" fmla="*/ 541 w 541"/>
              <a:gd name="T7" fmla="*/ 0 h 3075"/>
              <a:gd name="T8" fmla="*/ 0 w 541"/>
              <a:gd name="T9" fmla="*/ 3075 h 3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3075">
                <a:moveTo>
                  <a:pt x="0" y="3075"/>
                </a:moveTo>
                <a:lnTo>
                  <a:pt x="204" y="3075"/>
                </a:lnTo>
                <a:lnTo>
                  <a:pt x="541" y="1186"/>
                </a:lnTo>
                <a:lnTo>
                  <a:pt x="541" y="0"/>
                </a:lnTo>
                <a:lnTo>
                  <a:pt x="0" y="30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1604" y="5035909"/>
            <a:ext cx="3492700" cy="47322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date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92137" y="1976438"/>
            <a:ext cx="3492167" cy="2893245"/>
          </a:xfr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2400" b="0" i="0">
                <a:solidFill>
                  <a:schemeClr val="accent1"/>
                </a:solidFill>
                <a:latin typeface="+mn-lt"/>
                <a:cs typeface="VAG Rounded Std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5pPr>
          </a:lstStyle>
          <a:p>
            <a:pPr lvl="0"/>
            <a:r>
              <a:rPr lang="en-GB" dirty="0" smtClean="0"/>
              <a:t>Click to add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91605" y="6018278"/>
            <a:ext cx="17625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  <a:t>Supporting water sanitation</a:t>
            </a:r>
            <a:b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</a:br>
            <a: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  <a:t>and hygiene</a:t>
            </a:r>
            <a:r>
              <a:rPr lang="en-GB" sz="900" b="0" i="0" baseline="0" dirty="0" smtClean="0">
                <a:solidFill>
                  <a:srgbClr val="E00034"/>
                </a:solidFill>
                <a:latin typeface="+mj-lt"/>
                <a:cs typeface="VAG Rounded Std Bold"/>
              </a:rPr>
              <a:t> services for life</a:t>
            </a:r>
            <a:endParaRPr lang="en-GB" sz="900" b="0" i="0" dirty="0" smtClean="0">
              <a:solidFill>
                <a:srgbClr val="007C92"/>
              </a:solidFill>
              <a:latin typeface="+mj-lt"/>
              <a:cs typeface="VAG Rounded Std Bold"/>
            </a:endParaRPr>
          </a:p>
        </p:txBody>
      </p:sp>
    </p:spTree>
    <p:extLst>
      <p:ext uri="{BB962C8B-B14F-4D97-AF65-F5344CB8AC3E}">
        <p14:creationId xmlns:p14="http://schemas.microsoft.com/office/powerpoint/2010/main" val="62010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9" name="Group 4"/>
          <p:cNvGrpSpPr>
            <a:grpSpLocks noChangeAspect="1"/>
          </p:cNvGrpSpPr>
          <p:nvPr userDrawn="1"/>
        </p:nvGrpSpPr>
        <p:grpSpPr bwMode="auto">
          <a:xfrm>
            <a:off x="0" y="-16949"/>
            <a:ext cx="9144000" cy="6156325"/>
            <a:chOff x="0" y="221"/>
            <a:chExt cx="5760" cy="3878"/>
          </a:xfrm>
          <a:solidFill>
            <a:srgbClr val="F0E51B"/>
          </a:solidFill>
        </p:grpSpPr>
        <p:grpSp>
          <p:nvGrpSpPr>
            <p:cNvPr id="330" name="Group 205"/>
            <p:cNvGrpSpPr>
              <a:grpSpLocks/>
            </p:cNvGrpSpPr>
            <p:nvPr/>
          </p:nvGrpSpPr>
          <p:grpSpPr bwMode="auto">
            <a:xfrm>
              <a:off x="2178" y="221"/>
              <a:ext cx="3582" cy="3698"/>
              <a:chOff x="2178" y="221"/>
              <a:chExt cx="3582" cy="3698"/>
            </a:xfrm>
            <a:grpFill/>
          </p:grpSpPr>
          <p:sp>
            <p:nvSpPr>
              <p:cNvPr id="1486" name="Freeform 5"/>
              <p:cNvSpPr>
                <a:spLocks/>
              </p:cNvSpPr>
              <p:nvPr/>
            </p:nvSpPr>
            <p:spPr bwMode="auto">
              <a:xfrm>
                <a:off x="3570" y="227"/>
                <a:ext cx="18" cy="6"/>
              </a:xfrm>
              <a:custGeom>
                <a:avLst/>
                <a:gdLst>
                  <a:gd name="T0" fmla="*/ 6 w 18"/>
                  <a:gd name="T1" fmla="*/ 0 h 6"/>
                  <a:gd name="T2" fmla="*/ 0 w 18"/>
                  <a:gd name="T3" fmla="*/ 6 h 6"/>
                  <a:gd name="T4" fmla="*/ 18 w 18"/>
                  <a:gd name="T5" fmla="*/ 6 h 6"/>
                  <a:gd name="T6" fmla="*/ 6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6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7" name="Freeform 6"/>
              <p:cNvSpPr>
                <a:spLocks/>
              </p:cNvSpPr>
              <p:nvPr/>
            </p:nvSpPr>
            <p:spPr bwMode="auto">
              <a:xfrm>
                <a:off x="2178" y="221"/>
                <a:ext cx="42" cy="12"/>
              </a:xfrm>
              <a:custGeom>
                <a:avLst/>
                <a:gdLst>
                  <a:gd name="T0" fmla="*/ 18 w 42"/>
                  <a:gd name="T1" fmla="*/ 0 h 12"/>
                  <a:gd name="T2" fmla="*/ 0 w 42"/>
                  <a:gd name="T3" fmla="*/ 12 h 12"/>
                  <a:gd name="T4" fmla="*/ 42 w 42"/>
                  <a:gd name="T5" fmla="*/ 12 h 12"/>
                  <a:gd name="T6" fmla="*/ 18 w 4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2">
                    <a:moveTo>
                      <a:pt x="18" y="0"/>
                    </a:moveTo>
                    <a:lnTo>
                      <a:pt x="0" y="12"/>
                    </a:lnTo>
                    <a:lnTo>
                      <a:pt x="42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8" name="Freeform 7"/>
              <p:cNvSpPr>
                <a:spLocks/>
              </p:cNvSpPr>
              <p:nvPr/>
            </p:nvSpPr>
            <p:spPr bwMode="auto">
              <a:xfrm>
                <a:off x="2226" y="227"/>
                <a:ext cx="42" cy="6"/>
              </a:xfrm>
              <a:custGeom>
                <a:avLst/>
                <a:gdLst>
                  <a:gd name="T0" fmla="*/ 36 w 42"/>
                  <a:gd name="T1" fmla="*/ 0 h 6"/>
                  <a:gd name="T2" fmla="*/ 0 w 42"/>
                  <a:gd name="T3" fmla="*/ 6 h 6"/>
                  <a:gd name="T4" fmla="*/ 42 w 42"/>
                  <a:gd name="T5" fmla="*/ 6 h 6"/>
                  <a:gd name="T6" fmla="*/ 36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36" y="0"/>
                    </a:moveTo>
                    <a:lnTo>
                      <a:pt x="0" y="6"/>
                    </a:lnTo>
                    <a:lnTo>
                      <a:pt x="42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9" name="Freeform 8"/>
              <p:cNvSpPr>
                <a:spLocks/>
              </p:cNvSpPr>
              <p:nvPr/>
            </p:nvSpPr>
            <p:spPr bwMode="auto">
              <a:xfrm>
                <a:off x="3858" y="815"/>
                <a:ext cx="24" cy="30"/>
              </a:xfrm>
              <a:custGeom>
                <a:avLst/>
                <a:gdLst>
                  <a:gd name="T0" fmla="*/ 4 w 4"/>
                  <a:gd name="T1" fmla="*/ 3 h 5"/>
                  <a:gd name="T2" fmla="*/ 3 w 4"/>
                  <a:gd name="T3" fmla="*/ 2 h 5"/>
                  <a:gd name="T4" fmla="*/ 3 w 4"/>
                  <a:gd name="T5" fmla="*/ 2 h 5"/>
                  <a:gd name="T6" fmla="*/ 2 w 4"/>
                  <a:gd name="T7" fmla="*/ 0 h 5"/>
                  <a:gd name="T8" fmla="*/ 1 w 4"/>
                  <a:gd name="T9" fmla="*/ 0 h 5"/>
                  <a:gd name="T10" fmla="*/ 0 w 4"/>
                  <a:gd name="T11" fmla="*/ 5 h 5"/>
                  <a:gd name="T12" fmla="*/ 1 w 4"/>
                  <a:gd name="T13" fmla="*/ 5 h 5"/>
                  <a:gd name="T14" fmla="*/ 4 w 4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0" name="Freeform 9"/>
              <p:cNvSpPr>
                <a:spLocks/>
              </p:cNvSpPr>
              <p:nvPr/>
            </p:nvSpPr>
            <p:spPr bwMode="auto">
              <a:xfrm>
                <a:off x="5076" y="629"/>
                <a:ext cx="120" cy="108"/>
              </a:xfrm>
              <a:custGeom>
                <a:avLst/>
                <a:gdLst>
                  <a:gd name="T0" fmla="*/ 24 w 120"/>
                  <a:gd name="T1" fmla="*/ 102 h 108"/>
                  <a:gd name="T2" fmla="*/ 48 w 120"/>
                  <a:gd name="T3" fmla="*/ 108 h 108"/>
                  <a:gd name="T4" fmla="*/ 60 w 120"/>
                  <a:gd name="T5" fmla="*/ 84 h 108"/>
                  <a:gd name="T6" fmla="*/ 66 w 120"/>
                  <a:gd name="T7" fmla="*/ 102 h 108"/>
                  <a:gd name="T8" fmla="*/ 96 w 120"/>
                  <a:gd name="T9" fmla="*/ 78 h 108"/>
                  <a:gd name="T10" fmla="*/ 120 w 120"/>
                  <a:gd name="T11" fmla="*/ 90 h 108"/>
                  <a:gd name="T12" fmla="*/ 102 w 120"/>
                  <a:gd name="T13" fmla="*/ 66 h 108"/>
                  <a:gd name="T14" fmla="*/ 102 w 120"/>
                  <a:gd name="T15" fmla="*/ 36 h 108"/>
                  <a:gd name="T16" fmla="*/ 78 w 120"/>
                  <a:gd name="T17" fmla="*/ 6 h 108"/>
                  <a:gd name="T18" fmla="*/ 78 w 120"/>
                  <a:gd name="T19" fmla="*/ 42 h 108"/>
                  <a:gd name="T20" fmla="*/ 66 w 120"/>
                  <a:gd name="T21" fmla="*/ 42 h 108"/>
                  <a:gd name="T22" fmla="*/ 36 w 120"/>
                  <a:gd name="T23" fmla="*/ 0 h 108"/>
                  <a:gd name="T24" fmla="*/ 12 w 120"/>
                  <a:gd name="T25" fmla="*/ 18 h 108"/>
                  <a:gd name="T26" fmla="*/ 0 w 120"/>
                  <a:gd name="T27" fmla="*/ 60 h 108"/>
                  <a:gd name="T28" fmla="*/ 18 w 120"/>
                  <a:gd name="T29" fmla="*/ 84 h 108"/>
                  <a:gd name="T30" fmla="*/ 24 w 120"/>
                  <a:gd name="T3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8">
                    <a:moveTo>
                      <a:pt x="24" y="102"/>
                    </a:moveTo>
                    <a:lnTo>
                      <a:pt x="48" y="108"/>
                    </a:lnTo>
                    <a:lnTo>
                      <a:pt x="60" y="84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120" y="90"/>
                    </a:lnTo>
                    <a:lnTo>
                      <a:pt x="102" y="66"/>
                    </a:lnTo>
                    <a:lnTo>
                      <a:pt x="102" y="36"/>
                    </a:lnTo>
                    <a:lnTo>
                      <a:pt x="78" y="6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60"/>
                    </a:lnTo>
                    <a:lnTo>
                      <a:pt x="18" y="84"/>
                    </a:lnTo>
                    <a:lnTo>
                      <a:pt x="24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1" name="Freeform 10"/>
              <p:cNvSpPr>
                <a:spLocks/>
              </p:cNvSpPr>
              <p:nvPr/>
            </p:nvSpPr>
            <p:spPr bwMode="auto">
              <a:xfrm>
                <a:off x="5052" y="773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18 w 18"/>
                  <a:gd name="T3" fmla="*/ 18 h 18"/>
                  <a:gd name="T4" fmla="*/ 12 w 18"/>
                  <a:gd name="T5" fmla="*/ 0 h 18"/>
                  <a:gd name="T6" fmla="*/ 0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18" y="18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2" name="Freeform 11"/>
              <p:cNvSpPr>
                <a:spLocks/>
              </p:cNvSpPr>
              <p:nvPr/>
            </p:nvSpPr>
            <p:spPr bwMode="auto">
              <a:xfrm>
                <a:off x="3930" y="839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6 w 12"/>
                  <a:gd name="T3" fmla="*/ 0 h 18"/>
                  <a:gd name="T4" fmla="*/ 0 w 12"/>
                  <a:gd name="T5" fmla="*/ 6 h 18"/>
                  <a:gd name="T6" fmla="*/ 6 w 12"/>
                  <a:gd name="T7" fmla="*/ 18 h 18"/>
                  <a:gd name="T8" fmla="*/ 12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3" name="Freeform 12"/>
              <p:cNvSpPr>
                <a:spLocks/>
              </p:cNvSpPr>
              <p:nvPr/>
            </p:nvSpPr>
            <p:spPr bwMode="auto">
              <a:xfrm>
                <a:off x="5142" y="761"/>
                <a:ext cx="12" cy="30"/>
              </a:xfrm>
              <a:custGeom>
                <a:avLst/>
                <a:gdLst>
                  <a:gd name="T0" fmla="*/ 6 w 12"/>
                  <a:gd name="T1" fmla="*/ 24 h 30"/>
                  <a:gd name="T2" fmla="*/ 12 w 12"/>
                  <a:gd name="T3" fmla="*/ 18 h 30"/>
                  <a:gd name="T4" fmla="*/ 6 w 12"/>
                  <a:gd name="T5" fmla="*/ 0 h 30"/>
                  <a:gd name="T6" fmla="*/ 0 w 12"/>
                  <a:gd name="T7" fmla="*/ 6 h 30"/>
                  <a:gd name="T8" fmla="*/ 0 w 12"/>
                  <a:gd name="T9" fmla="*/ 24 h 30"/>
                  <a:gd name="T10" fmla="*/ 6 w 12"/>
                  <a:gd name="T11" fmla="*/ 30 h 30"/>
                  <a:gd name="T12" fmla="*/ 6 w 12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6" y="24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4" name="Freeform 13"/>
              <p:cNvSpPr>
                <a:spLocks/>
              </p:cNvSpPr>
              <p:nvPr/>
            </p:nvSpPr>
            <p:spPr bwMode="auto">
              <a:xfrm>
                <a:off x="3978" y="875"/>
                <a:ext cx="30" cy="18"/>
              </a:xfrm>
              <a:custGeom>
                <a:avLst/>
                <a:gdLst>
                  <a:gd name="T0" fmla="*/ 30 w 30"/>
                  <a:gd name="T1" fmla="*/ 6 h 18"/>
                  <a:gd name="T2" fmla="*/ 18 w 30"/>
                  <a:gd name="T3" fmla="*/ 0 h 18"/>
                  <a:gd name="T4" fmla="*/ 0 w 30"/>
                  <a:gd name="T5" fmla="*/ 18 h 18"/>
                  <a:gd name="T6" fmla="*/ 18 w 30"/>
                  <a:gd name="T7" fmla="*/ 18 h 18"/>
                  <a:gd name="T8" fmla="*/ 30 w 3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30" y="6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5" name="Freeform 14"/>
              <p:cNvSpPr>
                <a:spLocks/>
              </p:cNvSpPr>
              <p:nvPr/>
            </p:nvSpPr>
            <p:spPr bwMode="auto">
              <a:xfrm>
                <a:off x="5130" y="791"/>
                <a:ext cx="72" cy="48"/>
              </a:xfrm>
              <a:custGeom>
                <a:avLst/>
                <a:gdLst>
                  <a:gd name="T0" fmla="*/ 24 w 72"/>
                  <a:gd name="T1" fmla="*/ 0 h 48"/>
                  <a:gd name="T2" fmla="*/ 12 w 72"/>
                  <a:gd name="T3" fmla="*/ 24 h 48"/>
                  <a:gd name="T4" fmla="*/ 0 w 72"/>
                  <a:gd name="T5" fmla="*/ 30 h 48"/>
                  <a:gd name="T6" fmla="*/ 6 w 72"/>
                  <a:gd name="T7" fmla="*/ 36 h 48"/>
                  <a:gd name="T8" fmla="*/ 18 w 72"/>
                  <a:gd name="T9" fmla="*/ 30 h 48"/>
                  <a:gd name="T10" fmla="*/ 72 w 72"/>
                  <a:gd name="T11" fmla="*/ 48 h 48"/>
                  <a:gd name="T12" fmla="*/ 48 w 72"/>
                  <a:gd name="T13" fmla="*/ 0 h 48"/>
                  <a:gd name="T14" fmla="*/ 24 w 72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48">
                    <a:moveTo>
                      <a:pt x="24" y="0"/>
                    </a:moveTo>
                    <a:lnTo>
                      <a:pt x="12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8" y="30"/>
                    </a:lnTo>
                    <a:lnTo>
                      <a:pt x="72" y="48"/>
                    </a:lnTo>
                    <a:lnTo>
                      <a:pt x="48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6" name="Freeform 15"/>
              <p:cNvSpPr>
                <a:spLocks/>
              </p:cNvSpPr>
              <p:nvPr/>
            </p:nvSpPr>
            <p:spPr bwMode="auto">
              <a:xfrm>
                <a:off x="3528" y="947"/>
                <a:ext cx="18" cy="24"/>
              </a:xfrm>
              <a:custGeom>
                <a:avLst/>
                <a:gdLst>
                  <a:gd name="T0" fmla="*/ 6 w 18"/>
                  <a:gd name="T1" fmla="*/ 0 h 24"/>
                  <a:gd name="T2" fmla="*/ 0 w 18"/>
                  <a:gd name="T3" fmla="*/ 0 h 24"/>
                  <a:gd name="T4" fmla="*/ 6 w 18"/>
                  <a:gd name="T5" fmla="*/ 6 h 24"/>
                  <a:gd name="T6" fmla="*/ 18 w 18"/>
                  <a:gd name="T7" fmla="*/ 24 h 24"/>
                  <a:gd name="T8" fmla="*/ 18 w 18"/>
                  <a:gd name="T9" fmla="*/ 6 h 24"/>
                  <a:gd name="T10" fmla="*/ 12 w 18"/>
                  <a:gd name="T11" fmla="*/ 0 h 24"/>
                  <a:gd name="T12" fmla="*/ 6 w 1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7" name="Freeform 16"/>
              <p:cNvSpPr>
                <a:spLocks/>
              </p:cNvSpPr>
              <p:nvPr/>
            </p:nvSpPr>
            <p:spPr bwMode="auto">
              <a:xfrm>
                <a:off x="5166" y="635"/>
                <a:ext cx="72" cy="78"/>
              </a:xfrm>
              <a:custGeom>
                <a:avLst/>
                <a:gdLst>
                  <a:gd name="T0" fmla="*/ 18 w 72"/>
                  <a:gd name="T1" fmla="*/ 66 h 78"/>
                  <a:gd name="T2" fmla="*/ 42 w 72"/>
                  <a:gd name="T3" fmla="*/ 78 h 78"/>
                  <a:gd name="T4" fmla="*/ 60 w 72"/>
                  <a:gd name="T5" fmla="*/ 60 h 78"/>
                  <a:gd name="T6" fmla="*/ 54 w 72"/>
                  <a:gd name="T7" fmla="*/ 48 h 78"/>
                  <a:gd name="T8" fmla="*/ 72 w 72"/>
                  <a:gd name="T9" fmla="*/ 42 h 78"/>
                  <a:gd name="T10" fmla="*/ 36 w 72"/>
                  <a:gd name="T11" fmla="*/ 12 h 78"/>
                  <a:gd name="T12" fmla="*/ 0 w 72"/>
                  <a:gd name="T13" fmla="*/ 0 h 78"/>
                  <a:gd name="T14" fmla="*/ 24 w 72"/>
                  <a:gd name="T15" fmla="*/ 24 h 78"/>
                  <a:gd name="T16" fmla="*/ 18 w 72"/>
                  <a:gd name="T17" fmla="*/ 6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8">
                    <a:moveTo>
                      <a:pt x="18" y="66"/>
                    </a:moveTo>
                    <a:lnTo>
                      <a:pt x="42" y="78"/>
                    </a:lnTo>
                    <a:lnTo>
                      <a:pt x="60" y="60"/>
                    </a:lnTo>
                    <a:lnTo>
                      <a:pt x="54" y="48"/>
                    </a:lnTo>
                    <a:lnTo>
                      <a:pt x="72" y="42"/>
                    </a:lnTo>
                    <a:lnTo>
                      <a:pt x="36" y="12"/>
                    </a:lnTo>
                    <a:lnTo>
                      <a:pt x="0" y="0"/>
                    </a:lnTo>
                    <a:lnTo>
                      <a:pt x="24" y="24"/>
                    </a:lnTo>
                    <a:lnTo>
                      <a:pt x="1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8" name="Freeform 17"/>
              <p:cNvSpPr>
                <a:spLocks/>
              </p:cNvSpPr>
              <p:nvPr/>
            </p:nvSpPr>
            <p:spPr bwMode="auto">
              <a:xfrm>
                <a:off x="5250" y="677"/>
                <a:ext cx="96" cy="60"/>
              </a:xfrm>
              <a:custGeom>
                <a:avLst/>
                <a:gdLst>
                  <a:gd name="T0" fmla="*/ 72 w 96"/>
                  <a:gd name="T1" fmla="*/ 60 h 60"/>
                  <a:gd name="T2" fmla="*/ 96 w 96"/>
                  <a:gd name="T3" fmla="*/ 30 h 60"/>
                  <a:gd name="T4" fmla="*/ 48 w 96"/>
                  <a:gd name="T5" fmla="*/ 12 h 60"/>
                  <a:gd name="T6" fmla="*/ 18 w 96"/>
                  <a:gd name="T7" fmla="*/ 12 h 60"/>
                  <a:gd name="T8" fmla="*/ 0 w 96"/>
                  <a:gd name="T9" fmla="*/ 0 h 60"/>
                  <a:gd name="T10" fmla="*/ 24 w 96"/>
                  <a:gd name="T11" fmla="*/ 42 h 60"/>
                  <a:gd name="T12" fmla="*/ 72 w 96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60">
                    <a:moveTo>
                      <a:pt x="72" y="60"/>
                    </a:moveTo>
                    <a:lnTo>
                      <a:pt x="96" y="30"/>
                    </a:lnTo>
                    <a:lnTo>
                      <a:pt x="48" y="12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24" y="42"/>
                    </a:lnTo>
                    <a:lnTo>
                      <a:pt x="7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9" name="Freeform 18"/>
              <p:cNvSpPr>
                <a:spLocks/>
              </p:cNvSpPr>
              <p:nvPr/>
            </p:nvSpPr>
            <p:spPr bwMode="auto">
              <a:xfrm>
                <a:off x="4242" y="275"/>
                <a:ext cx="48" cy="48"/>
              </a:xfrm>
              <a:custGeom>
                <a:avLst/>
                <a:gdLst>
                  <a:gd name="T0" fmla="*/ 48 w 48"/>
                  <a:gd name="T1" fmla="*/ 18 h 48"/>
                  <a:gd name="T2" fmla="*/ 18 w 48"/>
                  <a:gd name="T3" fmla="*/ 0 h 48"/>
                  <a:gd name="T4" fmla="*/ 0 w 48"/>
                  <a:gd name="T5" fmla="*/ 12 h 48"/>
                  <a:gd name="T6" fmla="*/ 18 w 48"/>
                  <a:gd name="T7" fmla="*/ 48 h 48"/>
                  <a:gd name="T8" fmla="*/ 48 w 48"/>
                  <a:gd name="T9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48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0" name="Freeform 19"/>
              <p:cNvSpPr>
                <a:spLocks/>
              </p:cNvSpPr>
              <p:nvPr/>
            </p:nvSpPr>
            <p:spPr bwMode="auto">
              <a:xfrm>
                <a:off x="4386" y="347"/>
                <a:ext cx="120" cy="138"/>
              </a:xfrm>
              <a:custGeom>
                <a:avLst/>
                <a:gdLst>
                  <a:gd name="T0" fmla="*/ 12 w 120"/>
                  <a:gd name="T1" fmla="*/ 138 h 138"/>
                  <a:gd name="T2" fmla="*/ 36 w 120"/>
                  <a:gd name="T3" fmla="*/ 120 h 138"/>
                  <a:gd name="T4" fmla="*/ 120 w 120"/>
                  <a:gd name="T5" fmla="*/ 90 h 138"/>
                  <a:gd name="T6" fmla="*/ 96 w 120"/>
                  <a:gd name="T7" fmla="*/ 30 h 138"/>
                  <a:gd name="T8" fmla="*/ 72 w 120"/>
                  <a:gd name="T9" fmla="*/ 36 h 138"/>
                  <a:gd name="T10" fmla="*/ 66 w 120"/>
                  <a:gd name="T11" fmla="*/ 0 h 138"/>
                  <a:gd name="T12" fmla="*/ 54 w 120"/>
                  <a:gd name="T13" fmla="*/ 18 h 138"/>
                  <a:gd name="T14" fmla="*/ 48 w 120"/>
                  <a:gd name="T15" fmla="*/ 12 h 138"/>
                  <a:gd name="T16" fmla="*/ 0 w 120"/>
                  <a:gd name="T17" fmla="*/ 132 h 138"/>
                  <a:gd name="T18" fmla="*/ 12 w 120"/>
                  <a:gd name="T1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38">
                    <a:moveTo>
                      <a:pt x="12" y="138"/>
                    </a:moveTo>
                    <a:lnTo>
                      <a:pt x="36" y="120"/>
                    </a:lnTo>
                    <a:lnTo>
                      <a:pt x="120" y="90"/>
                    </a:lnTo>
                    <a:lnTo>
                      <a:pt x="96" y="30"/>
                    </a:lnTo>
                    <a:lnTo>
                      <a:pt x="72" y="36"/>
                    </a:lnTo>
                    <a:lnTo>
                      <a:pt x="66" y="0"/>
                    </a:lnTo>
                    <a:lnTo>
                      <a:pt x="54" y="18"/>
                    </a:lnTo>
                    <a:lnTo>
                      <a:pt x="48" y="12"/>
                    </a:lnTo>
                    <a:lnTo>
                      <a:pt x="0" y="132"/>
                    </a:lnTo>
                    <a:lnTo>
                      <a:pt x="12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1" name="Freeform 20"/>
              <p:cNvSpPr>
                <a:spLocks/>
              </p:cNvSpPr>
              <p:nvPr/>
            </p:nvSpPr>
            <p:spPr bwMode="auto">
              <a:xfrm>
                <a:off x="3498" y="269"/>
                <a:ext cx="24" cy="30"/>
              </a:xfrm>
              <a:custGeom>
                <a:avLst/>
                <a:gdLst>
                  <a:gd name="T0" fmla="*/ 24 w 24"/>
                  <a:gd name="T1" fmla="*/ 12 h 30"/>
                  <a:gd name="T2" fmla="*/ 6 w 24"/>
                  <a:gd name="T3" fmla="*/ 0 h 30"/>
                  <a:gd name="T4" fmla="*/ 0 w 24"/>
                  <a:gd name="T5" fmla="*/ 18 h 30"/>
                  <a:gd name="T6" fmla="*/ 24 w 24"/>
                  <a:gd name="T7" fmla="*/ 30 h 30"/>
                  <a:gd name="T8" fmla="*/ 24 w 24"/>
                  <a:gd name="T9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24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24" y="3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2" name="Freeform 21"/>
              <p:cNvSpPr>
                <a:spLocks/>
              </p:cNvSpPr>
              <p:nvPr/>
            </p:nvSpPr>
            <p:spPr bwMode="auto">
              <a:xfrm>
                <a:off x="4272" y="263"/>
                <a:ext cx="132" cy="144"/>
              </a:xfrm>
              <a:custGeom>
                <a:avLst/>
                <a:gdLst>
                  <a:gd name="T0" fmla="*/ 0 w 132"/>
                  <a:gd name="T1" fmla="*/ 72 h 144"/>
                  <a:gd name="T2" fmla="*/ 24 w 132"/>
                  <a:gd name="T3" fmla="*/ 78 h 144"/>
                  <a:gd name="T4" fmla="*/ 36 w 132"/>
                  <a:gd name="T5" fmla="*/ 120 h 144"/>
                  <a:gd name="T6" fmla="*/ 102 w 132"/>
                  <a:gd name="T7" fmla="*/ 144 h 144"/>
                  <a:gd name="T8" fmla="*/ 120 w 132"/>
                  <a:gd name="T9" fmla="*/ 138 h 144"/>
                  <a:gd name="T10" fmla="*/ 108 w 132"/>
                  <a:gd name="T11" fmla="*/ 90 h 144"/>
                  <a:gd name="T12" fmla="*/ 126 w 132"/>
                  <a:gd name="T13" fmla="*/ 102 h 144"/>
                  <a:gd name="T14" fmla="*/ 132 w 132"/>
                  <a:gd name="T15" fmla="*/ 30 h 144"/>
                  <a:gd name="T16" fmla="*/ 114 w 132"/>
                  <a:gd name="T17" fmla="*/ 0 h 144"/>
                  <a:gd name="T18" fmla="*/ 54 w 132"/>
                  <a:gd name="T19" fmla="*/ 0 h 144"/>
                  <a:gd name="T20" fmla="*/ 24 w 132"/>
                  <a:gd name="T21" fmla="*/ 30 h 144"/>
                  <a:gd name="T22" fmla="*/ 36 w 132"/>
                  <a:gd name="T23" fmla="*/ 42 h 144"/>
                  <a:gd name="T24" fmla="*/ 0 w 132"/>
                  <a:gd name="T25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144">
                    <a:moveTo>
                      <a:pt x="0" y="72"/>
                    </a:moveTo>
                    <a:lnTo>
                      <a:pt x="24" y="78"/>
                    </a:lnTo>
                    <a:lnTo>
                      <a:pt x="36" y="120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08" y="90"/>
                    </a:lnTo>
                    <a:lnTo>
                      <a:pt x="126" y="102"/>
                    </a:lnTo>
                    <a:lnTo>
                      <a:pt x="132" y="30"/>
                    </a:lnTo>
                    <a:lnTo>
                      <a:pt x="114" y="0"/>
                    </a:lnTo>
                    <a:lnTo>
                      <a:pt x="54" y="0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3" name="Freeform 22"/>
              <p:cNvSpPr>
                <a:spLocks/>
              </p:cNvSpPr>
              <p:nvPr/>
            </p:nvSpPr>
            <p:spPr bwMode="auto">
              <a:xfrm>
                <a:off x="3450" y="1050"/>
                <a:ext cx="42" cy="42"/>
              </a:xfrm>
              <a:custGeom>
                <a:avLst/>
                <a:gdLst>
                  <a:gd name="T0" fmla="*/ 42 w 42"/>
                  <a:gd name="T1" fmla="*/ 18 h 42"/>
                  <a:gd name="T2" fmla="*/ 18 w 42"/>
                  <a:gd name="T3" fmla="*/ 0 h 42"/>
                  <a:gd name="T4" fmla="*/ 6 w 42"/>
                  <a:gd name="T5" fmla="*/ 0 h 42"/>
                  <a:gd name="T6" fmla="*/ 0 w 42"/>
                  <a:gd name="T7" fmla="*/ 36 h 42"/>
                  <a:gd name="T8" fmla="*/ 12 w 42"/>
                  <a:gd name="T9" fmla="*/ 42 h 42"/>
                  <a:gd name="T10" fmla="*/ 42 w 42"/>
                  <a:gd name="T11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2">
                    <a:moveTo>
                      <a:pt x="42" y="18"/>
                    </a:moveTo>
                    <a:lnTo>
                      <a:pt x="18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4" name="Freeform 23"/>
              <p:cNvSpPr>
                <a:spLocks/>
              </p:cNvSpPr>
              <p:nvPr/>
            </p:nvSpPr>
            <p:spPr bwMode="auto">
              <a:xfrm>
                <a:off x="4068" y="677"/>
                <a:ext cx="12" cy="24"/>
              </a:xfrm>
              <a:custGeom>
                <a:avLst/>
                <a:gdLst>
                  <a:gd name="T0" fmla="*/ 6 w 12"/>
                  <a:gd name="T1" fmla="*/ 24 h 24"/>
                  <a:gd name="T2" fmla="*/ 6 w 12"/>
                  <a:gd name="T3" fmla="*/ 12 h 24"/>
                  <a:gd name="T4" fmla="*/ 12 w 12"/>
                  <a:gd name="T5" fmla="*/ 12 h 24"/>
                  <a:gd name="T6" fmla="*/ 6 w 12"/>
                  <a:gd name="T7" fmla="*/ 0 h 24"/>
                  <a:gd name="T8" fmla="*/ 6 w 12"/>
                  <a:gd name="T9" fmla="*/ 6 h 24"/>
                  <a:gd name="T10" fmla="*/ 0 w 12"/>
                  <a:gd name="T11" fmla="*/ 6 h 24"/>
                  <a:gd name="T12" fmla="*/ 0 w 12"/>
                  <a:gd name="T13" fmla="*/ 18 h 24"/>
                  <a:gd name="T14" fmla="*/ 0 w 12"/>
                  <a:gd name="T15" fmla="*/ 12 h 24"/>
                  <a:gd name="T16" fmla="*/ 6 w 1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4">
                    <a:moveTo>
                      <a:pt x="6" y="24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5" name="Freeform 24"/>
              <p:cNvSpPr>
                <a:spLocks/>
              </p:cNvSpPr>
              <p:nvPr/>
            </p:nvSpPr>
            <p:spPr bwMode="auto">
              <a:xfrm>
                <a:off x="4014" y="845"/>
                <a:ext cx="18" cy="24"/>
              </a:xfrm>
              <a:custGeom>
                <a:avLst/>
                <a:gdLst>
                  <a:gd name="T0" fmla="*/ 18 w 18"/>
                  <a:gd name="T1" fmla="*/ 12 h 24"/>
                  <a:gd name="T2" fmla="*/ 12 w 18"/>
                  <a:gd name="T3" fmla="*/ 6 h 24"/>
                  <a:gd name="T4" fmla="*/ 12 w 18"/>
                  <a:gd name="T5" fmla="*/ 0 h 24"/>
                  <a:gd name="T6" fmla="*/ 0 w 18"/>
                  <a:gd name="T7" fmla="*/ 12 h 24"/>
                  <a:gd name="T8" fmla="*/ 12 w 18"/>
                  <a:gd name="T9" fmla="*/ 24 h 24"/>
                  <a:gd name="T10" fmla="*/ 18 w 18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6" name="Freeform 25"/>
              <p:cNvSpPr>
                <a:spLocks/>
              </p:cNvSpPr>
              <p:nvPr/>
            </p:nvSpPr>
            <p:spPr bwMode="auto">
              <a:xfrm>
                <a:off x="4314" y="551"/>
                <a:ext cx="24" cy="24"/>
              </a:xfrm>
              <a:custGeom>
                <a:avLst/>
                <a:gdLst>
                  <a:gd name="T0" fmla="*/ 12 w 24"/>
                  <a:gd name="T1" fmla="*/ 24 h 24"/>
                  <a:gd name="T2" fmla="*/ 24 w 24"/>
                  <a:gd name="T3" fmla="*/ 12 h 24"/>
                  <a:gd name="T4" fmla="*/ 24 w 24"/>
                  <a:gd name="T5" fmla="*/ 0 h 24"/>
                  <a:gd name="T6" fmla="*/ 0 w 24"/>
                  <a:gd name="T7" fmla="*/ 18 h 24"/>
                  <a:gd name="T8" fmla="*/ 12 w 24"/>
                  <a:gd name="T9" fmla="*/ 18 h 24"/>
                  <a:gd name="T10" fmla="*/ 12 w 2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7" name="Freeform 26"/>
              <p:cNvSpPr>
                <a:spLocks/>
              </p:cNvSpPr>
              <p:nvPr/>
            </p:nvSpPr>
            <p:spPr bwMode="auto">
              <a:xfrm>
                <a:off x="4524" y="461"/>
                <a:ext cx="18" cy="18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1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3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8" name="Freeform 27"/>
              <p:cNvSpPr>
                <a:spLocks/>
              </p:cNvSpPr>
              <p:nvPr/>
            </p:nvSpPr>
            <p:spPr bwMode="auto">
              <a:xfrm>
                <a:off x="3642" y="995"/>
                <a:ext cx="36" cy="43"/>
              </a:xfrm>
              <a:custGeom>
                <a:avLst/>
                <a:gdLst>
                  <a:gd name="T0" fmla="*/ 0 w 36"/>
                  <a:gd name="T1" fmla="*/ 19 h 43"/>
                  <a:gd name="T2" fmla="*/ 6 w 36"/>
                  <a:gd name="T3" fmla="*/ 31 h 43"/>
                  <a:gd name="T4" fmla="*/ 30 w 36"/>
                  <a:gd name="T5" fmla="*/ 43 h 43"/>
                  <a:gd name="T6" fmla="*/ 36 w 36"/>
                  <a:gd name="T7" fmla="*/ 37 h 43"/>
                  <a:gd name="T8" fmla="*/ 12 w 36"/>
                  <a:gd name="T9" fmla="*/ 0 h 43"/>
                  <a:gd name="T10" fmla="*/ 0 w 36"/>
                  <a:gd name="T11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3">
                    <a:moveTo>
                      <a:pt x="0" y="19"/>
                    </a:moveTo>
                    <a:lnTo>
                      <a:pt x="6" y="31"/>
                    </a:lnTo>
                    <a:lnTo>
                      <a:pt x="30" y="43"/>
                    </a:lnTo>
                    <a:lnTo>
                      <a:pt x="36" y="37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9" name="Freeform 28"/>
              <p:cNvSpPr>
                <a:spLocks/>
              </p:cNvSpPr>
              <p:nvPr/>
            </p:nvSpPr>
            <p:spPr bwMode="auto">
              <a:xfrm>
                <a:off x="5052" y="653"/>
                <a:ext cx="12" cy="36"/>
              </a:xfrm>
              <a:custGeom>
                <a:avLst/>
                <a:gdLst>
                  <a:gd name="T0" fmla="*/ 12 w 12"/>
                  <a:gd name="T1" fmla="*/ 18 h 36"/>
                  <a:gd name="T2" fmla="*/ 6 w 12"/>
                  <a:gd name="T3" fmla="*/ 0 h 36"/>
                  <a:gd name="T4" fmla="*/ 0 w 12"/>
                  <a:gd name="T5" fmla="*/ 30 h 36"/>
                  <a:gd name="T6" fmla="*/ 6 w 12"/>
                  <a:gd name="T7" fmla="*/ 36 h 36"/>
                  <a:gd name="T8" fmla="*/ 12 w 12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12" y="18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0" name="Freeform 29"/>
              <p:cNvSpPr>
                <a:spLocks/>
              </p:cNvSpPr>
              <p:nvPr/>
            </p:nvSpPr>
            <p:spPr bwMode="auto">
              <a:xfrm>
                <a:off x="3606" y="251"/>
                <a:ext cx="30" cy="24"/>
              </a:xfrm>
              <a:custGeom>
                <a:avLst/>
                <a:gdLst>
                  <a:gd name="T0" fmla="*/ 18 w 30"/>
                  <a:gd name="T1" fmla="*/ 18 h 24"/>
                  <a:gd name="T2" fmla="*/ 30 w 30"/>
                  <a:gd name="T3" fmla="*/ 12 h 24"/>
                  <a:gd name="T4" fmla="*/ 24 w 30"/>
                  <a:gd name="T5" fmla="*/ 0 h 24"/>
                  <a:gd name="T6" fmla="*/ 0 w 30"/>
                  <a:gd name="T7" fmla="*/ 0 h 24"/>
                  <a:gd name="T8" fmla="*/ 0 w 30"/>
                  <a:gd name="T9" fmla="*/ 18 h 24"/>
                  <a:gd name="T10" fmla="*/ 12 w 30"/>
                  <a:gd name="T11" fmla="*/ 24 h 24"/>
                  <a:gd name="T12" fmla="*/ 18 w 30"/>
                  <a:gd name="T13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8" y="18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1" name="Freeform 30"/>
              <p:cNvSpPr>
                <a:spLocks/>
              </p:cNvSpPr>
              <p:nvPr/>
            </p:nvSpPr>
            <p:spPr bwMode="auto">
              <a:xfrm>
                <a:off x="3546" y="251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0 w 18"/>
                  <a:gd name="T3" fmla="*/ 6 h 12"/>
                  <a:gd name="T4" fmla="*/ 12 w 18"/>
                  <a:gd name="T5" fmla="*/ 12 h 12"/>
                  <a:gd name="T6" fmla="*/ 18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2" name="Freeform 31"/>
              <p:cNvSpPr>
                <a:spLocks/>
              </p:cNvSpPr>
              <p:nvPr/>
            </p:nvSpPr>
            <p:spPr bwMode="auto">
              <a:xfrm>
                <a:off x="3552" y="563"/>
                <a:ext cx="282" cy="270"/>
              </a:xfrm>
              <a:custGeom>
                <a:avLst/>
                <a:gdLst>
                  <a:gd name="T0" fmla="*/ 30 w 282"/>
                  <a:gd name="T1" fmla="*/ 234 h 270"/>
                  <a:gd name="T2" fmla="*/ 12 w 282"/>
                  <a:gd name="T3" fmla="*/ 258 h 270"/>
                  <a:gd name="T4" fmla="*/ 6 w 282"/>
                  <a:gd name="T5" fmla="*/ 264 h 270"/>
                  <a:gd name="T6" fmla="*/ 12 w 282"/>
                  <a:gd name="T7" fmla="*/ 264 h 270"/>
                  <a:gd name="T8" fmla="*/ 30 w 282"/>
                  <a:gd name="T9" fmla="*/ 258 h 270"/>
                  <a:gd name="T10" fmla="*/ 54 w 282"/>
                  <a:gd name="T11" fmla="*/ 270 h 270"/>
                  <a:gd name="T12" fmla="*/ 66 w 282"/>
                  <a:gd name="T13" fmla="*/ 252 h 270"/>
                  <a:gd name="T14" fmla="*/ 60 w 282"/>
                  <a:gd name="T15" fmla="*/ 246 h 270"/>
                  <a:gd name="T16" fmla="*/ 72 w 282"/>
                  <a:gd name="T17" fmla="*/ 246 h 270"/>
                  <a:gd name="T18" fmla="*/ 60 w 282"/>
                  <a:gd name="T19" fmla="*/ 234 h 270"/>
                  <a:gd name="T20" fmla="*/ 78 w 282"/>
                  <a:gd name="T21" fmla="*/ 234 h 270"/>
                  <a:gd name="T22" fmla="*/ 72 w 282"/>
                  <a:gd name="T23" fmla="*/ 210 h 270"/>
                  <a:gd name="T24" fmla="*/ 84 w 282"/>
                  <a:gd name="T25" fmla="*/ 216 h 270"/>
                  <a:gd name="T26" fmla="*/ 96 w 282"/>
                  <a:gd name="T27" fmla="*/ 198 h 270"/>
                  <a:gd name="T28" fmla="*/ 90 w 282"/>
                  <a:gd name="T29" fmla="*/ 186 h 270"/>
                  <a:gd name="T30" fmla="*/ 102 w 282"/>
                  <a:gd name="T31" fmla="*/ 186 h 270"/>
                  <a:gd name="T32" fmla="*/ 108 w 282"/>
                  <a:gd name="T33" fmla="*/ 168 h 270"/>
                  <a:gd name="T34" fmla="*/ 120 w 282"/>
                  <a:gd name="T35" fmla="*/ 174 h 270"/>
                  <a:gd name="T36" fmla="*/ 126 w 282"/>
                  <a:gd name="T37" fmla="*/ 150 h 270"/>
                  <a:gd name="T38" fmla="*/ 138 w 282"/>
                  <a:gd name="T39" fmla="*/ 150 h 270"/>
                  <a:gd name="T40" fmla="*/ 180 w 282"/>
                  <a:gd name="T41" fmla="*/ 102 h 270"/>
                  <a:gd name="T42" fmla="*/ 270 w 282"/>
                  <a:gd name="T43" fmla="*/ 66 h 270"/>
                  <a:gd name="T44" fmla="*/ 282 w 282"/>
                  <a:gd name="T45" fmla="*/ 18 h 270"/>
                  <a:gd name="T46" fmla="*/ 258 w 282"/>
                  <a:gd name="T47" fmla="*/ 0 h 270"/>
                  <a:gd name="T48" fmla="*/ 222 w 282"/>
                  <a:gd name="T49" fmla="*/ 18 h 270"/>
                  <a:gd name="T50" fmla="*/ 228 w 282"/>
                  <a:gd name="T51" fmla="*/ 36 h 270"/>
                  <a:gd name="T52" fmla="*/ 168 w 282"/>
                  <a:gd name="T53" fmla="*/ 66 h 270"/>
                  <a:gd name="T54" fmla="*/ 132 w 282"/>
                  <a:gd name="T55" fmla="*/ 60 h 270"/>
                  <a:gd name="T56" fmla="*/ 138 w 282"/>
                  <a:gd name="T57" fmla="*/ 72 h 270"/>
                  <a:gd name="T58" fmla="*/ 126 w 282"/>
                  <a:gd name="T59" fmla="*/ 78 h 270"/>
                  <a:gd name="T60" fmla="*/ 132 w 282"/>
                  <a:gd name="T61" fmla="*/ 66 h 270"/>
                  <a:gd name="T62" fmla="*/ 96 w 282"/>
                  <a:gd name="T63" fmla="*/ 84 h 270"/>
                  <a:gd name="T64" fmla="*/ 66 w 282"/>
                  <a:gd name="T65" fmla="*/ 132 h 270"/>
                  <a:gd name="T66" fmla="*/ 36 w 282"/>
                  <a:gd name="T67" fmla="*/ 138 h 270"/>
                  <a:gd name="T68" fmla="*/ 54 w 282"/>
                  <a:gd name="T69" fmla="*/ 162 h 270"/>
                  <a:gd name="T70" fmla="*/ 36 w 282"/>
                  <a:gd name="T71" fmla="*/ 174 h 270"/>
                  <a:gd name="T72" fmla="*/ 48 w 282"/>
                  <a:gd name="T73" fmla="*/ 186 h 270"/>
                  <a:gd name="T74" fmla="*/ 0 w 282"/>
                  <a:gd name="T75" fmla="*/ 234 h 270"/>
                  <a:gd name="T76" fmla="*/ 30 w 282"/>
                  <a:gd name="T77" fmla="*/ 234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2" h="270">
                    <a:moveTo>
                      <a:pt x="30" y="234"/>
                    </a:moveTo>
                    <a:lnTo>
                      <a:pt x="12" y="258"/>
                    </a:lnTo>
                    <a:lnTo>
                      <a:pt x="6" y="264"/>
                    </a:lnTo>
                    <a:lnTo>
                      <a:pt x="12" y="264"/>
                    </a:lnTo>
                    <a:lnTo>
                      <a:pt x="30" y="258"/>
                    </a:lnTo>
                    <a:lnTo>
                      <a:pt x="54" y="270"/>
                    </a:lnTo>
                    <a:lnTo>
                      <a:pt x="66" y="252"/>
                    </a:lnTo>
                    <a:lnTo>
                      <a:pt x="60" y="246"/>
                    </a:lnTo>
                    <a:lnTo>
                      <a:pt x="72" y="246"/>
                    </a:lnTo>
                    <a:lnTo>
                      <a:pt x="60" y="234"/>
                    </a:lnTo>
                    <a:lnTo>
                      <a:pt x="78" y="234"/>
                    </a:lnTo>
                    <a:lnTo>
                      <a:pt x="72" y="210"/>
                    </a:lnTo>
                    <a:lnTo>
                      <a:pt x="84" y="216"/>
                    </a:lnTo>
                    <a:lnTo>
                      <a:pt x="96" y="198"/>
                    </a:lnTo>
                    <a:lnTo>
                      <a:pt x="90" y="186"/>
                    </a:lnTo>
                    <a:lnTo>
                      <a:pt x="102" y="186"/>
                    </a:lnTo>
                    <a:lnTo>
                      <a:pt x="108" y="168"/>
                    </a:lnTo>
                    <a:lnTo>
                      <a:pt x="120" y="174"/>
                    </a:lnTo>
                    <a:lnTo>
                      <a:pt x="126" y="150"/>
                    </a:lnTo>
                    <a:lnTo>
                      <a:pt x="138" y="150"/>
                    </a:lnTo>
                    <a:lnTo>
                      <a:pt x="180" y="102"/>
                    </a:lnTo>
                    <a:lnTo>
                      <a:pt x="270" y="66"/>
                    </a:lnTo>
                    <a:lnTo>
                      <a:pt x="282" y="18"/>
                    </a:lnTo>
                    <a:lnTo>
                      <a:pt x="258" y="0"/>
                    </a:lnTo>
                    <a:lnTo>
                      <a:pt x="222" y="18"/>
                    </a:lnTo>
                    <a:lnTo>
                      <a:pt x="228" y="36"/>
                    </a:lnTo>
                    <a:lnTo>
                      <a:pt x="168" y="66"/>
                    </a:lnTo>
                    <a:lnTo>
                      <a:pt x="132" y="60"/>
                    </a:lnTo>
                    <a:lnTo>
                      <a:pt x="138" y="72"/>
                    </a:lnTo>
                    <a:lnTo>
                      <a:pt x="126" y="78"/>
                    </a:lnTo>
                    <a:lnTo>
                      <a:pt x="132" y="66"/>
                    </a:lnTo>
                    <a:lnTo>
                      <a:pt x="96" y="84"/>
                    </a:lnTo>
                    <a:lnTo>
                      <a:pt x="66" y="132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36" y="174"/>
                    </a:lnTo>
                    <a:lnTo>
                      <a:pt x="48" y="186"/>
                    </a:lnTo>
                    <a:lnTo>
                      <a:pt x="0" y="234"/>
                    </a:lnTo>
                    <a:lnTo>
                      <a:pt x="30" y="23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3" name="Freeform 32"/>
              <p:cNvSpPr>
                <a:spLocks/>
              </p:cNvSpPr>
              <p:nvPr/>
            </p:nvSpPr>
            <p:spPr bwMode="auto">
              <a:xfrm>
                <a:off x="4320" y="617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6 h 12"/>
                  <a:gd name="T4" fmla="*/ 18 w 18"/>
                  <a:gd name="T5" fmla="*/ 12 h 12"/>
                  <a:gd name="T6" fmla="*/ 12 w 18"/>
                  <a:gd name="T7" fmla="*/ 0 h 12"/>
                  <a:gd name="T8" fmla="*/ 6 w 1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4" name="Freeform 33"/>
              <p:cNvSpPr>
                <a:spLocks/>
              </p:cNvSpPr>
              <p:nvPr/>
            </p:nvSpPr>
            <p:spPr bwMode="auto">
              <a:xfrm>
                <a:off x="3516" y="821"/>
                <a:ext cx="108" cy="162"/>
              </a:xfrm>
              <a:custGeom>
                <a:avLst/>
                <a:gdLst>
                  <a:gd name="T0" fmla="*/ 0 w 108"/>
                  <a:gd name="T1" fmla="*/ 84 h 162"/>
                  <a:gd name="T2" fmla="*/ 6 w 108"/>
                  <a:gd name="T3" fmla="*/ 114 h 162"/>
                  <a:gd name="T4" fmla="*/ 24 w 108"/>
                  <a:gd name="T5" fmla="*/ 114 h 162"/>
                  <a:gd name="T6" fmla="*/ 42 w 108"/>
                  <a:gd name="T7" fmla="*/ 156 h 162"/>
                  <a:gd name="T8" fmla="*/ 102 w 108"/>
                  <a:gd name="T9" fmla="*/ 162 h 162"/>
                  <a:gd name="T10" fmla="*/ 108 w 108"/>
                  <a:gd name="T11" fmla="*/ 156 h 162"/>
                  <a:gd name="T12" fmla="*/ 90 w 108"/>
                  <a:gd name="T13" fmla="*/ 150 h 162"/>
                  <a:gd name="T14" fmla="*/ 66 w 108"/>
                  <a:gd name="T15" fmla="*/ 90 h 162"/>
                  <a:gd name="T16" fmla="*/ 90 w 108"/>
                  <a:gd name="T17" fmla="*/ 18 h 162"/>
                  <a:gd name="T18" fmla="*/ 66 w 108"/>
                  <a:gd name="T19" fmla="*/ 0 h 162"/>
                  <a:gd name="T20" fmla="*/ 18 w 108"/>
                  <a:gd name="T21" fmla="*/ 30 h 162"/>
                  <a:gd name="T22" fmla="*/ 24 w 108"/>
                  <a:gd name="T23" fmla="*/ 48 h 162"/>
                  <a:gd name="T24" fmla="*/ 0 w 108"/>
                  <a:gd name="T25" fmla="*/ 8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162">
                    <a:moveTo>
                      <a:pt x="0" y="84"/>
                    </a:moveTo>
                    <a:lnTo>
                      <a:pt x="6" y="114"/>
                    </a:lnTo>
                    <a:lnTo>
                      <a:pt x="24" y="114"/>
                    </a:lnTo>
                    <a:lnTo>
                      <a:pt x="42" y="156"/>
                    </a:lnTo>
                    <a:lnTo>
                      <a:pt x="102" y="162"/>
                    </a:lnTo>
                    <a:lnTo>
                      <a:pt x="108" y="156"/>
                    </a:lnTo>
                    <a:lnTo>
                      <a:pt x="90" y="150"/>
                    </a:lnTo>
                    <a:lnTo>
                      <a:pt x="66" y="90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18" y="30"/>
                    </a:lnTo>
                    <a:lnTo>
                      <a:pt x="24" y="48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5" name="Freeform 34"/>
              <p:cNvSpPr>
                <a:spLocks/>
              </p:cNvSpPr>
              <p:nvPr/>
            </p:nvSpPr>
            <p:spPr bwMode="auto">
              <a:xfrm>
                <a:off x="4206" y="539"/>
                <a:ext cx="6" cy="18"/>
              </a:xfrm>
              <a:custGeom>
                <a:avLst/>
                <a:gdLst>
                  <a:gd name="T0" fmla="*/ 6 w 6"/>
                  <a:gd name="T1" fmla="*/ 12 h 18"/>
                  <a:gd name="T2" fmla="*/ 6 w 6"/>
                  <a:gd name="T3" fmla="*/ 0 h 18"/>
                  <a:gd name="T4" fmla="*/ 0 w 6"/>
                  <a:gd name="T5" fmla="*/ 6 h 18"/>
                  <a:gd name="T6" fmla="*/ 0 w 6"/>
                  <a:gd name="T7" fmla="*/ 18 h 18"/>
                  <a:gd name="T8" fmla="*/ 6 w 6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6" name="Freeform 35"/>
              <p:cNvSpPr>
                <a:spLocks noEditPoints="1"/>
              </p:cNvSpPr>
              <p:nvPr/>
            </p:nvSpPr>
            <p:spPr bwMode="auto">
              <a:xfrm>
                <a:off x="3072" y="503"/>
                <a:ext cx="2688" cy="1519"/>
              </a:xfrm>
              <a:custGeom>
                <a:avLst/>
                <a:gdLst>
                  <a:gd name="T0" fmla="*/ 382 w 448"/>
                  <a:gd name="T1" fmla="*/ 80 h 253"/>
                  <a:gd name="T2" fmla="*/ 348 w 448"/>
                  <a:gd name="T3" fmla="*/ 62 h 253"/>
                  <a:gd name="T4" fmla="*/ 318 w 448"/>
                  <a:gd name="T5" fmla="*/ 80 h 253"/>
                  <a:gd name="T6" fmla="*/ 293 w 448"/>
                  <a:gd name="T7" fmla="*/ 56 h 253"/>
                  <a:gd name="T8" fmla="*/ 255 w 448"/>
                  <a:gd name="T9" fmla="*/ 50 h 253"/>
                  <a:gd name="T10" fmla="*/ 239 w 448"/>
                  <a:gd name="T11" fmla="*/ 9 h 253"/>
                  <a:gd name="T12" fmla="*/ 200 w 448"/>
                  <a:gd name="T13" fmla="*/ 22 h 253"/>
                  <a:gd name="T14" fmla="*/ 175 w 448"/>
                  <a:gd name="T15" fmla="*/ 50 h 253"/>
                  <a:gd name="T16" fmla="*/ 168 w 448"/>
                  <a:gd name="T17" fmla="*/ 75 h 253"/>
                  <a:gd name="T18" fmla="*/ 156 w 448"/>
                  <a:gd name="T19" fmla="*/ 78 h 253"/>
                  <a:gd name="T20" fmla="*/ 144 w 448"/>
                  <a:gd name="T21" fmla="*/ 81 h 253"/>
                  <a:gd name="T22" fmla="*/ 152 w 448"/>
                  <a:gd name="T23" fmla="*/ 106 h 253"/>
                  <a:gd name="T24" fmla="*/ 136 w 448"/>
                  <a:gd name="T25" fmla="*/ 111 h 253"/>
                  <a:gd name="T26" fmla="*/ 135 w 448"/>
                  <a:gd name="T27" fmla="*/ 58 h 253"/>
                  <a:gd name="T28" fmla="*/ 112 w 448"/>
                  <a:gd name="T29" fmla="*/ 91 h 253"/>
                  <a:gd name="T30" fmla="*/ 82 w 448"/>
                  <a:gd name="T31" fmla="*/ 101 h 253"/>
                  <a:gd name="T32" fmla="*/ 56 w 448"/>
                  <a:gd name="T33" fmla="*/ 99 h 253"/>
                  <a:gd name="T34" fmla="*/ 32 w 448"/>
                  <a:gd name="T35" fmla="*/ 126 h 253"/>
                  <a:gd name="T36" fmla="*/ 22 w 448"/>
                  <a:gd name="T37" fmla="*/ 118 h 253"/>
                  <a:gd name="T38" fmla="*/ 23 w 448"/>
                  <a:gd name="T39" fmla="*/ 93 h 253"/>
                  <a:gd name="T40" fmla="*/ 5 w 448"/>
                  <a:gd name="T41" fmla="*/ 95 h 253"/>
                  <a:gd name="T42" fmla="*/ 8 w 448"/>
                  <a:gd name="T43" fmla="*/ 136 h 253"/>
                  <a:gd name="T44" fmla="*/ 2 w 448"/>
                  <a:gd name="T45" fmla="*/ 163 h 253"/>
                  <a:gd name="T46" fmla="*/ 0 w 448"/>
                  <a:gd name="T47" fmla="*/ 174 h 253"/>
                  <a:gd name="T48" fmla="*/ 15 w 448"/>
                  <a:gd name="T49" fmla="*/ 194 h 253"/>
                  <a:gd name="T50" fmla="*/ 20 w 448"/>
                  <a:gd name="T51" fmla="*/ 202 h 253"/>
                  <a:gd name="T52" fmla="*/ 27 w 448"/>
                  <a:gd name="T53" fmla="*/ 212 h 253"/>
                  <a:gd name="T54" fmla="*/ 37 w 448"/>
                  <a:gd name="T55" fmla="*/ 228 h 253"/>
                  <a:gd name="T56" fmla="*/ 50 w 448"/>
                  <a:gd name="T57" fmla="*/ 247 h 253"/>
                  <a:gd name="T58" fmla="*/ 63 w 448"/>
                  <a:gd name="T59" fmla="*/ 250 h 253"/>
                  <a:gd name="T60" fmla="*/ 63 w 448"/>
                  <a:gd name="T61" fmla="*/ 230 h 253"/>
                  <a:gd name="T62" fmla="*/ 63 w 448"/>
                  <a:gd name="T63" fmla="*/ 213 h 253"/>
                  <a:gd name="T64" fmla="*/ 75 w 448"/>
                  <a:gd name="T65" fmla="*/ 206 h 253"/>
                  <a:gd name="T66" fmla="*/ 99 w 448"/>
                  <a:gd name="T67" fmla="*/ 204 h 253"/>
                  <a:gd name="T68" fmla="*/ 133 w 448"/>
                  <a:gd name="T69" fmla="*/ 187 h 253"/>
                  <a:gd name="T70" fmla="*/ 151 w 448"/>
                  <a:gd name="T71" fmla="*/ 195 h 253"/>
                  <a:gd name="T72" fmla="*/ 183 w 448"/>
                  <a:gd name="T73" fmla="*/ 218 h 253"/>
                  <a:gd name="T74" fmla="*/ 204 w 448"/>
                  <a:gd name="T75" fmla="*/ 212 h 253"/>
                  <a:gd name="T76" fmla="*/ 238 w 448"/>
                  <a:gd name="T77" fmla="*/ 211 h 253"/>
                  <a:gd name="T78" fmla="*/ 276 w 448"/>
                  <a:gd name="T79" fmla="*/ 216 h 253"/>
                  <a:gd name="T80" fmla="*/ 302 w 448"/>
                  <a:gd name="T81" fmla="*/ 203 h 253"/>
                  <a:gd name="T82" fmla="*/ 326 w 448"/>
                  <a:gd name="T83" fmla="*/ 232 h 253"/>
                  <a:gd name="T84" fmla="*/ 321 w 448"/>
                  <a:gd name="T85" fmla="*/ 245 h 253"/>
                  <a:gd name="T86" fmla="*/ 349 w 448"/>
                  <a:gd name="T87" fmla="*/ 204 h 253"/>
                  <a:gd name="T88" fmla="*/ 337 w 448"/>
                  <a:gd name="T89" fmla="*/ 195 h 253"/>
                  <a:gd name="T90" fmla="*/ 362 w 448"/>
                  <a:gd name="T91" fmla="*/ 164 h 253"/>
                  <a:gd name="T92" fmla="*/ 384 w 448"/>
                  <a:gd name="T93" fmla="*/ 167 h 253"/>
                  <a:gd name="T94" fmla="*/ 405 w 448"/>
                  <a:gd name="T95" fmla="*/ 154 h 253"/>
                  <a:gd name="T96" fmla="*/ 411 w 448"/>
                  <a:gd name="T97" fmla="*/ 157 h 253"/>
                  <a:gd name="T98" fmla="*/ 394 w 448"/>
                  <a:gd name="T99" fmla="*/ 198 h 253"/>
                  <a:gd name="T100" fmla="*/ 413 w 448"/>
                  <a:gd name="T101" fmla="*/ 183 h 253"/>
                  <a:gd name="T102" fmla="*/ 412 w 448"/>
                  <a:gd name="T103" fmla="*/ 173 h 253"/>
                  <a:gd name="T104" fmla="*/ 438 w 448"/>
                  <a:gd name="T105" fmla="*/ 158 h 253"/>
                  <a:gd name="T106" fmla="*/ 15 w 448"/>
                  <a:gd name="T107" fmla="*/ 159 h 253"/>
                  <a:gd name="T108" fmla="*/ 11 w 448"/>
                  <a:gd name="T109" fmla="*/ 149 h 253"/>
                  <a:gd name="T110" fmla="*/ 24 w 448"/>
                  <a:gd name="T111" fmla="*/ 150 h 253"/>
                  <a:gd name="T112" fmla="*/ 24 w 448"/>
                  <a:gd name="T113" fmla="*/ 146 h 253"/>
                  <a:gd name="T114" fmla="*/ 32 w 448"/>
                  <a:gd name="T115" fmla="*/ 158 h 253"/>
                  <a:gd name="T116" fmla="*/ 32 w 448"/>
                  <a:gd name="T117" fmla="*/ 167 h 253"/>
                  <a:gd name="T118" fmla="*/ 67 w 448"/>
                  <a:gd name="T119" fmla="*/ 193 h 253"/>
                  <a:gd name="T120" fmla="*/ 249 w 448"/>
                  <a:gd name="T121" fmla="*/ 197 h 253"/>
                  <a:gd name="T122" fmla="*/ 234 w 448"/>
                  <a:gd name="T123" fmla="*/ 207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48" h="253">
                    <a:moveTo>
                      <a:pt x="437" y="87"/>
                    </a:moveTo>
                    <a:cubicBezTo>
                      <a:pt x="439" y="95"/>
                      <a:pt x="439" y="95"/>
                      <a:pt x="439" y="95"/>
                    </a:cubicBezTo>
                    <a:cubicBezTo>
                      <a:pt x="435" y="98"/>
                      <a:pt x="435" y="98"/>
                      <a:pt x="435" y="98"/>
                    </a:cubicBezTo>
                    <a:cubicBezTo>
                      <a:pt x="429" y="89"/>
                      <a:pt x="429" y="89"/>
                      <a:pt x="429" y="89"/>
                    </a:cubicBezTo>
                    <a:cubicBezTo>
                      <a:pt x="425" y="91"/>
                      <a:pt x="425" y="91"/>
                      <a:pt x="425" y="91"/>
                    </a:cubicBezTo>
                    <a:cubicBezTo>
                      <a:pt x="413" y="89"/>
                      <a:pt x="413" y="89"/>
                      <a:pt x="413" y="89"/>
                    </a:cubicBezTo>
                    <a:cubicBezTo>
                      <a:pt x="409" y="92"/>
                      <a:pt x="409" y="92"/>
                      <a:pt x="409" y="92"/>
                    </a:cubicBezTo>
                    <a:cubicBezTo>
                      <a:pt x="404" y="88"/>
                      <a:pt x="404" y="88"/>
                      <a:pt x="404" y="88"/>
                    </a:cubicBezTo>
                    <a:cubicBezTo>
                      <a:pt x="406" y="83"/>
                      <a:pt x="406" y="83"/>
                      <a:pt x="406" y="83"/>
                    </a:cubicBezTo>
                    <a:cubicBezTo>
                      <a:pt x="402" y="78"/>
                      <a:pt x="402" y="78"/>
                      <a:pt x="402" y="78"/>
                    </a:cubicBezTo>
                    <a:cubicBezTo>
                      <a:pt x="389" y="78"/>
                      <a:pt x="389" y="78"/>
                      <a:pt x="389" y="78"/>
                    </a:cubicBezTo>
                    <a:cubicBezTo>
                      <a:pt x="382" y="80"/>
                      <a:pt x="382" y="80"/>
                      <a:pt x="382" y="80"/>
                    </a:cubicBezTo>
                    <a:cubicBezTo>
                      <a:pt x="380" y="77"/>
                      <a:pt x="380" y="77"/>
                      <a:pt x="380" y="77"/>
                    </a:cubicBezTo>
                    <a:cubicBezTo>
                      <a:pt x="382" y="76"/>
                      <a:pt x="382" y="76"/>
                      <a:pt x="382" y="76"/>
                    </a:cubicBezTo>
                    <a:cubicBezTo>
                      <a:pt x="380" y="73"/>
                      <a:pt x="380" y="73"/>
                      <a:pt x="380" y="73"/>
                    </a:cubicBezTo>
                    <a:cubicBezTo>
                      <a:pt x="377" y="74"/>
                      <a:pt x="377" y="74"/>
                      <a:pt x="377" y="74"/>
                    </a:cubicBezTo>
                    <a:cubicBezTo>
                      <a:pt x="375" y="71"/>
                      <a:pt x="375" y="71"/>
                      <a:pt x="375" y="71"/>
                    </a:cubicBezTo>
                    <a:cubicBezTo>
                      <a:pt x="371" y="70"/>
                      <a:pt x="371" y="70"/>
                      <a:pt x="371" y="70"/>
                    </a:cubicBezTo>
                    <a:cubicBezTo>
                      <a:pt x="375" y="69"/>
                      <a:pt x="375" y="69"/>
                      <a:pt x="375" y="69"/>
                    </a:cubicBezTo>
                    <a:cubicBezTo>
                      <a:pt x="370" y="64"/>
                      <a:pt x="370" y="64"/>
                      <a:pt x="370" y="64"/>
                    </a:cubicBezTo>
                    <a:cubicBezTo>
                      <a:pt x="358" y="61"/>
                      <a:pt x="358" y="61"/>
                      <a:pt x="358" y="61"/>
                    </a:cubicBezTo>
                    <a:cubicBezTo>
                      <a:pt x="349" y="60"/>
                      <a:pt x="349" y="60"/>
                      <a:pt x="349" y="60"/>
                    </a:cubicBezTo>
                    <a:cubicBezTo>
                      <a:pt x="346" y="59"/>
                      <a:pt x="346" y="59"/>
                      <a:pt x="346" y="59"/>
                    </a:cubicBezTo>
                    <a:cubicBezTo>
                      <a:pt x="348" y="62"/>
                      <a:pt x="348" y="62"/>
                      <a:pt x="348" y="62"/>
                    </a:cubicBezTo>
                    <a:cubicBezTo>
                      <a:pt x="345" y="66"/>
                      <a:pt x="345" y="66"/>
                      <a:pt x="345" y="66"/>
                    </a:cubicBezTo>
                    <a:cubicBezTo>
                      <a:pt x="343" y="68"/>
                      <a:pt x="343" y="68"/>
                      <a:pt x="343" y="68"/>
                    </a:cubicBezTo>
                    <a:cubicBezTo>
                      <a:pt x="344" y="73"/>
                      <a:pt x="344" y="73"/>
                      <a:pt x="344" y="73"/>
                    </a:cubicBezTo>
                    <a:cubicBezTo>
                      <a:pt x="340" y="74"/>
                      <a:pt x="340" y="74"/>
                      <a:pt x="340" y="74"/>
                    </a:cubicBezTo>
                    <a:cubicBezTo>
                      <a:pt x="338" y="76"/>
                      <a:pt x="338" y="76"/>
                      <a:pt x="338" y="76"/>
                    </a:cubicBezTo>
                    <a:cubicBezTo>
                      <a:pt x="334" y="73"/>
                      <a:pt x="334" y="73"/>
                      <a:pt x="334" y="73"/>
                    </a:cubicBezTo>
                    <a:cubicBezTo>
                      <a:pt x="329" y="71"/>
                      <a:pt x="329" y="71"/>
                      <a:pt x="329" y="71"/>
                    </a:cubicBezTo>
                    <a:cubicBezTo>
                      <a:pt x="328" y="74"/>
                      <a:pt x="328" y="74"/>
                      <a:pt x="328" y="74"/>
                    </a:cubicBezTo>
                    <a:cubicBezTo>
                      <a:pt x="324" y="74"/>
                      <a:pt x="324" y="74"/>
                      <a:pt x="324" y="74"/>
                    </a:cubicBezTo>
                    <a:cubicBezTo>
                      <a:pt x="322" y="68"/>
                      <a:pt x="322" y="68"/>
                      <a:pt x="322" y="68"/>
                    </a:cubicBezTo>
                    <a:cubicBezTo>
                      <a:pt x="320" y="72"/>
                      <a:pt x="320" y="72"/>
                      <a:pt x="320" y="72"/>
                    </a:cubicBezTo>
                    <a:cubicBezTo>
                      <a:pt x="318" y="80"/>
                      <a:pt x="318" y="80"/>
                      <a:pt x="318" y="80"/>
                    </a:cubicBezTo>
                    <a:cubicBezTo>
                      <a:pt x="312" y="75"/>
                      <a:pt x="312" y="75"/>
                      <a:pt x="312" y="75"/>
                    </a:cubicBezTo>
                    <a:cubicBezTo>
                      <a:pt x="310" y="68"/>
                      <a:pt x="310" y="68"/>
                      <a:pt x="310" y="68"/>
                    </a:cubicBezTo>
                    <a:cubicBezTo>
                      <a:pt x="312" y="66"/>
                      <a:pt x="312" y="66"/>
                      <a:pt x="312" y="66"/>
                    </a:cubicBezTo>
                    <a:cubicBezTo>
                      <a:pt x="312" y="63"/>
                      <a:pt x="312" y="63"/>
                      <a:pt x="312" y="63"/>
                    </a:cubicBezTo>
                    <a:cubicBezTo>
                      <a:pt x="312" y="60"/>
                      <a:pt x="312" y="60"/>
                      <a:pt x="312" y="60"/>
                    </a:cubicBezTo>
                    <a:cubicBezTo>
                      <a:pt x="312" y="57"/>
                      <a:pt x="312" y="57"/>
                      <a:pt x="312" y="57"/>
                    </a:cubicBezTo>
                    <a:cubicBezTo>
                      <a:pt x="308" y="52"/>
                      <a:pt x="308" y="52"/>
                      <a:pt x="308" y="52"/>
                    </a:cubicBezTo>
                    <a:cubicBezTo>
                      <a:pt x="299" y="51"/>
                      <a:pt x="299" y="51"/>
                      <a:pt x="299" y="51"/>
                    </a:cubicBezTo>
                    <a:cubicBezTo>
                      <a:pt x="298" y="50"/>
                      <a:pt x="298" y="50"/>
                      <a:pt x="298" y="50"/>
                    </a:cubicBezTo>
                    <a:cubicBezTo>
                      <a:pt x="294" y="48"/>
                      <a:pt x="294" y="48"/>
                      <a:pt x="294" y="48"/>
                    </a:cubicBezTo>
                    <a:cubicBezTo>
                      <a:pt x="292" y="52"/>
                      <a:pt x="292" y="52"/>
                      <a:pt x="292" y="52"/>
                    </a:cubicBezTo>
                    <a:cubicBezTo>
                      <a:pt x="293" y="56"/>
                      <a:pt x="293" y="56"/>
                      <a:pt x="293" y="56"/>
                    </a:cubicBezTo>
                    <a:cubicBezTo>
                      <a:pt x="287" y="58"/>
                      <a:pt x="287" y="58"/>
                      <a:pt x="287" y="58"/>
                    </a:cubicBezTo>
                    <a:cubicBezTo>
                      <a:pt x="278" y="56"/>
                      <a:pt x="278" y="56"/>
                      <a:pt x="278" y="56"/>
                    </a:cubicBezTo>
                    <a:cubicBezTo>
                      <a:pt x="278" y="53"/>
                      <a:pt x="278" y="53"/>
                      <a:pt x="278" y="53"/>
                    </a:cubicBezTo>
                    <a:cubicBezTo>
                      <a:pt x="280" y="52"/>
                      <a:pt x="280" y="52"/>
                      <a:pt x="280" y="52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64" y="52"/>
                      <a:pt x="264" y="52"/>
                      <a:pt x="264" y="52"/>
                    </a:cubicBezTo>
                    <a:cubicBezTo>
                      <a:pt x="263" y="55"/>
                      <a:pt x="263" y="55"/>
                      <a:pt x="263" y="55"/>
                    </a:cubicBezTo>
                    <a:cubicBezTo>
                      <a:pt x="262" y="50"/>
                      <a:pt x="262" y="50"/>
                      <a:pt x="262" y="50"/>
                    </a:cubicBezTo>
                    <a:cubicBezTo>
                      <a:pt x="261" y="47"/>
                      <a:pt x="261" y="47"/>
                      <a:pt x="261" y="47"/>
                    </a:cubicBezTo>
                    <a:cubicBezTo>
                      <a:pt x="260" y="50"/>
                      <a:pt x="260" y="50"/>
                      <a:pt x="260" y="50"/>
                    </a:cubicBezTo>
                    <a:cubicBezTo>
                      <a:pt x="253" y="47"/>
                      <a:pt x="253" y="47"/>
                      <a:pt x="253" y="47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41" y="57"/>
                      <a:pt x="241" y="57"/>
                      <a:pt x="241" y="57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240" y="54"/>
                      <a:pt x="240" y="54"/>
                      <a:pt x="240" y="54"/>
                    </a:cubicBezTo>
                    <a:cubicBezTo>
                      <a:pt x="252" y="45"/>
                      <a:pt x="252" y="45"/>
                      <a:pt x="252" y="45"/>
                    </a:cubicBezTo>
                    <a:cubicBezTo>
                      <a:pt x="264" y="31"/>
                      <a:pt x="264" y="31"/>
                      <a:pt x="264" y="31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55" y="14"/>
                      <a:pt x="255" y="14"/>
                      <a:pt x="255" y="14"/>
                    </a:cubicBezTo>
                    <a:cubicBezTo>
                      <a:pt x="246" y="15"/>
                      <a:pt x="246" y="15"/>
                      <a:pt x="246" y="15"/>
                    </a:cubicBezTo>
                    <a:cubicBezTo>
                      <a:pt x="244" y="18"/>
                      <a:pt x="244" y="18"/>
                      <a:pt x="244" y="18"/>
                    </a:cubicBezTo>
                    <a:cubicBezTo>
                      <a:pt x="239" y="17"/>
                      <a:pt x="239" y="17"/>
                      <a:pt x="239" y="17"/>
                    </a:cubicBezTo>
                    <a:cubicBezTo>
                      <a:pt x="244" y="11"/>
                      <a:pt x="244" y="11"/>
                      <a:pt x="244" y="11"/>
                    </a:cubicBezTo>
                    <a:cubicBezTo>
                      <a:pt x="239" y="9"/>
                      <a:pt x="239" y="9"/>
                      <a:pt x="239" y="9"/>
                    </a:cubicBezTo>
                    <a:cubicBezTo>
                      <a:pt x="235" y="11"/>
                      <a:pt x="235" y="11"/>
                      <a:pt x="235" y="11"/>
                    </a:cubicBezTo>
                    <a:cubicBezTo>
                      <a:pt x="240" y="5"/>
                      <a:pt x="240" y="5"/>
                      <a:pt x="240" y="5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0" y="2"/>
                      <a:pt x="230" y="2"/>
                      <a:pt x="230" y="2"/>
                    </a:cubicBezTo>
                    <a:cubicBezTo>
                      <a:pt x="224" y="13"/>
                      <a:pt x="224" y="13"/>
                      <a:pt x="224" y="13"/>
                    </a:cubicBezTo>
                    <a:cubicBezTo>
                      <a:pt x="225" y="15"/>
                      <a:pt x="225" y="15"/>
                      <a:pt x="225" y="15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220" y="23"/>
                      <a:pt x="220" y="23"/>
                      <a:pt x="220" y="23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09" y="24"/>
                      <a:pt x="209" y="24"/>
                      <a:pt x="209" y="24"/>
                    </a:cubicBezTo>
                    <a:cubicBezTo>
                      <a:pt x="208" y="21"/>
                      <a:pt x="208" y="21"/>
                      <a:pt x="208" y="21"/>
                    </a:cubicBezTo>
                    <a:cubicBezTo>
                      <a:pt x="200" y="22"/>
                      <a:pt x="200" y="22"/>
                      <a:pt x="200" y="22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186" y="32"/>
                      <a:pt x="186" y="32"/>
                      <a:pt x="186" y="32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2" y="34"/>
                      <a:pt x="182" y="34"/>
                      <a:pt x="182" y="34"/>
                    </a:cubicBezTo>
                    <a:cubicBezTo>
                      <a:pt x="184" y="36"/>
                      <a:pt x="184" y="36"/>
                      <a:pt x="184" y="36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78" y="38"/>
                      <a:pt x="178" y="38"/>
                      <a:pt x="178" y="38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2" y="47"/>
                      <a:pt x="182" y="47"/>
                      <a:pt x="182" y="47"/>
                    </a:cubicBezTo>
                    <a:cubicBezTo>
                      <a:pt x="177" y="51"/>
                      <a:pt x="177" y="51"/>
                      <a:pt x="177" y="51"/>
                    </a:cubicBezTo>
                    <a:cubicBezTo>
                      <a:pt x="175" y="50"/>
                      <a:pt x="175" y="50"/>
                      <a:pt x="175" y="50"/>
                    </a:cubicBezTo>
                    <a:cubicBezTo>
                      <a:pt x="162" y="51"/>
                      <a:pt x="162" y="51"/>
                      <a:pt x="162" y="51"/>
                    </a:cubicBezTo>
                    <a:cubicBezTo>
                      <a:pt x="164" y="64"/>
                      <a:pt x="164" y="64"/>
                      <a:pt x="164" y="64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72" y="69"/>
                      <a:pt x="172" y="69"/>
                      <a:pt x="172" y="69"/>
                    </a:cubicBezTo>
                    <a:cubicBezTo>
                      <a:pt x="172" y="74"/>
                      <a:pt x="172" y="74"/>
                      <a:pt x="172" y="74"/>
                    </a:cubicBezTo>
                    <a:cubicBezTo>
                      <a:pt x="171" y="76"/>
                      <a:pt x="171" y="76"/>
                      <a:pt x="171" y="76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68" y="85"/>
                      <a:pt x="168" y="85"/>
                      <a:pt x="168" y="8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71" y="71"/>
                      <a:pt x="171" y="71"/>
                      <a:pt x="171" y="71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3" y="67"/>
                      <a:pt x="163" y="67"/>
                      <a:pt x="163" y="67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50" y="72"/>
                      <a:pt x="150" y="72"/>
                      <a:pt x="150" y="72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76"/>
                      <a:pt x="154" y="76"/>
                      <a:pt x="154" y="76"/>
                    </a:cubicBezTo>
                    <a:cubicBezTo>
                      <a:pt x="148" y="75"/>
                      <a:pt x="148" y="75"/>
                      <a:pt x="148" y="75"/>
                    </a:cubicBezTo>
                    <a:cubicBezTo>
                      <a:pt x="146" y="73"/>
                      <a:pt x="146" y="73"/>
                      <a:pt x="146" y="73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5" y="60"/>
                      <a:pt x="145" y="60"/>
                      <a:pt x="145" y="6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4" y="67"/>
                      <a:pt x="144" y="67"/>
                      <a:pt x="144" y="67"/>
                    </a:cubicBezTo>
                    <a:cubicBezTo>
                      <a:pt x="140" y="69"/>
                      <a:pt x="140" y="69"/>
                      <a:pt x="140" y="69"/>
                    </a:cubicBezTo>
                    <a:cubicBezTo>
                      <a:pt x="140" y="72"/>
                      <a:pt x="140" y="72"/>
                      <a:pt x="140" y="72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6" y="95"/>
                      <a:pt x="146" y="95"/>
                      <a:pt x="146" y="95"/>
                    </a:cubicBezTo>
                    <a:cubicBezTo>
                      <a:pt x="148" y="93"/>
                      <a:pt x="148" y="93"/>
                      <a:pt x="148" y="93"/>
                    </a:cubicBezTo>
                    <a:cubicBezTo>
                      <a:pt x="154" y="97"/>
                      <a:pt x="154" y="97"/>
                      <a:pt x="154" y="97"/>
                    </a:cubicBezTo>
                    <a:cubicBezTo>
                      <a:pt x="155" y="102"/>
                      <a:pt x="155" y="102"/>
                      <a:pt x="155" y="102"/>
                    </a:cubicBezTo>
                    <a:cubicBezTo>
                      <a:pt x="154" y="102"/>
                      <a:pt x="154" y="102"/>
                      <a:pt x="154" y="102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4" y="108"/>
                      <a:pt x="154" y="108"/>
                      <a:pt x="154" y="108"/>
                    </a:cubicBezTo>
                    <a:cubicBezTo>
                      <a:pt x="152" y="106"/>
                      <a:pt x="152" y="106"/>
                      <a:pt x="152" y="106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44" y="98"/>
                      <a:pt x="144" y="98"/>
                      <a:pt x="144" y="98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2" y="109"/>
                      <a:pt x="142" y="109"/>
                      <a:pt x="142" y="109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37" y="115"/>
                      <a:pt x="137" y="115"/>
                      <a:pt x="137" y="115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9" y="113"/>
                      <a:pt x="129" y="113"/>
                      <a:pt x="129" y="113"/>
                    </a:cubicBezTo>
                    <a:cubicBezTo>
                      <a:pt x="131" y="114"/>
                      <a:pt x="131" y="114"/>
                      <a:pt x="131" y="114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1" y="98"/>
                      <a:pt x="141" y="98"/>
                      <a:pt x="141" y="98"/>
                    </a:cubicBezTo>
                    <a:cubicBezTo>
                      <a:pt x="138" y="95"/>
                      <a:pt x="138" y="95"/>
                      <a:pt x="138" y="95"/>
                    </a:cubicBezTo>
                    <a:cubicBezTo>
                      <a:pt x="139" y="88"/>
                      <a:pt x="139" y="88"/>
                      <a:pt x="139" y="88"/>
                    </a:cubicBezTo>
                    <a:cubicBezTo>
                      <a:pt x="137" y="84"/>
                      <a:pt x="137" y="84"/>
                      <a:pt x="137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38" y="75"/>
                      <a:pt x="138" y="75"/>
                      <a:pt x="138" y="75"/>
                    </a:cubicBezTo>
                    <a:cubicBezTo>
                      <a:pt x="135" y="72"/>
                      <a:pt x="135" y="72"/>
                      <a:pt x="135" y="72"/>
                    </a:cubicBezTo>
                    <a:cubicBezTo>
                      <a:pt x="137" y="70"/>
                      <a:pt x="137" y="70"/>
                      <a:pt x="137" y="70"/>
                    </a:cubicBezTo>
                    <a:cubicBezTo>
                      <a:pt x="138" y="60"/>
                      <a:pt x="138" y="60"/>
                      <a:pt x="138" y="60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22" y="80"/>
                      <a:pt x="122" y="80"/>
                      <a:pt x="122" y="80"/>
                    </a:cubicBezTo>
                    <a:cubicBezTo>
                      <a:pt x="121" y="91"/>
                      <a:pt x="121" y="91"/>
                      <a:pt x="121" y="91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0" y="98"/>
                      <a:pt x="100" y="98"/>
                      <a:pt x="100" y="98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8" y="97"/>
                      <a:pt x="98" y="97"/>
                      <a:pt x="98" y="97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87" y="99"/>
                      <a:pt x="87" y="99"/>
                      <a:pt x="87" y="99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2" y="101"/>
                      <a:pt x="82" y="101"/>
                      <a:pt x="82" y="101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5" y="99"/>
                      <a:pt x="75" y="99"/>
                      <a:pt x="75" y="99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48" y="98"/>
                      <a:pt x="48" y="98"/>
                      <a:pt x="48" y="98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1" y="120"/>
                      <a:pt x="51" y="120"/>
                      <a:pt x="51" y="120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34" y="128"/>
                      <a:pt x="34" y="128"/>
                      <a:pt x="34" y="128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9" y="135"/>
                      <a:pt x="9" y="135"/>
                      <a:pt x="9" y="135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10" y="138"/>
                      <a:pt x="10" y="138"/>
                      <a:pt x="10" y="138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1" y="156"/>
                      <a:pt x="1" y="156"/>
                      <a:pt x="1" y="156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8" y="160"/>
                      <a:pt x="8" y="160"/>
                      <a:pt x="8" y="160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2"/>
                      <a:pt x="2" y="162"/>
                      <a:pt x="2" y="162"/>
                    </a:cubicBezTo>
                    <a:cubicBezTo>
                      <a:pt x="2" y="163"/>
                      <a:pt x="2" y="163"/>
                      <a:pt x="2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9"/>
                      <a:pt x="1" y="169"/>
                      <a:pt x="1" y="169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2" y="171"/>
                      <a:pt x="2" y="171"/>
                      <a:pt x="2" y="171"/>
                    </a:cubicBezTo>
                    <a:cubicBezTo>
                      <a:pt x="2" y="173"/>
                      <a:pt x="2" y="173"/>
                      <a:pt x="2" y="173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8"/>
                      <a:pt x="1" y="178"/>
                      <a:pt x="1" y="178"/>
                    </a:cubicBezTo>
                    <a:cubicBezTo>
                      <a:pt x="3" y="182"/>
                      <a:pt x="3" y="182"/>
                      <a:pt x="3" y="182"/>
                    </a:cubicBezTo>
                    <a:cubicBezTo>
                      <a:pt x="2" y="182"/>
                      <a:pt x="2" y="182"/>
                      <a:pt x="2" y="182"/>
                    </a:cubicBezTo>
                    <a:cubicBezTo>
                      <a:pt x="6" y="183"/>
                      <a:pt x="6" y="183"/>
                      <a:pt x="6" y="183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9" y="184"/>
                      <a:pt x="9" y="184"/>
                      <a:pt x="9" y="184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4" y="195"/>
                      <a:pt x="14" y="195"/>
                      <a:pt x="14" y="195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20" y="202"/>
                      <a:pt x="20" y="202"/>
                      <a:pt x="20" y="202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1" y="205"/>
                      <a:pt x="21" y="205"/>
                      <a:pt x="21" y="205"/>
                    </a:cubicBezTo>
                    <a:cubicBezTo>
                      <a:pt x="21" y="206"/>
                      <a:pt x="21" y="206"/>
                      <a:pt x="21" y="206"/>
                    </a:cubicBezTo>
                    <a:cubicBezTo>
                      <a:pt x="21" y="208"/>
                      <a:pt x="21" y="208"/>
                      <a:pt x="21" y="208"/>
                    </a:cubicBezTo>
                    <a:cubicBezTo>
                      <a:pt x="22" y="208"/>
                      <a:pt x="22" y="208"/>
                      <a:pt x="22" y="208"/>
                    </a:cubicBezTo>
                    <a:cubicBezTo>
                      <a:pt x="23" y="208"/>
                      <a:pt x="23" y="208"/>
                      <a:pt x="23" y="208"/>
                    </a:cubicBezTo>
                    <a:cubicBezTo>
                      <a:pt x="24" y="210"/>
                      <a:pt x="24" y="210"/>
                      <a:pt x="24" y="210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7" y="212"/>
                      <a:pt x="27" y="212"/>
                      <a:pt x="27" y="212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29" y="212"/>
                      <a:pt x="29" y="212"/>
                      <a:pt x="29" y="212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3" y="214"/>
                      <a:pt x="33" y="214"/>
                      <a:pt x="33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8" y="224"/>
                      <a:pt x="38" y="224"/>
                      <a:pt x="38" y="224"/>
                    </a:cubicBezTo>
                    <a:cubicBezTo>
                      <a:pt x="36" y="224"/>
                      <a:pt x="36" y="224"/>
                      <a:pt x="36" y="224"/>
                    </a:cubicBezTo>
                    <a:cubicBezTo>
                      <a:pt x="34" y="224"/>
                      <a:pt x="34" y="224"/>
                      <a:pt x="34" y="224"/>
                    </a:cubicBezTo>
                    <a:cubicBezTo>
                      <a:pt x="34" y="225"/>
                      <a:pt x="34" y="225"/>
                      <a:pt x="34" y="225"/>
                    </a:cubicBezTo>
                    <a:cubicBezTo>
                      <a:pt x="33" y="227"/>
                      <a:pt x="33" y="227"/>
                      <a:pt x="33" y="227"/>
                    </a:cubicBezTo>
                    <a:cubicBezTo>
                      <a:pt x="36" y="227"/>
                      <a:pt x="36" y="227"/>
                      <a:pt x="36" y="227"/>
                    </a:cubicBezTo>
                    <a:cubicBezTo>
                      <a:pt x="37" y="228"/>
                      <a:pt x="37" y="228"/>
                      <a:pt x="37" y="228"/>
                    </a:cubicBezTo>
                    <a:cubicBezTo>
                      <a:pt x="31" y="230"/>
                      <a:pt x="31" y="230"/>
                      <a:pt x="31" y="230"/>
                    </a:cubicBezTo>
                    <a:cubicBezTo>
                      <a:pt x="34" y="232"/>
                      <a:pt x="34" y="232"/>
                      <a:pt x="34" y="232"/>
                    </a:cubicBezTo>
                    <a:cubicBezTo>
                      <a:pt x="30" y="235"/>
                      <a:pt x="30" y="235"/>
                      <a:pt x="30" y="235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36" y="242"/>
                      <a:pt x="36" y="242"/>
                      <a:pt x="36" y="242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4" y="245"/>
                      <a:pt x="44" y="245"/>
                      <a:pt x="44" y="245"/>
                    </a:cubicBezTo>
                    <a:cubicBezTo>
                      <a:pt x="47" y="245"/>
                      <a:pt x="47" y="245"/>
                      <a:pt x="47" y="245"/>
                    </a:cubicBezTo>
                    <a:cubicBezTo>
                      <a:pt x="50" y="247"/>
                      <a:pt x="50" y="247"/>
                      <a:pt x="50" y="247"/>
                    </a:cubicBezTo>
                    <a:cubicBezTo>
                      <a:pt x="54" y="246"/>
                      <a:pt x="54" y="246"/>
                      <a:pt x="54" y="246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1"/>
                      <a:pt x="59" y="251"/>
                      <a:pt x="59" y="251"/>
                    </a:cubicBezTo>
                    <a:cubicBezTo>
                      <a:pt x="61" y="253"/>
                      <a:pt x="61" y="253"/>
                      <a:pt x="61" y="253"/>
                    </a:cubicBezTo>
                    <a:cubicBezTo>
                      <a:pt x="62" y="253"/>
                      <a:pt x="62" y="253"/>
                      <a:pt x="62" y="253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3" y="250"/>
                      <a:pt x="63" y="250"/>
                      <a:pt x="63" y="250"/>
                    </a:cubicBezTo>
                    <a:cubicBezTo>
                      <a:pt x="61" y="245"/>
                      <a:pt x="61" y="245"/>
                      <a:pt x="61" y="245"/>
                    </a:cubicBezTo>
                    <a:cubicBezTo>
                      <a:pt x="62" y="241"/>
                      <a:pt x="62" y="241"/>
                      <a:pt x="62" y="241"/>
                    </a:cubicBezTo>
                    <a:cubicBezTo>
                      <a:pt x="61" y="243"/>
                      <a:pt x="61" y="243"/>
                      <a:pt x="61" y="243"/>
                    </a:cubicBezTo>
                    <a:cubicBezTo>
                      <a:pt x="60" y="240"/>
                      <a:pt x="60" y="240"/>
                      <a:pt x="60" y="240"/>
                    </a:cubicBezTo>
                    <a:cubicBezTo>
                      <a:pt x="58" y="239"/>
                      <a:pt x="58" y="239"/>
                      <a:pt x="58" y="239"/>
                    </a:cubicBezTo>
                    <a:cubicBezTo>
                      <a:pt x="62" y="234"/>
                      <a:pt x="62" y="234"/>
                      <a:pt x="62" y="234"/>
                    </a:cubicBezTo>
                    <a:cubicBezTo>
                      <a:pt x="61" y="231"/>
                      <a:pt x="61" y="231"/>
                      <a:pt x="61" y="231"/>
                    </a:cubicBezTo>
                    <a:cubicBezTo>
                      <a:pt x="64" y="233"/>
                      <a:pt x="64" y="233"/>
                      <a:pt x="64" y="233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29"/>
                      <a:pt x="63" y="229"/>
                      <a:pt x="63" y="229"/>
                    </a:cubicBezTo>
                    <a:cubicBezTo>
                      <a:pt x="65" y="229"/>
                      <a:pt x="65" y="229"/>
                      <a:pt x="65" y="229"/>
                    </a:cubicBezTo>
                    <a:cubicBezTo>
                      <a:pt x="63" y="223"/>
                      <a:pt x="63" y="223"/>
                      <a:pt x="63" y="223"/>
                    </a:cubicBezTo>
                    <a:cubicBezTo>
                      <a:pt x="62" y="224"/>
                      <a:pt x="62" y="224"/>
                      <a:pt x="62" y="224"/>
                    </a:cubicBezTo>
                    <a:cubicBezTo>
                      <a:pt x="61" y="224"/>
                      <a:pt x="61" y="224"/>
                      <a:pt x="61" y="224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61" y="211"/>
                      <a:pt x="61" y="211"/>
                      <a:pt x="61" y="211"/>
                    </a:cubicBezTo>
                    <a:cubicBezTo>
                      <a:pt x="61" y="211"/>
                      <a:pt x="62" y="212"/>
                      <a:pt x="63" y="213"/>
                    </a:cubicBezTo>
                    <a:cubicBezTo>
                      <a:pt x="63" y="214"/>
                      <a:pt x="64" y="215"/>
                      <a:pt x="64" y="215"/>
                    </a:cubicBezTo>
                    <a:cubicBezTo>
                      <a:pt x="64" y="215"/>
                      <a:pt x="64" y="215"/>
                      <a:pt x="64" y="215"/>
                    </a:cubicBezTo>
                    <a:cubicBezTo>
                      <a:pt x="65" y="215"/>
                      <a:pt x="66" y="214"/>
                      <a:pt x="66" y="214"/>
                    </a:cubicBezTo>
                    <a:cubicBezTo>
                      <a:pt x="65" y="213"/>
                      <a:pt x="65" y="213"/>
                      <a:pt x="65" y="213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72" y="206"/>
                      <a:pt x="72" y="206"/>
                      <a:pt x="72" y="206"/>
                    </a:cubicBezTo>
                    <a:cubicBezTo>
                      <a:pt x="73" y="206"/>
                      <a:pt x="73" y="206"/>
                      <a:pt x="73" y="206"/>
                    </a:cubicBezTo>
                    <a:cubicBezTo>
                      <a:pt x="74" y="207"/>
                      <a:pt x="74" y="207"/>
                      <a:pt x="74" y="207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81" y="207"/>
                      <a:pt x="81" y="207"/>
                      <a:pt x="81" y="207"/>
                    </a:cubicBezTo>
                    <a:cubicBezTo>
                      <a:pt x="88" y="212"/>
                      <a:pt x="88" y="212"/>
                      <a:pt x="88" y="212"/>
                    </a:cubicBezTo>
                    <a:cubicBezTo>
                      <a:pt x="89" y="211"/>
                      <a:pt x="89" y="211"/>
                      <a:pt x="89" y="211"/>
                    </a:cubicBezTo>
                    <a:cubicBezTo>
                      <a:pt x="90" y="209"/>
                      <a:pt x="90" y="209"/>
                      <a:pt x="90" y="209"/>
                    </a:cubicBezTo>
                    <a:cubicBezTo>
                      <a:pt x="93" y="209"/>
                      <a:pt x="93" y="209"/>
                      <a:pt x="93" y="209"/>
                    </a:cubicBezTo>
                    <a:cubicBezTo>
                      <a:pt x="95" y="208"/>
                      <a:pt x="95" y="208"/>
                      <a:pt x="95" y="208"/>
                    </a:cubicBezTo>
                    <a:cubicBezTo>
                      <a:pt x="99" y="212"/>
                      <a:pt x="99" y="212"/>
                      <a:pt x="99" y="212"/>
                    </a:cubicBezTo>
                    <a:cubicBezTo>
                      <a:pt x="104" y="210"/>
                      <a:pt x="104" y="210"/>
                      <a:pt x="104" y="210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102" y="201"/>
                      <a:pt x="102" y="201"/>
                      <a:pt x="102" y="201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04" y="196"/>
                      <a:pt x="104" y="196"/>
                      <a:pt x="104" y="196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9" y="193"/>
                      <a:pt x="109" y="193"/>
                      <a:pt x="109" y="193"/>
                    </a:cubicBezTo>
                    <a:cubicBezTo>
                      <a:pt x="116" y="192"/>
                      <a:pt x="116" y="192"/>
                      <a:pt x="116" y="192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8" y="187"/>
                      <a:pt x="128" y="187"/>
                      <a:pt x="128" y="187"/>
                    </a:cubicBezTo>
                    <a:cubicBezTo>
                      <a:pt x="130" y="187"/>
                      <a:pt x="130" y="187"/>
                      <a:pt x="130" y="187"/>
                    </a:cubicBezTo>
                    <a:cubicBezTo>
                      <a:pt x="133" y="187"/>
                      <a:pt x="133" y="187"/>
                      <a:pt x="133" y="187"/>
                    </a:cubicBezTo>
                    <a:cubicBezTo>
                      <a:pt x="134" y="194"/>
                      <a:pt x="134" y="194"/>
                      <a:pt x="134" y="194"/>
                    </a:cubicBezTo>
                    <a:cubicBezTo>
                      <a:pt x="135" y="193"/>
                      <a:pt x="135" y="193"/>
                      <a:pt x="135" y="193"/>
                    </a:cubicBezTo>
                    <a:cubicBezTo>
                      <a:pt x="137" y="193"/>
                      <a:pt x="137" y="193"/>
                      <a:pt x="137" y="193"/>
                    </a:cubicBezTo>
                    <a:cubicBezTo>
                      <a:pt x="139" y="194"/>
                      <a:pt x="139" y="194"/>
                      <a:pt x="139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6"/>
                      <a:pt x="141" y="196"/>
                      <a:pt x="141" y="196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5"/>
                      <a:pt x="151" y="195"/>
                      <a:pt x="151" y="195"/>
                    </a:cubicBezTo>
                    <a:cubicBezTo>
                      <a:pt x="153" y="196"/>
                      <a:pt x="153" y="196"/>
                      <a:pt x="153" y="196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8" y="204"/>
                      <a:pt x="158" y="204"/>
                      <a:pt x="158" y="204"/>
                    </a:cubicBezTo>
                    <a:cubicBezTo>
                      <a:pt x="161" y="210"/>
                      <a:pt x="161" y="210"/>
                      <a:pt x="161" y="210"/>
                    </a:cubicBezTo>
                    <a:cubicBezTo>
                      <a:pt x="163" y="208"/>
                      <a:pt x="163" y="208"/>
                      <a:pt x="163" y="208"/>
                    </a:cubicBezTo>
                    <a:cubicBezTo>
                      <a:pt x="166" y="210"/>
                      <a:pt x="166" y="210"/>
                      <a:pt x="166" y="210"/>
                    </a:cubicBezTo>
                    <a:cubicBezTo>
                      <a:pt x="172" y="209"/>
                      <a:pt x="172" y="209"/>
                      <a:pt x="172" y="209"/>
                    </a:cubicBezTo>
                    <a:cubicBezTo>
                      <a:pt x="180" y="217"/>
                      <a:pt x="180" y="217"/>
                      <a:pt x="180" y="217"/>
                    </a:cubicBezTo>
                    <a:cubicBezTo>
                      <a:pt x="181" y="216"/>
                      <a:pt x="181" y="216"/>
                      <a:pt x="181" y="216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2" y="219"/>
                      <a:pt x="182" y="219"/>
                      <a:pt x="182" y="219"/>
                    </a:cubicBezTo>
                    <a:cubicBezTo>
                      <a:pt x="183" y="219"/>
                      <a:pt x="183" y="219"/>
                      <a:pt x="183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99" y="211"/>
                      <a:pt x="199" y="211"/>
                      <a:pt x="199" y="211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4" y="212"/>
                      <a:pt x="204" y="212"/>
                      <a:pt x="204" y="212"/>
                    </a:cubicBezTo>
                    <a:cubicBezTo>
                      <a:pt x="205" y="213"/>
                      <a:pt x="205" y="213"/>
                      <a:pt x="205" y="213"/>
                    </a:cubicBezTo>
                    <a:cubicBezTo>
                      <a:pt x="206" y="214"/>
                      <a:pt x="206" y="214"/>
                      <a:pt x="206" y="214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15" y="214"/>
                      <a:pt x="215" y="214"/>
                      <a:pt x="215" y="214"/>
                    </a:cubicBezTo>
                    <a:cubicBezTo>
                      <a:pt x="215" y="208"/>
                      <a:pt x="215" y="208"/>
                      <a:pt x="215" y="208"/>
                    </a:cubicBezTo>
                    <a:cubicBezTo>
                      <a:pt x="219" y="203"/>
                      <a:pt x="219" y="203"/>
                      <a:pt x="219" y="203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8" y="207"/>
                      <a:pt x="228" y="207"/>
                      <a:pt x="228" y="207"/>
                    </a:cubicBezTo>
                    <a:cubicBezTo>
                      <a:pt x="228" y="211"/>
                      <a:pt x="228" y="211"/>
                      <a:pt x="228" y="211"/>
                    </a:cubicBezTo>
                    <a:cubicBezTo>
                      <a:pt x="233" y="214"/>
                      <a:pt x="233" y="214"/>
                      <a:pt x="233" y="214"/>
                    </a:cubicBezTo>
                    <a:cubicBezTo>
                      <a:pt x="233" y="213"/>
                      <a:pt x="233" y="213"/>
                      <a:pt x="233" y="213"/>
                    </a:cubicBezTo>
                    <a:cubicBezTo>
                      <a:pt x="238" y="211"/>
                      <a:pt x="238" y="211"/>
                      <a:pt x="238" y="211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9" y="217"/>
                      <a:pt x="259" y="217"/>
                      <a:pt x="259" y="217"/>
                    </a:cubicBezTo>
                    <a:cubicBezTo>
                      <a:pt x="262" y="217"/>
                      <a:pt x="262" y="217"/>
                      <a:pt x="262" y="217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8" y="215"/>
                      <a:pt x="268" y="215"/>
                      <a:pt x="268" y="215"/>
                    </a:cubicBezTo>
                    <a:cubicBezTo>
                      <a:pt x="271" y="215"/>
                      <a:pt x="271" y="215"/>
                      <a:pt x="271" y="215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80" y="215"/>
                      <a:pt x="280" y="215"/>
                      <a:pt x="280" y="215"/>
                    </a:cubicBezTo>
                    <a:cubicBezTo>
                      <a:pt x="283" y="207"/>
                      <a:pt x="283" y="207"/>
                      <a:pt x="283" y="207"/>
                    </a:cubicBezTo>
                    <a:cubicBezTo>
                      <a:pt x="284" y="206"/>
                      <a:pt x="284" y="206"/>
                      <a:pt x="284" y="206"/>
                    </a:cubicBezTo>
                    <a:cubicBezTo>
                      <a:pt x="285" y="205"/>
                      <a:pt x="285" y="205"/>
                      <a:pt x="285" y="205"/>
                    </a:cubicBezTo>
                    <a:cubicBezTo>
                      <a:pt x="285" y="202"/>
                      <a:pt x="285" y="202"/>
                      <a:pt x="285" y="202"/>
                    </a:cubicBezTo>
                    <a:cubicBezTo>
                      <a:pt x="283" y="202"/>
                      <a:pt x="283" y="202"/>
                      <a:pt x="283" y="202"/>
                    </a:cubicBezTo>
                    <a:cubicBezTo>
                      <a:pt x="285" y="199"/>
                      <a:pt x="285" y="199"/>
                      <a:pt x="285" y="199"/>
                    </a:cubicBezTo>
                    <a:cubicBezTo>
                      <a:pt x="293" y="197"/>
                      <a:pt x="293" y="197"/>
                      <a:pt x="293" y="197"/>
                    </a:cubicBezTo>
                    <a:cubicBezTo>
                      <a:pt x="297" y="199"/>
                      <a:pt x="297" y="199"/>
                      <a:pt x="297" y="199"/>
                    </a:cubicBezTo>
                    <a:cubicBezTo>
                      <a:pt x="298" y="199"/>
                      <a:pt x="298" y="199"/>
                      <a:pt x="298" y="199"/>
                    </a:cubicBezTo>
                    <a:cubicBezTo>
                      <a:pt x="302" y="203"/>
                      <a:pt x="302" y="203"/>
                      <a:pt x="302" y="203"/>
                    </a:cubicBezTo>
                    <a:cubicBezTo>
                      <a:pt x="305" y="214"/>
                      <a:pt x="305" y="214"/>
                      <a:pt x="305" y="214"/>
                    </a:cubicBezTo>
                    <a:cubicBezTo>
                      <a:pt x="306" y="217"/>
                      <a:pt x="306" y="217"/>
                      <a:pt x="306" y="217"/>
                    </a:cubicBezTo>
                    <a:cubicBezTo>
                      <a:pt x="309" y="216"/>
                      <a:pt x="309" y="216"/>
                      <a:pt x="309" y="216"/>
                    </a:cubicBezTo>
                    <a:cubicBezTo>
                      <a:pt x="315" y="219"/>
                      <a:pt x="315" y="219"/>
                      <a:pt x="315" y="219"/>
                    </a:cubicBezTo>
                    <a:cubicBezTo>
                      <a:pt x="317" y="225"/>
                      <a:pt x="317" y="225"/>
                      <a:pt x="317" y="225"/>
                    </a:cubicBezTo>
                    <a:cubicBezTo>
                      <a:pt x="319" y="226"/>
                      <a:pt x="319" y="226"/>
                      <a:pt x="319" y="226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7" y="227"/>
                      <a:pt x="327" y="227"/>
                      <a:pt x="327" y="227"/>
                    </a:cubicBezTo>
                    <a:cubicBezTo>
                      <a:pt x="326" y="232"/>
                      <a:pt x="326" y="232"/>
                      <a:pt x="326" y="232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2" y="237"/>
                      <a:pt x="322" y="237"/>
                      <a:pt x="322" y="237"/>
                    </a:cubicBezTo>
                    <a:cubicBezTo>
                      <a:pt x="320" y="236"/>
                      <a:pt x="320" y="236"/>
                      <a:pt x="320" y="236"/>
                    </a:cubicBezTo>
                    <a:cubicBezTo>
                      <a:pt x="317" y="239"/>
                      <a:pt x="317" y="239"/>
                      <a:pt x="317" y="239"/>
                    </a:cubicBezTo>
                    <a:cubicBezTo>
                      <a:pt x="317" y="244"/>
                      <a:pt x="317" y="244"/>
                      <a:pt x="317" y="244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6" y="247"/>
                      <a:pt x="316" y="247"/>
                      <a:pt x="316" y="247"/>
                    </a:cubicBezTo>
                    <a:cubicBezTo>
                      <a:pt x="317" y="247"/>
                      <a:pt x="317" y="247"/>
                      <a:pt x="317" y="247"/>
                    </a:cubicBezTo>
                    <a:cubicBezTo>
                      <a:pt x="319" y="245"/>
                      <a:pt x="319" y="245"/>
                      <a:pt x="319" y="245"/>
                    </a:cubicBezTo>
                    <a:cubicBezTo>
                      <a:pt x="321" y="245"/>
                      <a:pt x="321" y="245"/>
                      <a:pt x="321" y="245"/>
                    </a:cubicBezTo>
                    <a:cubicBezTo>
                      <a:pt x="321" y="247"/>
                      <a:pt x="321" y="247"/>
                      <a:pt x="321" y="247"/>
                    </a:cubicBezTo>
                    <a:cubicBezTo>
                      <a:pt x="325" y="247"/>
                      <a:pt x="325" y="247"/>
                      <a:pt x="325" y="247"/>
                    </a:cubicBezTo>
                    <a:cubicBezTo>
                      <a:pt x="331" y="243"/>
                      <a:pt x="331" y="243"/>
                      <a:pt x="331" y="243"/>
                    </a:cubicBezTo>
                    <a:cubicBezTo>
                      <a:pt x="331" y="241"/>
                      <a:pt x="331" y="241"/>
                      <a:pt x="331" y="241"/>
                    </a:cubicBezTo>
                    <a:cubicBezTo>
                      <a:pt x="333" y="239"/>
                      <a:pt x="333" y="239"/>
                      <a:pt x="333" y="239"/>
                    </a:cubicBezTo>
                    <a:cubicBezTo>
                      <a:pt x="339" y="232"/>
                      <a:pt x="339" y="232"/>
                      <a:pt x="339" y="232"/>
                    </a:cubicBezTo>
                    <a:cubicBezTo>
                      <a:pt x="339" y="228"/>
                      <a:pt x="339" y="228"/>
                      <a:pt x="339" y="228"/>
                    </a:cubicBezTo>
                    <a:cubicBezTo>
                      <a:pt x="345" y="222"/>
                      <a:pt x="345" y="222"/>
                      <a:pt x="345" y="222"/>
                    </a:cubicBezTo>
                    <a:cubicBezTo>
                      <a:pt x="346" y="214"/>
                      <a:pt x="346" y="214"/>
                      <a:pt x="346" y="214"/>
                    </a:cubicBezTo>
                    <a:cubicBezTo>
                      <a:pt x="345" y="211"/>
                      <a:pt x="345" y="211"/>
                      <a:pt x="345" y="211"/>
                    </a:cubicBezTo>
                    <a:cubicBezTo>
                      <a:pt x="347" y="207"/>
                      <a:pt x="347" y="207"/>
                      <a:pt x="347" y="207"/>
                    </a:cubicBezTo>
                    <a:cubicBezTo>
                      <a:pt x="349" y="204"/>
                      <a:pt x="349" y="204"/>
                      <a:pt x="349" y="204"/>
                    </a:cubicBezTo>
                    <a:cubicBezTo>
                      <a:pt x="348" y="203"/>
                      <a:pt x="348" y="203"/>
                      <a:pt x="348" y="203"/>
                    </a:cubicBezTo>
                    <a:cubicBezTo>
                      <a:pt x="348" y="200"/>
                      <a:pt x="348" y="200"/>
                      <a:pt x="348" y="200"/>
                    </a:cubicBezTo>
                    <a:cubicBezTo>
                      <a:pt x="345" y="198"/>
                      <a:pt x="345" y="198"/>
                      <a:pt x="345" y="198"/>
                    </a:cubicBezTo>
                    <a:cubicBezTo>
                      <a:pt x="348" y="199"/>
                      <a:pt x="348" y="199"/>
                      <a:pt x="348" y="199"/>
                    </a:cubicBezTo>
                    <a:cubicBezTo>
                      <a:pt x="348" y="198"/>
                      <a:pt x="348" y="198"/>
                      <a:pt x="348" y="198"/>
                    </a:cubicBezTo>
                    <a:cubicBezTo>
                      <a:pt x="343" y="193"/>
                      <a:pt x="343" y="193"/>
                      <a:pt x="343" y="193"/>
                    </a:cubicBezTo>
                    <a:cubicBezTo>
                      <a:pt x="340" y="193"/>
                      <a:pt x="340" y="193"/>
                      <a:pt x="340" y="193"/>
                    </a:cubicBezTo>
                    <a:cubicBezTo>
                      <a:pt x="340" y="196"/>
                      <a:pt x="340" y="196"/>
                      <a:pt x="340" y="196"/>
                    </a:cubicBezTo>
                    <a:cubicBezTo>
                      <a:pt x="339" y="197"/>
                      <a:pt x="339" y="197"/>
                      <a:pt x="339" y="197"/>
                    </a:cubicBezTo>
                    <a:cubicBezTo>
                      <a:pt x="340" y="195"/>
                      <a:pt x="340" y="195"/>
                      <a:pt x="340" y="195"/>
                    </a:cubicBezTo>
                    <a:cubicBezTo>
                      <a:pt x="336" y="197"/>
                      <a:pt x="336" y="197"/>
                      <a:pt x="336" y="197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6" y="194"/>
                      <a:pt x="336" y="194"/>
                      <a:pt x="336" y="194"/>
                    </a:cubicBezTo>
                    <a:cubicBezTo>
                      <a:pt x="337" y="193"/>
                      <a:pt x="337" y="193"/>
                      <a:pt x="337" y="193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4" y="196"/>
                      <a:pt x="334" y="196"/>
                      <a:pt x="334" y="196"/>
                    </a:cubicBezTo>
                    <a:cubicBezTo>
                      <a:pt x="334" y="191"/>
                      <a:pt x="334" y="191"/>
                      <a:pt x="334" y="191"/>
                    </a:cubicBezTo>
                    <a:cubicBezTo>
                      <a:pt x="331" y="192"/>
                      <a:pt x="331" y="192"/>
                      <a:pt x="331" y="192"/>
                    </a:cubicBezTo>
                    <a:cubicBezTo>
                      <a:pt x="329" y="190"/>
                      <a:pt x="329" y="190"/>
                      <a:pt x="329" y="190"/>
                    </a:cubicBezTo>
                    <a:cubicBezTo>
                      <a:pt x="346" y="173"/>
                      <a:pt x="346" y="173"/>
                      <a:pt x="346" y="173"/>
                    </a:cubicBezTo>
                    <a:cubicBezTo>
                      <a:pt x="347" y="171"/>
                      <a:pt x="347" y="171"/>
                      <a:pt x="347" y="171"/>
                    </a:cubicBezTo>
                    <a:cubicBezTo>
                      <a:pt x="353" y="164"/>
                      <a:pt x="353" y="164"/>
                      <a:pt x="353" y="164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63" y="165"/>
                      <a:pt x="363" y="165"/>
                      <a:pt x="363" y="165"/>
                    </a:cubicBezTo>
                    <a:cubicBezTo>
                      <a:pt x="364" y="164"/>
                      <a:pt x="364" y="164"/>
                      <a:pt x="364" y="164"/>
                    </a:cubicBezTo>
                    <a:cubicBezTo>
                      <a:pt x="368" y="165"/>
                      <a:pt x="368" y="165"/>
                      <a:pt x="368" y="165"/>
                    </a:cubicBezTo>
                    <a:cubicBezTo>
                      <a:pt x="370" y="164"/>
                      <a:pt x="370" y="164"/>
                      <a:pt x="370" y="164"/>
                    </a:cubicBezTo>
                    <a:cubicBezTo>
                      <a:pt x="371" y="165"/>
                      <a:pt x="371" y="165"/>
                      <a:pt x="371" y="165"/>
                    </a:cubicBezTo>
                    <a:cubicBezTo>
                      <a:pt x="373" y="162"/>
                      <a:pt x="373" y="162"/>
                      <a:pt x="373" y="162"/>
                    </a:cubicBezTo>
                    <a:cubicBezTo>
                      <a:pt x="380" y="163"/>
                      <a:pt x="380" y="163"/>
                      <a:pt x="380" y="163"/>
                    </a:cubicBezTo>
                    <a:cubicBezTo>
                      <a:pt x="382" y="166"/>
                      <a:pt x="382" y="166"/>
                      <a:pt x="382" y="166"/>
                    </a:cubicBezTo>
                    <a:cubicBezTo>
                      <a:pt x="378" y="166"/>
                      <a:pt x="378" y="166"/>
                      <a:pt x="378" y="166"/>
                    </a:cubicBezTo>
                    <a:cubicBezTo>
                      <a:pt x="379" y="168"/>
                      <a:pt x="379" y="168"/>
                      <a:pt x="379" y="168"/>
                    </a:cubicBezTo>
                    <a:cubicBezTo>
                      <a:pt x="383" y="166"/>
                      <a:pt x="383" y="166"/>
                      <a:pt x="383" y="166"/>
                    </a:cubicBezTo>
                    <a:cubicBezTo>
                      <a:pt x="384" y="167"/>
                      <a:pt x="384" y="167"/>
                      <a:pt x="384" y="167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6"/>
                      <a:pt x="387" y="166"/>
                      <a:pt x="387" y="166"/>
                    </a:cubicBezTo>
                    <a:cubicBezTo>
                      <a:pt x="391" y="165"/>
                      <a:pt x="391" y="165"/>
                      <a:pt x="391" y="165"/>
                    </a:cubicBezTo>
                    <a:cubicBezTo>
                      <a:pt x="387" y="163"/>
                      <a:pt x="387" y="163"/>
                      <a:pt x="387" y="163"/>
                    </a:cubicBezTo>
                    <a:cubicBezTo>
                      <a:pt x="390" y="158"/>
                      <a:pt x="390" y="158"/>
                      <a:pt x="390" y="158"/>
                    </a:cubicBezTo>
                    <a:cubicBezTo>
                      <a:pt x="395" y="153"/>
                      <a:pt x="395" y="153"/>
                      <a:pt x="395" y="153"/>
                    </a:cubicBezTo>
                    <a:cubicBezTo>
                      <a:pt x="395" y="151"/>
                      <a:pt x="395" y="151"/>
                      <a:pt x="395" y="151"/>
                    </a:cubicBezTo>
                    <a:cubicBezTo>
                      <a:pt x="398" y="149"/>
                      <a:pt x="398" y="149"/>
                      <a:pt x="398" y="149"/>
                    </a:cubicBezTo>
                    <a:cubicBezTo>
                      <a:pt x="403" y="148"/>
                      <a:pt x="403" y="148"/>
                      <a:pt x="403" y="148"/>
                    </a:cubicBezTo>
                    <a:cubicBezTo>
                      <a:pt x="405" y="150"/>
                      <a:pt x="405" y="150"/>
                      <a:pt x="405" y="150"/>
                    </a:cubicBezTo>
                    <a:cubicBezTo>
                      <a:pt x="407" y="148"/>
                      <a:pt x="407" y="148"/>
                      <a:pt x="407" y="148"/>
                    </a:cubicBezTo>
                    <a:cubicBezTo>
                      <a:pt x="405" y="154"/>
                      <a:pt x="405" y="154"/>
                      <a:pt x="405" y="154"/>
                    </a:cubicBezTo>
                    <a:cubicBezTo>
                      <a:pt x="407" y="154"/>
                      <a:pt x="407" y="154"/>
                      <a:pt x="407" y="154"/>
                    </a:cubicBezTo>
                    <a:cubicBezTo>
                      <a:pt x="406" y="157"/>
                      <a:pt x="406" y="157"/>
                      <a:pt x="406" y="157"/>
                    </a:cubicBezTo>
                    <a:cubicBezTo>
                      <a:pt x="414" y="150"/>
                      <a:pt x="414" y="150"/>
                      <a:pt x="414" y="150"/>
                    </a:cubicBezTo>
                    <a:cubicBezTo>
                      <a:pt x="415" y="151"/>
                      <a:pt x="415" y="151"/>
                      <a:pt x="415" y="151"/>
                    </a:cubicBezTo>
                    <a:cubicBezTo>
                      <a:pt x="415" y="148"/>
                      <a:pt x="415" y="148"/>
                      <a:pt x="415" y="148"/>
                    </a:cubicBezTo>
                    <a:cubicBezTo>
                      <a:pt x="416" y="144"/>
                      <a:pt x="416" y="144"/>
                      <a:pt x="416" y="144"/>
                    </a:cubicBezTo>
                    <a:cubicBezTo>
                      <a:pt x="420" y="143"/>
                      <a:pt x="420" y="143"/>
                      <a:pt x="420" y="143"/>
                    </a:cubicBezTo>
                    <a:cubicBezTo>
                      <a:pt x="421" y="144"/>
                      <a:pt x="421" y="144"/>
                      <a:pt x="421" y="144"/>
                    </a:cubicBezTo>
                    <a:cubicBezTo>
                      <a:pt x="418" y="146"/>
                      <a:pt x="418" y="146"/>
                      <a:pt x="418" y="146"/>
                    </a:cubicBezTo>
                    <a:cubicBezTo>
                      <a:pt x="416" y="154"/>
                      <a:pt x="416" y="154"/>
                      <a:pt x="416" y="154"/>
                    </a:cubicBezTo>
                    <a:cubicBezTo>
                      <a:pt x="417" y="155"/>
                      <a:pt x="417" y="155"/>
                      <a:pt x="417" y="155"/>
                    </a:cubicBezTo>
                    <a:cubicBezTo>
                      <a:pt x="411" y="157"/>
                      <a:pt x="411" y="157"/>
                      <a:pt x="411" y="157"/>
                    </a:cubicBezTo>
                    <a:cubicBezTo>
                      <a:pt x="411" y="159"/>
                      <a:pt x="411" y="159"/>
                      <a:pt x="411" y="159"/>
                    </a:cubicBezTo>
                    <a:cubicBezTo>
                      <a:pt x="405" y="166"/>
                      <a:pt x="405" y="166"/>
                      <a:pt x="405" y="166"/>
                    </a:cubicBezTo>
                    <a:cubicBezTo>
                      <a:pt x="405" y="167"/>
                      <a:pt x="405" y="167"/>
                      <a:pt x="405" y="167"/>
                    </a:cubicBezTo>
                    <a:cubicBezTo>
                      <a:pt x="400" y="172"/>
                      <a:pt x="400" y="172"/>
                      <a:pt x="400" y="172"/>
                    </a:cubicBezTo>
                    <a:cubicBezTo>
                      <a:pt x="399" y="173"/>
                      <a:pt x="399" y="173"/>
                      <a:pt x="399" y="173"/>
                    </a:cubicBezTo>
                    <a:cubicBezTo>
                      <a:pt x="397" y="174"/>
                      <a:pt x="397" y="174"/>
                      <a:pt x="397" y="174"/>
                    </a:cubicBezTo>
                    <a:cubicBezTo>
                      <a:pt x="396" y="173"/>
                      <a:pt x="396" y="173"/>
                      <a:pt x="396" y="173"/>
                    </a:cubicBezTo>
                    <a:cubicBezTo>
                      <a:pt x="396" y="175"/>
                      <a:pt x="396" y="175"/>
                      <a:pt x="396" y="175"/>
                    </a:cubicBezTo>
                    <a:cubicBezTo>
                      <a:pt x="396" y="178"/>
                      <a:pt x="396" y="178"/>
                      <a:pt x="396" y="178"/>
                    </a:cubicBezTo>
                    <a:cubicBezTo>
                      <a:pt x="393" y="179"/>
                      <a:pt x="393" y="179"/>
                      <a:pt x="393" y="179"/>
                    </a:cubicBezTo>
                    <a:cubicBezTo>
                      <a:pt x="392" y="186"/>
                      <a:pt x="392" y="186"/>
                      <a:pt x="392" y="186"/>
                    </a:cubicBezTo>
                    <a:cubicBezTo>
                      <a:pt x="394" y="198"/>
                      <a:pt x="394" y="198"/>
                      <a:pt x="394" y="198"/>
                    </a:cubicBezTo>
                    <a:cubicBezTo>
                      <a:pt x="395" y="205"/>
                      <a:pt x="395" y="205"/>
                      <a:pt x="395" y="205"/>
                    </a:cubicBezTo>
                    <a:cubicBezTo>
                      <a:pt x="395" y="208"/>
                      <a:pt x="395" y="208"/>
                      <a:pt x="395" y="208"/>
                    </a:cubicBezTo>
                    <a:cubicBezTo>
                      <a:pt x="396" y="210"/>
                      <a:pt x="396" y="210"/>
                      <a:pt x="396" y="210"/>
                    </a:cubicBezTo>
                    <a:cubicBezTo>
                      <a:pt x="401" y="204"/>
                      <a:pt x="401" y="204"/>
                      <a:pt x="401" y="204"/>
                    </a:cubicBezTo>
                    <a:cubicBezTo>
                      <a:pt x="401" y="200"/>
                      <a:pt x="401" y="200"/>
                      <a:pt x="401" y="200"/>
                    </a:cubicBezTo>
                    <a:cubicBezTo>
                      <a:pt x="405" y="199"/>
                      <a:pt x="405" y="199"/>
                      <a:pt x="405" y="199"/>
                    </a:cubicBezTo>
                    <a:cubicBezTo>
                      <a:pt x="405" y="194"/>
                      <a:pt x="405" y="194"/>
                      <a:pt x="405" y="194"/>
                    </a:cubicBezTo>
                    <a:cubicBezTo>
                      <a:pt x="409" y="191"/>
                      <a:pt x="409" y="191"/>
                      <a:pt x="409" y="191"/>
                    </a:cubicBezTo>
                    <a:cubicBezTo>
                      <a:pt x="410" y="192"/>
                      <a:pt x="410" y="192"/>
                      <a:pt x="410" y="192"/>
                    </a:cubicBezTo>
                    <a:cubicBezTo>
                      <a:pt x="412" y="191"/>
                      <a:pt x="412" y="191"/>
                      <a:pt x="412" y="191"/>
                    </a:cubicBezTo>
                    <a:cubicBezTo>
                      <a:pt x="410" y="187"/>
                      <a:pt x="410" y="187"/>
                      <a:pt x="410" y="187"/>
                    </a:cubicBezTo>
                    <a:cubicBezTo>
                      <a:pt x="413" y="183"/>
                      <a:pt x="413" y="183"/>
                      <a:pt x="413" y="183"/>
                    </a:cubicBezTo>
                    <a:cubicBezTo>
                      <a:pt x="412" y="182"/>
                      <a:pt x="412" y="182"/>
                      <a:pt x="412" y="182"/>
                    </a:cubicBezTo>
                    <a:cubicBezTo>
                      <a:pt x="414" y="181"/>
                      <a:pt x="414" y="181"/>
                      <a:pt x="414" y="181"/>
                    </a:cubicBezTo>
                    <a:cubicBezTo>
                      <a:pt x="413" y="182"/>
                      <a:pt x="413" y="182"/>
                      <a:pt x="413" y="182"/>
                    </a:cubicBezTo>
                    <a:cubicBezTo>
                      <a:pt x="415" y="184"/>
                      <a:pt x="415" y="184"/>
                      <a:pt x="415" y="184"/>
                    </a:cubicBezTo>
                    <a:cubicBezTo>
                      <a:pt x="415" y="181"/>
                      <a:pt x="415" y="181"/>
                      <a:pt x="415" y="181"/>
                    </a:cubicBezTo>
                    <a:cubicBezTo>
                      <a:pt x="415" y="180"/>
                      <a:pt x="415" y="180"/>
                      <a:pt x="415" y="180"/>
                    </a:cubicBez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76"/>
                      <a:pt x="414" y="176"/>
                      <a:pt x="414" y="176"/>
                    </a:cubicBezTo>
                    <a:cubicBezTo>
                      <a:pt x="415" y="174"/>
                      <a:pt x="415" y="174"/>
                      <a:pt x="415" y="174"/>
                    </a:cubicBezTo>
                    <a:cubicBezTo>
                      <a:pt x="413" y="173"/>
                      <a:pt x="413" y="173"/>
                      <a:pt x="413" y="173"/>
                    </a:cubicBezTo>
                    <a:cubicBezTo>
                      <a:pt x="412" y="174"/>
                      <a:pt x="412" y="174"/>
                      <a:pt x="412" y="174"/>
                    </a:cubicBezTo>
                    <a:cubicBezTo>
                      <a:pt x="412" y="173"/>
                      <a:pt x="412" y="173"/>
                      <a:pt x="412" y="173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5" y="164"/>
                      <a:pt x="415" y="164"/>
                      <a:pt x="415" y="164"/>
                    </a:cubicBezTo>
                    <a:cubicBezTo>
                      <a:pt x="416" y="162"/>
                      <a:pt x="416" y="162"/>
                      <a:pt x="416" y="162"/>
                    </a:cubicBezTo>
                    <a:cubicBezTo>
                      <a:pt x="419" y="160"/>
                      <a:pt x="419" y="160"/>
                      <a:pt x="419" y="160"/>
                    </a:cubicBezTo>
                    <a:cubicBezTo>
                      <a:pt x="421" y="162"/>
                      <a:pt x="421" y="162"/>
                      <a:pt x="421" y="162"/>
                    </a:cubicBezTo>
                    <a:cubicBezTo>
                      <a:pt x="421" y="159"/>
                      <a:pt x="421" y="159"/>
                      <a:pt x="421" y="159"/>
                    </a:cubicBezTo>
                    <a:cubicBezTo>
                      <a:pt x="425" y="157"/>
                      <a:pt x="425" y="157"/>
                      <a:pt x="425" y="157"/>
                    </a:cubicBezTo>
                    <a:cubicBezTo>
                      <a:pt x="424" y="162"/>
                      <a:pt x="424" y="162"/>
                      <a:pt x="424" y="162"/>
                    </a:cubicBezTo>
                    <a:cubicBezTo>
                      <a:pt x="430" y="157"/>
                      <a:pt x="430" y="157"/>
                      <a:pt x="430" y="157"/>
                    </a:cubicBezTo>
                    <a:cubicBezTo>
                      <a:pt x="433" y="157"/>
                      <a:pt x="433" y="157"/>
                      <a:pt x="433" y="157"/>
                    </a:cubicBezTo>
                    <a:cubicBezTo>
                      <a:pt x="437" y="161"/>
                      <a:pt x="437" y="161"/>
                      <a:pt x="437" y="161"/>
                    </a:cubicBezTo>
                    <a:cubicBezTo>
                      <a:pt x="438" y="158"/>
                      <a:pt x="438" y="158"/>
                      <a:pt x="438" y="158"/>
                    </a:cubicBezTo>
                    <a:cubicBezTo>
                      <a:pt x="445" y="152"/>
                      <a:pt x="445" y="152"/>
                      <a:pt x="445" y="152"/>
                    </a:cubicBezTo>
                    <a:cubicBezTo>
                      <a:pt x="448" y="150"/>
                      <a:pt x="448" y="150"/>
                      <a:pt x="448" y="150"/>
                    </a:cubicBezTo>
                    <a:cubicBezTo>
                      <a:pt x="448" y="87"/>
                      <a:pt x="448" y="87"/>
                      <a:pt x="448" y="87"/>
                    </a:cubicBezTo>
                    <a:lnTo>
                      <a:pt x="437" y="87"/>
                    </a:lnTo>
                    <a:close/>
                    <a:moveTo>
                      <a:pt x="12" y="171"/>
                    </a:moveTo>
                    <a:cubicBezTo>
                      <a:pt x="11" y="171"/>
                      <a:pt x="11" y="171"/>
                      <a:pt x="11" y="171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3" y="170"/>
                      <a:pt x="13" y="170"/>
                      <a:pt x="13" y="170"/>
                    </a:cubicBezTo>
                    <a:cubicBezTo>
                      <a:pt x="13" y="171"/>
                      <a:pt x="13" y="171"/>
                      <a:pt x="13" y="171"/>
                    </a:cubicBezTo>
                    <a:lnTo>
                      <a:pt x="12" y="171"/>
                    </a:lnTo>
                    <a:close/>
                    <a:moveTo>
                      <a:pt x="15" y="159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2" y="159"/>
                      <a:pt x="12" y="159"/>
                      <a:pt x="12" y="159"/>
                    </a:cubicBezTo>
                    <a:cubicBezTo>
                      <a:pt x="12" y="160"/>
                      <a:pt x="12" y="160"/>
                      <a:pt x="12" y="160"/>
                    </a:cubicBezTo>
                    <a:cubicBezTo>
                      <a:pt x="11" y="160"/>
                      <a:pt x="11" y="160"/>
                      <a:pt x="11" y="160"/>
                    </a:cubicBezTo>
                    <a:cubicBezTo>
                      <a:pt x="10" y="157"/>
                      <a:pt x="10" y="157"/>
                      <a:pt x="10" y="157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11" y="149"/>
                      <a:pt x="11" y="149"/>
                      <a:pt x="11" y="14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5" y="152"/>
                      <a:pt x="15" y="152"/>
                      <a:pt x="15" y="152"/>
                    </a:cubicBezTo>
                    <a:cubicBezTo>
                      <a:pt x="16" y="154"/>
                      <a:pt x="16" y="154"/>
                      <a:pt x="16" y="154"/>
                    </a:cubicBezTo>
                    <a:cubicBezTo>
                      <a:pt x="16" y="155"/>
                      <a:pt x="16" y="155"/>
                      <a:pt x="16" y="155"/>
                    </a:cubicBezTo>
                    <a:cubicBezTo>
                      <a:pt x="16" y="157"/>
                      <a:pt x="16" y="157"/>
                      <a:pt x="16" y="157"/>
                    </a:cubicBezTo>
                    <a:lnTo>
                      <a:pt x="15" y="159"/>
                    </a:lnTo>
                    <a:close/>
                    <a:moveTo>
                      <a:pt x="27" y="153"/>
                    </a:moveTo>
                    <a:cubicBezTo>
                      <a:pt x="26" y="153"/>
                      <a:pt x="26" y="153"/>
                      <a:pt x="26" y="153"/>
                    </a:cubicBezTo>
                    <a:cubicBezTo>
                      <a:pt x="26" y="155"/>
                      <a:pt x="26" y="155"/>
                      <a:pt x="26" y="155"/>
                    </a:cubicBezTo>
                    <a:cubicBezTo>
                      <a:pt x="24" y="154"/>
                      <a:pt x="24" y="154"/>
                      <a:pt x="24" y="154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4" y="150"/>
                      <a:pt x="24" y="150"/>
                      <a:pt x="24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21" y="146"/>
                      <a:pt x="21" y="146"/>
                      <a:pt x="21" y="146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1" y="144"/>
                      <a:pt x="21" y="144"/>
                      <a:pt x="21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3" y="145"/>
                      <a:pt x="23" y="145"/>
                      <a:pt x="23" y="145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3" y="147"/>
                      <a:pt x="23" y="147"/>
                      <a:pt x="23" y="147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4" y="144"/>
                      <a:pt x="24" y="144"/>
                      <a:pt x="24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3" y="142"/>
                      <a:pt x="23" y="142"/>
                      <a:pt x="23" y="142"/>
                    </a:cubicBezTo>
                    <a:cubicBezTo>
                      <a:pt x="26" y="144"/>
                      <a:pt x="26" y="144"/>
                      <a:pt x="26" y="144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27" y="151"/>
                      <a:pt x="27" y="151"/>
                      <a:pt x="27" y="151"/>
                    </a:cubicBezTo>
                    <a:lnTo>
                      <a:pt x="27" y="153"/>
                    </a:lnTo>
                    <a:close/>
                    <a:moveTo>
                      <a:pt x="30" y="158"/>
                    </a:move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9"/>
                      <a:pt x="32" y="159"/>
                      <a:pt x="32" y="159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0" y="160"/>
                      <a:pt x="30" y="160"/>
                      <a:pt x="30" y="160"/>
                    </a:cubicBezTo>
                    <a:cubicBezTo>
                      <a:pt x="30" y="159"/>
                      <a:pt x="30" y="159"/>
                      <a:pt x="30" y="159"/>
                    </a:cubicBezTo>
                    <a:lnTo>
                      <a:pt x="30" y="158"/>
                    </a:lnTo>
                    <a:close/>
                    <a:moveTo>
                      <a:pt x="33" y="172"/>
                    </a:moveTo>
                    <a:cubicBezTo>
                      <a:pt x="33" y="170"/>
                      <a:pt x="33" y="170"/>
                      <a:pt x="33" y="17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29" y="168"/>
                      <a:pt x="29" y="168"/>
                      <a:pt x="29" y="168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2" y="169"/>
                      <a:pt x="32" y="169"/>
                      <a:pt x="32" y="169"/>
                    </a:cubicBezTo>
                    <a:cubicBezTo>
                      <a:pt x="32" y="167"/>
                      <a:pt x="32" y="167"/>
                      <a:pt x="32" y="167"/>
                    </a:cubicBezTo>
                    <a:cubicBezTo>
                      <a:pt x="31" y="166"/>
                      <a:pt x="31" y="166"/>
                      <a:pt x="31" y="166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5" y="170"/>
                      <a:pt x="35" y="170"/>
                      <a:pt x="35" y="170"/>
                    </a:cubicBezTo>
                    <a:lnTo>
                      <a:pt x="33" y="172"/>
                    </a:lnTo>
                    <a:close/>
                    <a:moveTo>
                      <a:pt x="67" y="188"/>
                    </a:move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90"/>
                      <a:pt x="66" y="190"/>
                      <a:pt x="66" y="190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3"/>
                      <a:pt x="67" y="193"/>
                      <a:pt x="67" y="193"/>
                    </a:cubicBezTo>
                    <a:cubicBezTo>
                      <a:pt x="66" y="196"/>
                      <a:pt x="66" y="196"/>
                      <a:pt x="66" y="196"/>
                    </a:cubicBezTo>
                    <a:cubicBezTo>
                      <a:pt x="66" y="197"/>
                      <a:pt x="66" y="197"/>
                      <a:pt x="66" y="197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3" y="193"/>
                      <a:pt x="63" y="193"/>
                      <a:pt x="63" y="193"/>
                    </a:cubicBezTo>
                    <a:cubicBezTo>
                      <a:pt x="64" y="190"/>
                      <a:pt x="64" y="190"/>
                      <a:pt x="64" y="190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71" y="187"/>
                      <a:pt x="71" y="187"/>
                      <a:pt x="71" y="187"/>
                    </a:cubicBezTo>
                    <a:lnTo>
                      <a:pt x="67" y="188"/>
                    </a:lnTo>
                    <a:close/>
                    <a:moveTo>
                      <a:pt x="250" y="193"/>
                    </a:moveTo>
                    <a:cubicBezTo>
                      <a:pt x="250" y="195"/>
                      <a:pt x="250" y="195"/>
                      <a:pt x="250" y="195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6"/>
                      <a:pt x="249" y="196"/>
                      <a:pt x="249" y="196"/>
                    </a:cubicBezTo>
                    <a:cubicBezTo>
                      <a:pt x="248" y="197"/>
                      <a:pt x="248" y="197"/>
                      <a:pt x="248" y="197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8"/>
                      <a:pt x="249" y="198"/>
                      <a:pt x="249" y="198"/>
                    </a:cubicBezTo>
                    <a:cubicBezTo>
                      <a:pt x="248" y="199"/>
                      <a:pt x="248" y="199"/>
                      <a:pt x="248" y="199"/>
                    </a:cubicBezTo>
                    <a:cubicBezTo>
                      <a:pt x="247" y="201"/>
                      <a:pt x="247" y="201"/>
                      <a:pt x="247" y="201"/>
                    </a:cubicBezTo>
                    <a:cubicBezTo>
                      <a:pt x="243" y="202"/>
                      <a:pt x="243" y="202"/>
                      <a:pt x="243" y="202"/>
                    </a:cubicBezTo>
                    <a:cubicBezTo>
                      <a:pt x="243" y="203"/>
                      <a:pt x="243" y="203"/>
                      <a:pt x="243" y="203"/>
                    </a:cubicBezTo>
                    <a:cubicBezTo>
                      <a:pt x="241" y="203"/>
                      <a:pt x="241" y="203"/>
                      <a:pt x="241" y="203"/>
                    </a:cubicBezTo>
                    <a:cubicBezTo>
                      <a:pt x="239" y="207"/>
                      <a:pt x="239" y="207"/>
                      <a:pt x="239" y="207"/>
                    </a:cubicBezTo>
                    <a:cubicBezTo>
                      <a:pt x="236" y="208"/>
                      <a:pt x="236" y="208"/>
                      <a:pt x="236" y="208"/>
                    </a:cubicBezTo>
                    <a:cubicBezTo>
                      <a:pt x="234" y="207"/>
                      <a:pt x="234" y="207"/>
                      <a:pt x="234" y="207"/>
                    </a:cubicBezTo>
                    <a:cubicBezTo>
                      <a:pt x="233" y="206"/>
                      <a:pt x="233" y="206"/>
                      <a:pt x="233" y="206"/>
                    </a:cubicBezTo>
                    <a:cubicBezTo>
                      <a:pt x="238" y="205"/>
                      <a:pt x="238" y="205"/>
                      <a:pt x="238" y="205"/>
                    </a:cubicBezTo>
                    <a:cubicBezTo>
                      <a:pt x="240" y="202"/>
                      <a:pt x="240" y="202"/>
                      <a:pt x="240" y="202"/>
                    </a:cubicBezTo>
                    <a:cubicBezTo>
                      <a:pt x="245" y="198"/>
                      <a:pt x="245" y="198"/>
                      <a:pt x="245" y="198"/>
                    </a:cubicBezTo>
                    <a:cubicBezTo>
                      <a:pt x="243" y="199"/>
                      <a:pt x="243" y="199"/>
                      <a:pt x="243" y="199"/>
                    </a:cubicBezTo>
                    <a:cubicBezTo>
                      <a:pt x="247" y="194"/>
                      <a:pt x="247" y="194"/>
                      <a:pt x="247" y="194"/>
                    </a:cubicBezTo>
                    <a:cubicBezTo>
                      <a:pt x="250" y="187"/>
                      <a:pt x="250" y="187"/>
                      <a:pt x="250" y="187"/>
                    </a:cubicBezTo>
                    <a:cubicBezTo>
                      <a:pt x="251" y="185"/>
                      <a:pt x="251" y="185"/>
                      <a:pt x="251" y="185"/>
                    </a:cubicBezTo>
                    <a:cubicBezTo>
                      <a:pt x="252" y="186"/>
                      <a:pt x="252" y="186"/>
                      <a:pt x="252" y="186"/>
                    </a:cubicBezTo>
                    <a:lnTo>
                      <a:pt x="250" y="19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7" name="Freeform 36"/>
              <p:cNvSpPr>
                <a:spLocks/>
              </p:cNvSpPr>
              <p:nvPr/>
            </p:nvSpPr>
            <p:spPr bwMode="auto">
              <a:xfrm>
                <a:off x="5406" y="1800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8" name="Freeform 37"/>
              <p:cNvSpPr>
                <a:spLocks/>
              </p:cNvSpPr>
              <p:nvPr/>
            </p:nvSpPr>
            <p:spPr bwMode="auto">
              <a:xfrm>
                <a:off x="5730" y="1704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12 w 18"/>
                  <a:gd name="T3" fmla="*/ 6 h 6"/>
                  <a:gd name="T4" fmla="*/ 18 w 18"/>
                  <a:gd name="T5" fmla="*/ 0 h 6"/>
                  <a:gd name="T6" fmla="*/ 6 w 18"/>
                  <a:gd name="T7" fmla="*/ 0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9" name="Freeform 38"/>
              <p:cNvSpPr>
                <a:spLocks/>
              </p:cNvSpPr>
              <p:nvPr/>
            </p:nvSpPr>
            <p:spPr bwMode="auto">
              <a:xfrm>
                <a:off x="5166" y="1662"/>
                <a:ext cx="54" cy="240"/>
              </a:xfrm>
              <a:custGeom>
                <a:avLst/>
                <a:gdLst>
                  <a:gd name="T0" fmla="*/ 0 w 54"/>
                  <a:gd name="T1" fmla="*/ 240 h 240"/>
                  <a:gd name="T2" fmla="*/ 12 w 54"/>
                  <a:gd name="T3" fmla="*/ 240 h 240"/>
                  <a:gd name="T4" fmla="*/ 18 w 54"/>
                  <a:gd name="T5" fmla="*/ 222 h 240"/>
                  <a:gd name="T6" fmla="*/ 36 w 54"/>
                  <a:gd name="T7" fmla="*/ 240 h 240"/>
                  <a:gd name="T8" fmla="*/ 18 w 54"/>
                  <a:gd name="T9" fmla="*/ 192 h 240"/>
                  <a:gd name="T10" fmla="*/ 36 w 54"/>
                  <a:gd name="T11" fmla="*/ 144 h 240"/>
                  <a:gd name="T12" fmla="*/ 54 w 54"/>
                  <a:gd name="T13" fmla="*/ 162 h 240"/>
                  <a:gd name="T14" fmla="*/ 30 w 54"/>
                  <a:gd name="T15" fmla="*/ 66 h 240"/>
                  <a:gd name="T16" fmla="*/ 30 w 54"/>
                  <a:gd name="T17" fmla="*/ 54 h 240"/>
                  <a:gd name="T18" fmla="*/ 18 w 54"/>
                  <a:gd name="T19" fmla="*/ 0 h 240"/>
                  <a:gd name="T20" fmla="*/ 18 w 54"/>
                  <a:gd name="T21" fmla="*/ 24 h 240"/>
                  <a:gd name="T22" fmla="*/ 6 w 54"/>
                  <a:gd name="T23" fmla="*/ 24 h 240"/>
                  <a:gd name="T24" fmla="*/ 0 w 54"/>
                  <a:gd name="T25" fmla="*/ 78 h 240"/>
                  <a:gd name="T26" fmla="*/ 12 w 54"/>
                  <a:gd name="T27" fmla="*/ 96 h 240"/>
                  <a:gd name="T28" fmla="*/ 0 w 54"/>
                  <a:gd name="T2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240">
                    <a:moveTo>
                      <a:pt x="0" y="240"/>
                    </a:moveTo>
                    <a:lnTo>
                      <a:pt x="12" y="240"/>
                    </a:lnTo>
                    <a:lnTo>
                      <a:pt x="18" y="222"/>
                    </a:lnTo>
                    <a:lnTo>
                      <a:pt x="36" y="240"/>
                    </a:lnTo>
                    <a:lnTo>
                      <a:pt x="18" y="192"/>
                    </a:lnTo>
                    <a:lnTo>
                      <a:pt x="36" y="144"/>
                    </a:lnTo>
                    <a:lnTo>
                      <a:pt x="54" y="162"/>
                    </a:lnTo>
                    <a:lnTo>
                      <a:pt x="30" y="66"/>
                    </a:lnTo>
                    <a:lnTo>
                      <a:pt x="30" y="54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6" y="24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0" y="24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0" name="Freeform 39"/>
              <p:cNvSpPr>
                <a:spLocks/>
              </p:cNvSpPr>
              <p:nvPr/>
            </p:nvSpPr>
            <p:spPr bwMode="auto">
              <a:xfrm>
                <a:off x="5124" y="875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18 w 24"/>
                  <a:gd name="T3" fmla="*/ 12 h 24"/>
                  <a:gd name="T4" fmla="*/ 24 w 24"/>
                  <a:gd name="T5" fmla="*/ 6 h 24"/>
                  <a:gd name="T6" fmla="*/ 6 w 24"/>
                  <a:gd name="T7" fmla="*/ 0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18" y="12"/>
                    </a:lnTo>
                    <a:lnTo>
                      <a:pt x="24" y="6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1" name="Freeform 40"/>
              <p:cNvSpPr>
                <a:spLocks/>
              </p:cNvSpPr>
              <p:nvPr/>
            </p:nvSpPr>
            <p:spPr bwMode="auto">
              <a:xfrm>
                <a:off x="5562" y="1494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12 w 30"/>
                  <a:gd name="T3" fmla="*/ 6 h 30"/>
                  <a:gd name="T4" fmla="*/ 0 w 30"/>
                  <a:gd name="T5" fmla="*/ 30 h 30"/>
                  <a:gd name="T6" fmla="*/ 24 w 30"/>
                  <a:gd name="T7" fmla="*/ 12 h 30"/>
                  <a:gd name="T8" fmla="*/ 30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24" y="1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2" name="Freeform 41"/>
              <p:cNvSpPr>
                <a:spLocks/>
              </p:cNvSpPr>
              <p:nvPr/>
            </p:nvSpPr>
            <p:spPr bwMode="auto">
              <a:xfrm>
                <a:off x="3408" y="233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0 h 6"/>
                  <a:gd name="T4" fmla="*/ 6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3" name="Freeform 42"/>
              <p:cNvSpPr>
                <a:spLocks/>
              </p:cNvSpPr>
              <p:nvPr/>
            </p:nvSpPr>
            <p:spPr bwMode="auto">
              <a:xfrm>
                <a:off x="5418" y="1770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0 w 12"/>
                  <a:gd name="T3" fmla="*/ 24 h 24"/>
                  <a:gd name="T4" fmla="*/ 12 w 12"/>
                  <a:gd name="T5" fmla="*/ 12 h 24"/>
                  <a:gd name="T6" fmla="*/ 12 w 12"/>
                  <a:gd name="T7" fmla="*/ 0 h 24"/>
                  <a:gd name="T8" fmla="*/ 6 w 12"/>
                  <a:gd name="T9" fmla="*/ 12 h 24"/>
                  <a:gd name="T10" fmla="*/ 0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2"/>
                    </a:move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4" name="Freeform 43"/>
              <p:cNvSpPr>
                <a:spLocks/>
              </p:cNvSpPr>
              <p:nvPr/>
            </p:nvSpPr>
            <p:spPr bwMode="auto">
              <a:xfrm>
                <a:off x="5610" y="1632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0 h 18"/>
                  <a:gd name="T4" fmla="*/ 12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5" name="Freeform 44"/>
              <p:cNvSpPr>
                <a:spLocks/>
              </p:cNvSpPr>
              <p:nvPr/>
            </p:nvSpPr>
            <p:spPr bwMode="auto">
              <a:xfrm>
                <a:off x="3684" y="233"/>
                <a:ext cx="30" cy="24"/>
              </a:xfrm>
              <a:custGeom>
                <a:avLst/>
                <a:gdLst>
                  <a:gd name="T0" fmla="*/ 30 w 30"/>
                  <a:gd name="T1" fmla="*/ 24 h 24"/>
                  <a:gd name="T2" fmla="*/ 30 w 30"/>
                  <a:gd name="T3" fmla="*/ 0 h 24"/>
                  <a:gd name="T4" fmla="*/ 0 w 30"/>
                  <a:gd name="T5" fmla="*/ 0 h 24"/>
                  <a:gd name="T6" fmla="*/ 0 w 30"/>
                  <a:gd name="T7" fmla="*/ 18 h 24"/>
                  <a:gd name="T8" fmla="*/ 30 w 3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4">
                    <a:moveTo>
                      <a:pt x="3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6" name="Freeform 45"/>
              <p:cNvSpPr>
                <a:spLocks/>
              </p:cNvSpPr>
              <p:nvPr/>
            </p:nvSpPr>
            <p:spPr bwMode="auto">
              <a:xfrm>
                <a:off x="3570" y="233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0 h 6"/>
                  <a:gd name="T8" fmla="*/ 0 w 18"/>
                  <a:gd name="T9" fmla="*/ 0 h 6"/>
                  <a:gd name="T10" fmla="*/ 0 w 1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7" name="Freeform 46"/>
              <p:cNvSpPr>
                <a:spLocks/>
              </p:cNvSpPr>
              <p:nvPr/>
            </p:nvSpPr>
            <p:spPr bwMode="auto">
              <a:xfrm>
                <a:off x="4620" y="749"/>
                <a:ext cx="30" cy="30"/>
              </a:xfrm>
              <a:custGeom>
                <a:avLst/>
                <a:gdLst>
                  <a:gd name="T0" fmla="*/ 6 w 30"/>
                  <a:gd name="T1" fmla="*/ 12 h 30"/>
                  <a:gd name="T2" fmla="*/ 0 w 30"/>
                  <a:gd name="T3" fmla="*/ 18 h 30"/>
                  <a:gd name="T4" fmla="*/ 18 w 30"/>
                  <a:gd name="T5" fmla="*/ 30 h 30"/>
                  <a:gd name="T6" fmla="*/ 30 w 30"/>
                  <a:gd name="T7" fmla="*/ 6 h 30"/>
                  <a:gd name="T8" fmla="*/ 6 w 30"/>
                  <a:gd name="T9" fmla="*/ 0 h 30"/>
                  <a:gd name="T10" fmla="*/ 6 w 30"/>
                  <a:gd name="T1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6" y="12"/>
                    </a:moveTo>
                    <a:lnTo>
                      <a:pt x="0" y="18"/>
                    </a:lnTo>
                    <a:lnTo>
                      <a:pt x="18" y="30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8" name="Freeform 47"/>
              <p:cNvSpPr>
                <a:spLocks/>
              </p:cNvSpPr>
              <p:nvPr/>
            </p:nvSpPr>
            <p:spPr bwMode="auto">
              <a:xfrm>
                <a:off x="4272" y="233"/>
                <a:ext cx="96" cy="30"/>
              </a:xfrm>
              <a:custGeom>
                <a:avLst/>
                <a:gdLst>
                  <a:gd name="T0" fmla="*/ 6 w 96"/>
                  <a:gd name="T1" fmla="*/ 18 h 30"/>
                  <a:gd name="T2" fmla="*/ 24 w 96"/>
                  <a:gd name="T3" fmla="*/ 30 h 30"/>
                  <a:gd name="T4" fmla="*/ 60 w 96"/>
                  <a:gd name="T5" fmla="*/ 18 h 30"/>
                  <a:gd name="T6" fmla="*/ 90 w 96"/>
                  <a:gd name="T7" fmla="*/ 18 h 30"/>
                  <a:gd name="T8" fmla="*/ 96 w 96"/>
                  <a:gd name="T9" fmla="*/ 0 h 30"/>
                  <a:gd name="T10" fmla="*/ 6 w 96"/>
                  <a:gd name="T11" fmla="*/ 0 h 30"/>
                  <a:gd name="T12" fmla="*/ 0 w 96"/>
                  <a:gd name="T13" fmla="*/ 6 h 30"/>
                  <a:gd name="T14" fmla="*/ 6 w 96"/>
                  <a:gd name="T15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30">
                    <a:moveTo>
                      <a:pt x="6" y="18"/>
                    </a:moveTo>
                    <a:lnTo>
                      <a:pt x="24" y="30"/>
                    </a:lnTo>
                    <a:lnTo>
                      <a:pt x="60" y="18"/>
                    </a:lnTo>
                    <a:lnTo>
                      <a:pt x="90" y="18"/>
                    </a:lnTo>
                    <a:lnTo>
                      <a:pt x="9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9" name="Freeform 48"/>
              <p:cNvSpPr>
                <a:spLocks/>
              </p:cNvSpPr>
              <p:nvPr/>
            </p:nvSpPr>
            <p:spPr bwMode="auto">
              <a:xfrm>
                <a:off x="3444" y="233"/>
                <a:ext cx="60" cy="48"/>
              </a:xfrm>
              <a:custGeom>
                <a:avLst/>
                <a:gdLst>
                  <a:gd name="T0" fmla="*/ 0 w 10"/>
                  <a:gd name="T1" fmla="*/ 4 h 8"/>
                  <a:gd name="T2" fmla="*/ 4 w 10"/>
                  <a:gd name="T3" fmla="*/ 8 h 8"/>
                  <a:gd name="T4" fmla="*/ 6 w 10"/>
                  <a:gd name="T5" fmla="*/ 3 h 8"/>
                  <a:gd name="T6" fmla="*/ 10 w 10"/>
                  <a:gd name="T7" fmla="*/ 3 h 8"/>
                  <a:gd name="T8" fmla="*/ 9 w 10"/>
                  <a:gd name="T9" fmla="*/ 1 h 8"/>
                  <a:gd name="T10" fmla="*/ 10 w 10"/>
                  <a:gd name="T11" fmla="*/ 0 h 8"/>
                  <a:gd name="T12" fmla="*/ 0 w 10"/>
                  <a:gd name="T13" fmla="*/ 0 h 8"/>
                  <a:gd name="T14" fmla="*/ 0 w 10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0" y="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0" name="Freeform 49"/>
              <p:cNvSpPr>
                <a:spLocks/>
              </p:cNvSpPr>
              <p:nvPr/>
            </p:nvSpPr>
            <p:spPr bwMode="auto">
              <a:xfrm>
                <a:off x="3576" y="3253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12 w 12"/>
                  <a:gd name="T5" fmla="*/ 0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1" name="Freeform 50"/>
              <p:cNvSpPr>
                <a:spLocks/>
              </p:cNvSpPr>
              <p:nvPr/>
            </p:nvSpPr>
            <p:spPr bwMode="auto">
              <a:xfrm>
                <a:off x="3618" y="322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18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2" name="Freeform 51"/>
              <p:cNvSpPr>
                <a:spLocks/>
              </p:cNvSpPr>
              <p:nvPr/>
            </p:nvSpPr>
            <p:spPr bwMode="auto">
              <a:xfrm>
                <a:off x="3828" y="3901"/>
                <a:ext cx="30" cy="18"/>
              </a:xfrm>
              <a:custGeom>
                <a:avLst/>
                <a:gdLst>
                  <a:gd name="T0" fmla="*/ 0 w 5"/>
                  <a:gd name="T1" fmla="*/ 3 h 3"/>
                  <a:gd name="T2" fmla="*/ 1 w 5"/>
                  <a:gd name="T3" fmla="*/ 2 h 3"/>
                  <a:gd name="T4" fmla="*/ 2 w 5"/>
                  <a:gd name="T5" fmla="*/ 3 h 3"/>
                  <a:gd name="T6" fmla="*/ 2 w 5"/>
                  <a:gd name="T7" fmla="*/ 2 h 3"/>
                  <a:gd name="T8" fmla="*/ 3 w 5"/>
                  <a:gd name="T9" fmla="*/ 3 h 3"/>
                  <a:gd name="T10" fmla="*/ 3 w 5"/>
                  <a:gd name="T11" fmla="*/ 1 h 3"/>
                  <a:gd name="T12" fmla="*/ 5 w 5"/>
                  <a:gd name="T13" fmla="*/ 2 h 3"/>
                  <a:gd name="T14" fmla="*/ 5 w 5"/>
                  <a:gd name="T15" fmla="*/ 0 h 3"/>
                  <a:gd name="T16" fmla="*/ 1 w 5"/>
                  <a:gd name="T17" fmla="*/ 1 h 3"/>
                  <a:gd name="T18" fmla="*/ 0 w 5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1" y="0"/>
                      <a:pt x="1" y="1"/>
                    </a:cubicBezTo>
                    <a:cubicBezTo>
                      <a:pt x="1" y="1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3" name="Freeform 52"/>
              <p:cNvSpPr>
                <a:spLocks/>
              </p:cNvSpPr>
              <p:nvPr/>
            </p:nvSpPr>
            <p:spPr bwMode="auto">
              <a:xfrm>
                <a:off x="3828" y="388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12 h 12"/>
                  <a:gd name="T6" fmla="*/ 6 w 6"/>
                  <a:gd name="T7" fmla="*/ 6 h 12"/>
                  <a:gd name="T8" fmla="*/ 0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4" name="Freeform 53"/>
              <p:cNvSpPr>
                <a:spLocks/>
              </p:cNvSpPr>
              <p:nvPr/>
            </p:nvSpPr>
            <p:spPr bwMode="auto">
              <a:xfrm>
                <a:off x="5568" y="3241"/>
                <a:ext cx="60" cy="42"/>
              </a:xfrm>
              <a:custGeom>
                <a:avLst/>
                <a:gdLst>
                  <a:gd name="T0" fmla="*/ 30 w 60"/>
                  <a:gd name="T1" fmla="*/ 18 h 42"/>
                  <a:gd name="T2" fmla="*/ 18 w 60"/>
                  <a:gd name="T3" fmla="*/ 0 h 42"/>
                  <a:gd name="T4" fmla="*/ 0 w 60"/>
                  <a:gd name="T5" fmla="*/ 0 h 42"/>
                  <a:gd name="T6" fmla="*/ 24 w 60"/>
                  <a:gd name="T7" fmla="*/ 30 h 42"/>
                  <a:gd name="T8" fmla="*/ 60 w 60"/>
                  <a:gd name="T9" fmla="*/ 42 h 42"/>
                  <a:gd name="T10" fmla="*/ 30 w 60"/>
                  <a:gd name="T11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2">
                    <a:moveTo>
                      <a:pt x="30" y="18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24" y="30"/>
                    </a:lnTo>
                    <a:lnTo>
                      <a:pt x="60" y="42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5" name="Freeform 54"/>
              <p:cNvSpPr>
                <a:spLocks/>
              </p:cNvSpPr>
              <p:nvPr/>
            </p:nvSpPr>
            <p:spPr bwMode="auto">
              <a:xfrm>
                <a:off x="5406" y="2958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12 w 24"/>
                  <a:gd name="T3" fmla="*/ 24 h 24"/>
                  <a:gd name="T4" fmla="*/ 24 w 24"/>
                  <a:gd name="T5" fmla="*/ 24 h 24"/>
                  <a:gd name="T6" fmla="*/ 18 w 24"/>
                  <a:gd name="T7" fmla="*/ 18 h 24"/>
                  <a:gd name="T8" fmla="*/ 0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12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6" name="Freeform 55"/>
              <p:cNvSpPr>
                <a:spLocks/>
              </p:cNvSpPr>
              <p:nvPr/>
            </p:nvSpPr>
            <p:spPr bwMode="auto">
              <a:xfrm>
                <a:off x="5514" y="3018"/>
                <a:ext cx="18" cy="19"/>
              </a:xfrm>
              <a:custGeom>
                <a:avLst/>
                <a:gdLst>
                  <a:gd name="T0" fmla="*/ 12 w 18"/>
                  <a:gd name="T1" fmla="*/ 6 h 19"/>
                  <a:gd name="T2" fmla="*/ 0 w 18"/>
                  <a:gd name="T3" fmla="*/ 0 h 19"/>
                  <a:gd name="T4" fmla="*/ 18 w 18"/>
                  <a:gd name="T5" fmla="*/ 19 h 19"/>
                  <a:gd name="T6" fmla="*/ 12 w 18"/>
                  <a:gd name="T7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9">
                    <a:moveTo>
                      <a:pt x="12" y="6"/>
                    </a:moveTo>
                    <a:lnTo>
                      <a:pt x="0" y="0"/>
                    </a:lnTo>
                    <a:lnTo>
                      <a:pt x="18" y="19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7" name="Freeform 56"/>
              <p:cNvSpPr>
                <a:spLocks/>
              </p:cNvSpPr>
              <p:nvPr/>
            </p:nvSpPr>
            <p:spPr bwMode="auto">
              <a:xfrm>
                <a:off x="5436" y="2982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8 w 18"/>
                  <a:gd name="T5" fmla="*/ 6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8" name="Freeform 57"/>
              <p:cNvSpPr>
                <a:spLocks/>
              </p:cNvSpPr>
              <p:nvPr/>
            </p:nvSpPr>
            <p:spPr bwMode="auto">
              <a:xfrm>
                <a:off x="5478" y="3000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0 h 12"/>
                  <a:gd name="T4" fmla="*/ 18 w 18"/>
                  <a:gd name="T5" fmla="*/ 12 h 12"/>
                  <a:gd name="T6" fmla="*/ 6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9" name="Freeform 58"/>
              <p:cNvSpPr>
                <a:spLocks/>
              </p:cNvSpPr>
              <p:nvPr/>
            </p:nvSpPr>
            <p:spPr bwMode="auto">
              <a:xfrm>
                <a:off x="5616" y="3139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0 w 12"/>
                  <a:gd name="T5" fmla="*/ 0 h 12"/>
                  <a:gd name="T6" fmla="*/ 6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0" name="Freeform 59"/>
              <p:cNvSpPr>
                <a:spLocks/>
              </p:cNvSpPr>
              <p:nvPr/>
            </p:nvSpPr>
            <p:spPr bwMode="auto">
              <a:xfrm>
                <a:off x="5634" y="3157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0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1" name="Freeform 60"/>
              <p:cNvSpPr>
                <a:spLocks/>
              </p:cNvSpPr>
              <p:nvPr/>
            </p:nvSpPr>
            <p:spPr bwMode="auto">
              <a:xfrm>
                <a:off x="5526" y="3049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2 w 18"/>
                  <a:gd name="T5" fmla="*/ 6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2" name="Freeform 61"/>
              <p:cNvSpPr>
                <a:spLocks/>
              </p:cNvSpPr>
              <p:nvPr/>
            </p:nvSpPr>
            <p:spPr bwMode="auto">
              <a:xfrm>
                <a:off x="5496" y="3030"/>
                <a:ext cx="24" cy="13"/>
              </a:xfrm>
              <a:custGeom>
                <a:avLst/>
                <a:gdLst>
                  <a:gd name="T0" fmla="*/ 0 w 24"/>
                  <a:gd name="T1" fmla="*/ 0 h 13"/>
                  <a:gd name="T2" fmla="*/ 6 w 24"/>
                  <a:gd name="T3" fmla="*/ 13 h 13"/>
                  <a:gd name="T4" fmla="*/ 24 w 24"/>
                  <a:gd name="T5" fmla="*/ 13 h 13"/>
                  <a:gd name="T6" fmla="*/ 12 w 24"/>
                  <a:gd name="T7" fmla="*/ 0 h 13"/>
                  <a:gd name="T8" fmla="*/ 0 w 2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3">
                    <a:moveTo>
                      <a:pt x="0" y="0"/>
                    </a:moveTo>
                    <a:lnTo>
                      <a:pt x="6" y="13"/>
                    </a:lnTo>
                    <a:lnTo>
                      <a:pt x="24" y="1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3" name="Freeform 62"/>
              <p:cNvSpPr>
                <a:spLocks/>
              </p:cNvSpPr>
              <p:nvPr/>
            </p:nvSpPr>
            <p:spPr bwMode="auto">
              <a:xfrm>
                <a:off x="4854" y="3012"/>
                <a:ext cx="42" cy="25"/>
              </a:xfrm>
              <a:custGeom>
                <a:avLst/>
                <a:gdLst>
                  <a:gd name="T0" fmla="*/ 42 w 42"/>
                  <a:gd name="T1" fmla="*/ 0 h 25"/>
                  <a:gd name="T2" fmla="*/ 6 w 42"/>
                  <a:gd name="T3" fmla="*/ 6 h 25"/>
                  <a:gd name="T4" fmla="*/ 6 w 42"/>
                  <a:gd name="T5" fmla="*/ 12 h 25"/>
                  <a:gd name="T6" fmla="*/ 0 w 42"/>
                  <a:gd name="T7" fmla="*/ 12 h 25"/>
                  <a:gd name="T8" fmla="*/ 6 w 42"/>
                  <a:gd name="T9" fmla="*/ 25 h 25"/>
                  <a:gd name="T10" fmla="*/ 42 w 42"/>
                  <a:gd name="T11" fmla="*/ 6 h 25"/>
                  <a:gd name="T12" fmla="*/ 42 w 42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5">
                    <a:moveTo>
                      <a:pt x="42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25"/>
                    </a:lnTo>
                    <a:lnTo>
                      <a:pt x="42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4" name="Freeform 63"/>
              <p:cNvSpPr>
                <a:spLocks/>
              </p:cNvSpPr>
              <p:nvPr/>
            </p:nvSpPr>
            <p:spPr bwMode="auto">
              <a:xfrm>
                <a:off x="4908" y="234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6 w 12"/>
                  <a:gd name="T5" fmla="*/ 6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" name="Freeform 64"/>
              <p:cNvSpPr>
                <a:spLocks/>
              </p:cNvSpPr>
              <p:nvPr/>
            </p:nvSpPr>
            <p:spPr bwMode="auto">
              <a:xfrm>
                <a:off x="4974" y="2022"/>
                <a:ext cx="204" cy="186"/>
              </a:xfrm>
              <a:custGeom>
                <a:avLst/>
                <a:gdLst>
                  <a:gd name="T0" fmla="*/ 84 w 204"/>
                  <a:gd name="T1" fmla="*/ 186 h 186"/>
                  <a:gd name="T2" fmla="*/ 108 w 204"/>
                  <a:gd name="T3" fmla="*/ 150 h 186"/>
                  <a:gd name="T4" fmla="*/ 144 w 204"/>
                  <a:gd name="T5" fmla="*/ 156 h 186"/>
                  <a:gd name="T6" fmla="*/ 162 w 204"/>
                  <a:gd name="T7" fmla="*/ 132 h 186"/>
                  <a:gd name="T8" fmla="*/ 168 w 204"/>
                  <a:gd name="T9" fmla="*/ 150 h 186"/>
                  <a:gd name="T10" fmla="*/ 180 w 204"/>
                  <a:gd name="T11" fmla="*/ 126 h 186"/>
                  <a:gd name="T12" fmla="*/ 180 w 204"/>
                  <a:gd name="T13" fmla="*/ 78 h 186"/>
                  <a:gd name="T14" fmla="*/ 192 w 204"/>
                  <a:gd name="T15" fmla="*/ 72 h 186"/>
                  <a:gd name="T16" fmla="*/ 204 w 204"/>
                  <a:gd name="T17" fmla="*/ 42 h 186"/>
                  <a:gd name="T18" fmla="*/ 186 w 204"/>
                  <a:gd name="T19" fmla="*/ 0 h 186"/>
                  <a:gd name="T20" fmla="*/ 162 w 204"/>
                  <a:gd name="T21" fmla="*/ 18 h 186"/>
                  <a:gd name="T22" fmla="*/ 168 w 204"/>
                  <a:gd name="T23" fmla="*/ 48 h 186"/>
                  <a:gd name="T24" fmla="*/ 126 w 204"/>
                  <a:gd name="T25" fmla="*/ 108 h 186"/>
                  <a:gd name="T26" fmla="*/ 108 w 204"/>
                  <a:gd name="T27" fmla="*/ 96 h 186"/>
                  <a:gd name="T28" fmla="*/ 90 w 204"/>
                  <a:gd name="T29" fmla="*/ 126 h 186"/>
                  <a:gd name="T30" fmla="*/ 84 w 204"/>
                  <a:gd name="T31" fmla="*/ 138 h 186"/>
                  <a:gd name="T32" fmla="*/ 72 w 204"/>
                  <a:gd name="T33" fmla="*/ 132 h 186"/>
                  <a:gd name="T34" fmla="*/ 30 w 204"/>
                  <a:gd name="T35" fmla="*/ 138 h 186"/>
                  <a:gd name="T36" fmla="*/ 0 w 204"/>
                  <a:gd name="T37" fmla="*/ 168 h 186"/>
                  <a:gd name="T38" fmla="*/ 78 w 204"/>
                  <a:gd name="T39" fmla="*/ 156 h 186"/>
                  <a:gd name="T40" fmla="*/ 84 w 204"/>
                  <a:gd name="T41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86">
                    <a:moveTo>
                      <a:pt x="84" y="186"/>
                    </a:moveTo>
                    <a:lnTo>
                      <a:pt x="108" y="150"/>
                    </a:lnTo>
                    <a:lnTo>
                      <a:pt x="144" y="156"/>
                    </a:lnTo>
                    <a:lnTo>
                      <a:pt x="162" y="132"/>
                    </a:lnTo>
                    <a:lnTo>
                      <a:pt x="168" y="150"/>
                    </a:lnTo>
                    <a:lnTo>
                      <a:pt x="180" y="126"/>
                    </a:lnTo>
                    <a:lnTo>
                      <a:pt x="180" y="78"/>
                    </a:lnTo>
                    <a:lnTo>
                      <a:pt x="192" y="72"/>
                    </a:lnTo>
                    <a:lnTo>
                      <a:pt x="204" y="42"/>
                    </a:lnTo>
                    <a:lnTo>
                      <a:pt x="186" y="0"/>
                    </a:lnTo>
                    <a:lnTo>
                      <a:pt x="162" y="18"/>
                    </a:lnTo>
                    <a:lnTo>
                      <a:pt x="168" y="48"/>
                    </a:lnTo>
                    <a:lnTo>
                      <a:pt x="126" y="108"/>
                    </a:lnTo>
                    <a:lnTo>
                      <a:pt x="108" y="96"/>
                    </a:lnTo>
                    <a:lnTo>
                      <a:pt x="90" y="126"/>
                    </a:lnTo>
                    <a:lnTo>
                      <a:pt x="84" y="138"/>
                    </a:lnTo>
                    <a:lnTo>
                      <a:pt x="72" y="132"/>
                    </a:lnTo>
                    <a:lnTo>
                      <a:pt x="30" y="138"/>
                    </a:lnTo>
                    <a:lnTo>
                      <a:pt x="0" y="168"/>
                    </a:lnTo>
                    <a:lnTo>
                      <a:pt x="78" y="156"/>
                    </a:lnTo>
                    <a:lnTo>
                      <a:pt x="84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" name="Freeform 65"/>
              <p:cNvSpPr>
                <a:spLocks/>
              </p:cNvSpPr>
              <p:nvPr/>
            </p:nvSpPr>
            <p:spPr bwMode="auto">
              <a:xfrm>
                <a:off x="5130" y="1914"/>
                <a:ext cx="114" cy="102"/>
              </a:xfrm>
              <a:custGeom>
                <a:avLst/>
                <a:gdLst>
                  <a:gd name="T0" fmla="*/ 6 w 114"/>
                  <a:gd name="T1" fmla="*/ 102 h 102"/>
                  <a:gd name="T2" fmla="*/ 24 w 114"/>
                  <a:gd name="T3" fmla="*/ 96 h 102"/>
                  <a:gd name="T4" fmla="*/ 18 w 114"/>
                  <a:gd name="T5" fmla="*/ 78 h 102"/>
                  <a:gd name="T6" fmla="*/ 66 w 114"/>
                  <a:gd name="T7" fmla="*/ 96 h 102"/>
                  <a:gd name="T8" fmla="*/ 84 w 114"/>
                  <a:gd name="T9" fmla="*/ 72 h 102"/>
                  <a:gd name="T10" fmla="*/ 114 w 114"/>
                  <a:gd name="T11" fmla="*/ 54 h 102"/>
                  <a:gd name="T12" fmla="*/ 102 w 114"/>
                  <a:gd name="T13" fmla="*/ 48 h 102"/>
                  <a:gd name="T14" fmla="*/ 108 w 114"/>
                  <a:gd name="T15" fmla="*/ 30 h 102"/>
                  <a:gd name="T16" fmla="*/ 84 w 114"/>
                  <a:gd name="T17" fmla="*/ 42 h 102"/>
                  <a:gd name="T18" fmla="*/ 42 w 114"/>
                  <a:gd name="T19" fmla="*/ 0 h 102"/>
                  <a:gd name="T20" fmla="*/ 30 w 114"/>
                  <a:gd name="T21" fmla="*/ 60 h 102"/>
                  <a:gd name="T22" fmla="*/ 12 w 114"/>
                  <a:gd name="T23" fmla="*/ 60 h 102"/>
                  <a:gd name="T24" fmla="*/ 0 w 114"/>
                  <a:gd name="T25" fmla="*/ 84 h 102"/>
                  <a:gd name="T26" fmla="*/ 6 w 114"/>
                  <a:gd name="T27" fmla="*/ 90 h 102"/>
                  <a:gd name="T28" fmla="*/ 6 w 114"/>
                  <a:gd name="T2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102">
                    <a:moveTo>
                      <a:pt x="6" y="102"/>
                    </a:moveTo>
                    <a:lnTo>
                      <a:pt x="24" y="96"/>
                    </a:lnTo>
                    <a:lnTo>
                      <a:pt x="18" y="78"/>
                    </a:lnTo>
                    <a:lnTo>
                      <a:pt x="66" y="96"/>
                    </a:lnTo>
                    <a:lnTo>
                      <a:pt x="84" y="72"/>
                    </a:lnTo>
                    <a:lnTo>
                      <a:pt x="114" y="54"/>
                    </a:lnTo>
                    <a:lnTo>
                      <a:pt x="102" y="48"/>
                    </a:lnTo>
                    <a:lnTo>
                      <a:pt x="108" y="30"/>
                    </a:lnTo>
                    <a:lnTo>
                      <a:pt x="84" y="42"/>
                    </a:lnTo>
                    <a:lnTo>
                      <a:pt x="42" y="0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6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" name="Freeform 66"/>
              <p:cNvSpPr>
                <a:spLocks/>
              </p:cNvSpPr>
              <p:nvPr/>
            </p:nvSpPr>
            <p:spPr bwMode="auto">
              <a:xfrm>
                <a:off x="4992" y="2190"/>
                <a:ext cx="42" cy="30"/>
              </a:xfrm>
              <a:custGeom>
                <a:avLst/>
                <a:gdLst>
                  <a:gd name="T0" fmla="*/ 36 w 42"/>
                  <a:gd name="T1" fmla="*/ 18 h 30"/>
                  <a:gd name="T2" fmla="*/ 42 w 42"/>
                  <a:gd name="T3" fmla="*/ 0 h 30"/>
                  <a:gd name="T4" fmla="*/ 0 w 42"/>
                  <a:gd name="T5" fmla="*/ 12 h 30"/>
                  <a:gd name="T6" fmla="*/ 18 w 42"/>
                  <a:gd name="T7" fmla="*/ 30 h 30"/>
                  <a:gd name="T8" fmla="*/ 24 w 42"/>
                  <a:gd name="T9" fmla="*/ 18 h 30"/>
                  <a:gd name="T10" fmla="*/ 36 w 42"/>
                  <a:gd name="T11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0">
                    <a:moveTo>
                      <a:pt x="36" y="18"/>
                    </a:moveTo>
                    <a:lnTo>
                      <a:pt x="42" y="0"/>
                    </a:lnTo>
                    <a:lnTo>
                      <a:pt x="0" y="12"/>
                    </a:lnTo>
                    <a:lnTo>
                      <a:pt x="18" y="30"/>
                    </a:lnTo>
                    <a:lnTo>
                      <a:pt x="24" y="18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" name="Freeform 67"/>
              <p:cNvSpPr>
                <a:spLocks/>
              </p:cNvSpPr>
              <p:nvPr/>
            </p:nvSpPr>
            <p:spPr bwMode="auto">
              <a:xfrm>
                <a:off x="5238" y="1938"/>
                <a:ext cx="18" cy="24"/>
              </a:xfrm>
              <a:custGeom>
                <a:avLst/>
                <a:gdLst>
                  <a:gd name="T0" fmla="*/ 12 w 18"/>
                  <a:gd name="T1" fmla="*/ 0 h 24"/>
                  <a:gd name="T2" fmla="*/ 0 w 18"/>
                  <a:gd name="T3" fmla="*/ 24 h 24"/>
                  <a:gd name="T4" fmla="*/ 18 w 18"/>
                  <a:gd name="T5" fmla="*/ 12 h 24"/>
                  <a:gd name="T6" fmla="*/ 12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12" y="0"/>
                    </a:moveTo>
                    <a:lnTo>
                      <a:pt x="0" y="24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9" name="Freeform 68"/>
              <p:cNvSpPr>
                <a:spLocks/>
              </p:cNvSpPr>
              <p:nvPr/>
            </p:nvSpPr>
            <p:spPr bwMode="auto">
              <a:xfrm>
                <a:off x="4878" y="2202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8 w 18"/>
                  <a:gd name="T3" fmla="*/ 0 h 12"/>
                  <a:gd name="T4" fmla="*/ 0 w 18"/>
                  <a:gd name="T5" fmla="*/ 6 h 12"/>
                  <a:gd name="T6" fmla="*/ 12 w 18"/>
                  <a:gd name="T7" fmla="*/ 12 h 12"/>
                  <a:gd name="T8" fmla="*/ 18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0" name="Freeform 69"/>
              <p:cNvSpPr>
                <a:spLocks/>
              </p:cNvSpPr>
              <p:nvPr/>
            </p:nvSpPr>
            <p:spPr bwMode="auto">
              <a:xfrm>
                <a:off x="4944" y="2196"/>
                <a:ext cx="48" cy="60"/>
              </a:xfrm>
              <a:custGeom>
                <a:avLst/>
                <a:gdLst>
                  <a:gd name="T0" fmla="*/ 18 w 48"/>
                  <a:gd name="T1" fmla="*/ 12 h 60"/>
                  <a:gd name="T2" fmla="*/ 12 w 48"/>
                  <a:gd name="T3" fmla="*/ 60 h 60"/>
                  <a:gd name="T4" fmla="*/ 30 w 48"/>
                  <a:gd name="T5" fmla="*/ 60 h 60"/>
                  <a:gd name="T6" fmla="*/ 48 w 48"/>
                  <a:gd name="T7" fmla="*/ 18 h 60"/>
                  <a:gd name="T8" fmla="*/ 24 w 48"/>
                  <a:gd name="T9" fmla="*/ 0 h 60"/>
                  <a:gd name="T10" fmla="*/ 0 w 48"/>
                  <a:gd name="T11" fmla="*/ 12 h 60"/>
                  <a:gd name="T12" fmla="*/ 6 w 48"/>
                  <a:gd name="T13" fmla="*/ 24 h 60"/>
                  <a:gd name="T14" fmla="*/ 18 w 48"/>
                  <a:gd name="T15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0">
                    <a:moveTo>
                      <a:pt x="18" y="12"/>
                    </a:moveTo>
                    <a:lnTo>
                      <a:pt x="12" y="60"/>
                    </a:lnTo>
                    <a:lnTo>
                      <a:pt x="30" y="60"/>
                    </a:lnTo>
                    <a:lnTo>
                      <a:pt x="48" y="18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" name="Freeform 70"/>
              <p:cNvSpPr>
                <a:spLocks/>
              </p:cNvSpPr>
              <p:nvPr/>
            </p:nvSpPr>
            <p:spPr bwMode="auto">
              <a:xfrm>
                <a:off x="5316" y="189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6 w 18"/>
                  <a:gd name="T3" fmla="*/ 6 h 18"/>
                  <a:gd name="T4" fmla="*/ 0 w 18"/>
                  <a:gd name="T5" fmla="*/ 18 h 18"/>
                  <a:gd name="T6" fmla="*/ 6 w 18"/>
                  <a:gd name="T7" fmla="*/ 12 h 18"/>
                  <a:gd name="T8" fmla="*/ 18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" name="Freeform 71"/>
              <p:cNvSpPr>
                <a:spLocks/>
              </p:cNvSpPr>
              <p:nvPr/>
            </p:nvSpPr>
            <p:spPr bwMode="auto">
              <a:xfrm>
                <a:off x="5268" y="1914"/>
                <a:ext cx="36" cy="30"/>
              </a:xfrm>
              <a:custGeom>
                <a:avLst/>
                <a:gdLst>
                  <a:gd name="T0" fmla="*/ 12 w 36"/>
                  <a:gd name="T1" fmla="*/ 18 h 30"/>
                  <a:gd name="T2" fmla="*/ 36 w 36"/>
                  <a:gd name="T3" fmla="*/ 0 h 30"/>
                  <a:gd name="T4" fmla="*/ 18 w 36"/>
                  <a:gd name="T5" fmla="*/ 6 h 30"/>
                  <a:gd name="T6" fmla="*/ 12 w 36"/>
                  <a:gd name="T7" fmla="*/ 6 h 30"/>
                  <a:gd name="T8" fmla="*/ 0 w 36"/>
                  <a:gd name="T9" fmla="*/ 24 h 30"/>
                  <a:gd name="T10" fmla="*/ 0 w 36"/>
                  <a:gd name="T11" fmla="*/ 30 h 30"/>
                  <a:gd name="T12" fmla="*/ 12 w 36"/>
                  <a:gd name="T13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0">
                    <a:moveTo>
                      <a:pt x="12" y="18"/>
                    </a:moveTo>
                    <a:lnTo>
                      <a:pt x="36" y="0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" name="Freeform 72"/>
              <p:cNvSpPr>
                <a:spLocks/>
              </p:cNvSpPr>
              <p:nvPr/>
            </p:nvSpPr>
            <p:spPr bwMode="auto">
              <a:xfrm>
                <a:off x="5352" y="186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6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" name="Freeform 73"/>
              <p:cNvSpPr>
                <a:spLocks/>
              </p:cNvSpPr>
              <p:nvPr/>
            </p:nvSpPr>
            <p:spPr bwMode="auto">
              <a:xfrm>
                <a:off x="4848" y="2622"/>
                <a:ext cx="24" cy="30"/>
              </a:xfrm>
              <a:custGeom>
                <a:avLst/>
                <a:gdLst>
                  <a:gd name="T0" fmla="*/ 12 w 24"/>
                  <a:gd name="T1" fmla="*/ 30 h 30"/>
                  <a:gd name="T2" fmla="*/ 24 w 24"/>
                  <a:gd name="T3" fmla="*/ 30 h 30"/>
                  <a:gd name="T4" fmla="*/ 18 w 24"/>
                  <a:gd name="T5" fmla="*/ 18 h 30"/>
                  <a:gd name="T6" fmla="*/ 12 w 24"/>
                  <a:gd name="T7" fmla="*/ 0 h 30"/>
                  <a:gd name="T8" fmla="*/ 0 w 24"/>
                  <a:gd name="T9" fmla="*/ 6 h 30"/>
                  <a:gd name="T10" fmla="*/ 12 w 24"/>
                  <a:gd name="T11" fmla="*/ 18 h 30"/>
                  <a:gd name="T12" fmla="*/ 12 w 2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0">
                    <a:moveTo>
                      <a:pt x="12" y="30"/>
                    </a:moveTo>
                    <a:lnTo>
                      <a:pt x="24" y="30"/>
                    </a:lnTo>
                    <a:lnTo>
                      <a:pt x="18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" name="Freeform 74"/>
              <p:cNvSpPr>
                <a:spLocks/>
              </p:cNvSpPr>
              <p:nvPr/>
            </p:nvSpPr>
            <p:spPr bwMode="auto">
              <a:xfrm>
                <a:off x="4848" y="2646"/>
                <a:ext cx="18" cy="24"/>
              </a:xfrm>
              <a:custGeom>
                <a:avLst/>
                <a:gdLst>
                  <a:gd name="T0" fmla="*/ 6 w 18"/>
                  <a:gd name="T1" fmla="*/ 24 h 24"/>
                  <a:gd name="T2" fmla="*/ 18 w 18"/>
                  <a:gd name="T3" fmla="*/ 24 h 24"/>
                  <a:gd name="T4" fmla="*/ 6 w 18"/>
                  <a:gd name="T5" fmla="*/ 0 h 24"/>
                  <a:gd name="T6" fmla="*/ 0 w 18"/>
                  <a:gd name="T7" fmla="*/ 0 h 24"/>
                  <a:gd name="T8" fmla="*/ 6 w 18"/>
                  <a:gd name="T9" fmla="*/ 18 h 24"/>
                  <a:gd name="T10" fmla="*/ 6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6" y="24"/>
                    </a:moveTo>
                    <a:lnTo>
                      <a:pt x="18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" name="Freeform 75"/>
              <p:cNvSpPr>
                <a:spLocks/>
              </p:cNvSpPr>
              <p:nvPr/>
            </p:nvSpPr>
            <p:spPr bwMode="auto">
              <a:xfrm>
                <a:off x="4824" y="2622"/>
                <a:ext cx="18" cy="18"/>
              </a:xfrm>
              <a:custGeom>
                <a:avLst/>
                <a:gdLst>
                  <a:gd name="T0" fmla="*/ 0 w 18"/>
                  <a:gd name="T1" fmla="*/ 12 h 18"/>
                  <a:gd name="T2" fmla="*/ 6 w 18"/>
                  <a:gd name="T3" fmla="*/ 12 h 18"/>
                  <a:gd name="T4" fmla="*/ 18 w 18"/>
                  <a:gd name="T5" fmla="*/ 18 h 18"/>
                  <a:gd name="T6" fmla="*/ 6 w 18"/>
                  <a:gd name="T7" fmla="*/ 0 h 18"/>
                  <a:gd name="T8" fmla="*/ 0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2"/>
                    </a:moveTo>
                    <a:lnTo>
                      <a:pt x="6" y="12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" name="Freeform 76"/>
              <p:cNvSpPr>
                <a:spLocks/>
              </p:cNvSpPr>
              <p:nvPr/>
            </p:nvSpPr>
            <p:spPr bwMode="auto">
              <a:xfrm>
                <a:off x="4812" y="2658"/>
                <a:ext cx="18" cy="30"/>
              </a:xfrm>
              <a:custGeom>
                <a:avLst/>
                <a:gdLst>
                  <a:gd name="T0" fmla="*/ 6 w 18"/>
                  <a:gd name="T1" fmla="*/ 12 h 30"/>
                  <a:gd name="T2" fmla="*/ 0 w 18"/>
                  <a:gd name="T3" fmla="*/ 18 h 30"/>
                  <a:gd name="T4" fmla="*/ 12 w 18"/>
                  <a:gd name="T5" fmla="*/ 30 h 30"/>
                  <a:gd name="T6" fmla="*/ 18 w 18"/>
                  <a:gd name="T7" fmla="*/ 0 h 30"/>
                  <a:gd name="T8" fmla="*/ 12 w 18"/>
                  <a:gd name="T9" fmla="*/ 0 h 30"/>
                  <a:gd name="T10" fmla="*/ 6 w 18"/>
                  <a:gd name="T1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6" y="12"/>
                    </a:moveTo>
                    <a:lnTo>
                      <a:pt x="0" y="18"/>
                    </a:lnTo>
                    <a:lnTo>
                      <a:pt x="12" y="3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" name="Freeform 77"/>
              <p:cNvSpPr>
                <a:spLocks/>
              </p:cNvSpPr>
              <p:nvPr/>
            </p:nvSpPr>
            <p:spPr bwMode="auto">
              <a:xfrm>
                <a:off x="4710" y="2646"/>
                <a:ext cx="48" cy="54"/>
              </a:xfrm>
              <a:custGeom>
                <a:avLst/>
                <a:gdLst>
                  <a:gd name="T0" fmla="*/ 48 w 48"/>
                  <a:gd name="T1" fmla="*/ 24 h 54"/>
                  <a:gd name="T2" fmla="*/ 48 w 48"/>
                  <a:gd name="T3" fmla="*/ 0 h 54"/>
                  <a:gd name="T4" fmla="*/ 42 w 48"/>
                  <a:gd name="T5" fmla="*/ 18 h 54"/>
                  <a:gd name="T6" fmla="*/ 0 w 48"/>
                  <a:gd name="T7" fmla="*/ 54 h 54"/>
                  <a:gd name="T8" fmla="*/ 12 w 48"/>
                  <a:gd name="T9" fmla="*/ 54 h 54"/>
                  <a:gd name="T10" fmla="*/ 48 w 48"/>
                  <a:gd name="T11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4">
                    <a:moveTo>
                      <a:pt x="48" y="24"/>
                    </a:moveTo>
                    <a:lnTo>
                      <a:pt x="48" y="0"/>
                    </a:lnTo>
                    <a:lnTo>
                      <a:pt x="42" y="18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9" name="Freeform 78"/>
              <p:cNvSpPr>
                <a:spLocks/>
              </p:cNvSpPr>
              <p:nvPr/>
            </p:nvSpPr>
            <p:spPr bwMode="auto">
              <a:xfrm>
                <a:off x="4836" y="267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0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" name="Freeform 79"/>
              <p:cNvSpPr>
                <a:spLocks/>
              </p:cNvSpPr>
              <p:nvPr/>
            </p:nvSpPr>
            <p:spPr bwMode="auto">
              <a:xfrm>
                <a:off x="4764" y="2508"/>
                <a:ext cx="78" cy="114"/>
              </a:xfrm>
              <a:custGeom>
                <a:avLst/>
                <a:gdLst>
                  <a:gd name="T0" fmla="*/ 24 w 78"/>
                  <a:gd name="T1" fmla="*/ 78 h 114"/>
                  <a:gd name="T2" fmla="*/ 12 w 78"/>
                  <a:gd name="T3" fmla="*/ 84 h 114"/>
                  <a:gd name="T4" fmla="*/ 24 w 78"/>
                  <a:gd name="T5" fmla="*/ 96 h 114"/>
                  <a:gd name="T6" fmla="*/ 36 w 78"/>
                  <a:gd name="T7" fmla="*/ 90 h 114"/>
                  <a:gd name="T8" fmla="*/ 54 w 78"/>
                  <a:gd name="T9" fmla="*/ 102 h 114"/>
                  <a:gd name="T10" fmla="*/ 48 w 78"/>
                  <a:gd name="T11" fmla="*/ 90 h 114"/>
                  <a:gd name="T12" fmla="*/ 72 w 78"/>
                  <a:gd name="T13" fmla="*/ 114 h 114"/>
                  <a:gd name="T14" fmla="*/ 78 w 78"/>
                  <a:gd name="T15" fmla="*/ 114 h 114"/>
                  <a:gd name="T16" fmla="*/ 66 w 78"/>
                  <a:gd name="T17" fmla="*/ 96 h 114"/>
                  <a:gd name="T18" fmla="*/ 72 w 78"/>
                  <a:gd name="T19" fmla="*/ 96 h 114"/>
                  <a:gd name="T20" fmla="*/ 54 w 78"/>
                  <a:gd name="T21" fmla="*/ 84 h 114"/>
                  <a:gd name="T22" fmla="*/ 42 w 78"/>
                  <a:gd name="T23" fmla="*/ 90 h 114"/>
                  <a:gd name="T24" fmla="*/ 30 w 78"/>
                  <a:gd name="T25" fmla="*/ 66 h 114"/>
                  <a:gd name="T26" fmla="*/ 42 w 78"/>
                  <a:gd name="T27" fmla="*/ 48 h 114"/>
                  <a:gd name="T28" fmla="*/ 48 w 78"/>
                  <a:gd name="T29" fmla="*/ 30 h 114"/>
                  <a:gd name="T30" fmla="*/ 42 w 78"/>
                  <a:gd name="T31" fmla="*/ 0 h 114"/>
                  <a:gd name="T32" fmla="*/ 36 w 78"/>
                  <a:gd name="T33" fmla="*/ 6 h 114"/>
                  <a:gd name="T34" fmla="*/ 12 w 78"/>
                  <a:gd name="T35" fmla="*/ 0 h 114"/>
                  <a:gd name="T36" fmla="*/ 6 w 78"/>
                  <a:gd name="T37" fmla="*/ 48 h 114"/>
                  <a:gd name="T38" fmla="*/ 0 w 78"/>
                  <a:gd name="T39" fmla="*/ 48 h 114"/>
                  <a:gd name="T40" fmla="*/ 12 w 78"/>
                  <a:gd name="T41" fmla="*/ 78 h 114"/>
                  <a:gd name="T42" fmla="*/ 24 w 78"/>
                  <a:gd name="T43" fmla="*/ 7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8" h="114">
                    <a:moveTo>
                      <a:pt x="24" y="78"/>
                    </a:moveTo>
                    <a:lnTo>
                      <a:pt x="12" y="84"/>
                    </a:lnTo>
                    <a:lnTo>
                      <a:pt x="24" y="96"/>
                    </a:lnTo>
                    <a:lnTo>
                      <a:pt x="36" y="90"/>
                    </a:lnTo>
                    <a:lnTo>
                      <a:pt x="54" y="102"/>
                    </a:lnTo>
                    <a:lnTo>
                      <a:pt x="48" y="90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66" y="96"/>
                    </a:lnTo>
                    <a:lnTo>
                      <a:pt x="72" y="96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0" y="66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12" y="0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12" y="78"/>
                    </a:lnTo>
                    <a:lnTo>
                      <a:pt x="2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" name="Freeform 80"/>
              <p:cNvSpPr>
                <a:spLocks/>
              </p:cNvSpPr>
              <p:nvPr/>
            </p:nvSpPr>
            <p:spPr bwMode="auto">
              <a:xfrm>
                <a:off x="4770" y="2610"/>
                <a:ext cx="24" cy="24"/>
              </a:xfrm>
              <a:custGeom>
                <a:avLst/>
                <a:gdLst>
                  <a:gd name="T0" fmla="*/ 18 w 24"/>
                  <a:gd name="T1" fmla="*/ 12 h 24"/>
                  <a:gd name="T2" fmla="*/ 18 w 24"/>
                  <a:gd name="T3" fmla="*/ 24 h 24"/>
                  <a:gd name="T4" fmla="*/ 24 w 24"/>
                  <a:gd name="T5" fmla="*/ 18 h 24"/>
                  <a:gd name="T6" fmla="*/ 24 w 24"/>
                  <a:gd name="T7" fmla="*/ 6 h 24"/>
                  <a:gd name="T8" fmla="*/ 0 w 24"/>
                  <a:gd name="T9" fmla="*/ 0 h 24"/>
                  <a:gd name="T10" fmla="*/ 18 w 24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8" y="12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" name="Freeform 81"/>
              <p:cNvSpPr>
                <a:spLocks/>
              </p:cNvSpPr>
              <p:nvPr/>
            </p:nvSpPr>
            <p:spPr bwMode="auto">
              <a:xfrm>
                <a:off x="4800" y="2640"/>
                <a:ext cx="24" cy="2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4 h 4"/>
                  <a:gd name="T4" fmla="*/ 4 w 4"/>
                  <a:gd name="T5" fmla="*/ 1 h 4"/>
                  <a:gd name="T6" fmla="*/ 0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" name="Freeform 82"/>
              <p:cNvSpPr>
                <a:spLocks/>
              </p:cNvSpPr>
              <p:nvPr/>
            </p:nvSpPr>
            <p:spPr bwMode="auto">
              <a:xfrm>
                <a:off x="4800" y="261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4" name="Freeform 83"/>
              <p:cNvSpPr>
                <a:spLocks/>
              </p:cNvSpPr>
              <p:nvPr/>
            </p:nvSpPr>
            <p:spPr bwMode="auto">
              <a:xfrm>
                <a:off x="4830" y="2646"/>
                <a:ext cx="12" cy="3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6 h 6"/>
                  <a:gd name="T4" fmla="*/ 2 w 2"/>
                  <a:gd name="T5" fmla="*/ 4 h 6"/>
                  <a:gd name="T6" fmla="*/ 1 w 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0"/>
                      <a:pt x="0" y="6"/>
                      <a:pt x="0" y="6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" name="Freeform 84"/>
              <p:cNvSpPr>
                <a:spLocks/>
              </p:cNvSpPr>
              <p:nvPr/>
            </p:nvSpPr>
            <p:spPr bwMode="auto">
              <a:xfrm>
                <a:off x="4800" y="2676"/>
                <a:ext cx="90" cy="78"/>
              </a:xfrm>
              <a:custGeom>
                <a:avLst/>
                <a:gdLst>
                  <a:gd name="T0" fmla="*/ 66 w 90"/>
                  <a:gd name="T1" fmla="*/ 12 h 78"/>
                  <a:gd name="T2" fmla="*/ 36 w 90"/>
                  <a:gd name="T3" fmla="*/ 30 h 78"/>
                  <a:gd name="T4" fmla="*/ 30 w 90"/>
                  <a:gd name="T5" fmla="*/ 24 h 78"/>
                  <a:gd name="T6" fmla="*/ 12 w 90"/>
                  <a:gd name="T7" fmla="*/ 30 h 78"/>
                  <a:gd name="T8" fmla="*/ 0 w 90"/>
                  <a:gd name="T9" fmla="*/ 54 h 78"/>
                  <a:gd name="T10" fmla="*/ 12 w 90"/>
                  <a:gd name="T11" fmla="*/ 36 h 78"/>
                  <a:gd name="T12" fmla="*/ 18 w 90"/>
                  <a:gd name="T13" fmla="*/ 42 h 78"/>
                  <a:gd name="T14" fmla="*/ 48 w 90"/>
                  <a:gd name="T15" fmla="*/ 42 h 78"/>
                  <a:gd name="T16" fmla="*/ 42 w 90"/>
                  <a:gd name="T17" fmla="*/ 54 h 78"/>
                  <a:gd name="T18" fmla="*/ 48 w 90"/>
                  <a:gd name="T19" fmla="*/ 66 h 78"/>
                  <a:gd name="T20" fmla="*/ 60 w 90"/>
                  <a:gd name="T21" fmla="*/ 72 h 78"/>
                  <a:gd name="T22" fmla="*/ 66 w 90"/>
                  <a:gd name="T23" fmla="*/ 78 h 78"/>
                  <a:gd name="T24" fmla="*/ 78 w 90"/>
                  <a:gd name="T25" fmla="*/ 48 h 78"/>
                  <a:gd name="T26" fmla="*/ 84 w 90"/>
                  <a:gd name="T27" fmla="*/ 60 h 78"/>
                  <a:gd name="T28" fmla="*/ 90 w 90"/>
                  <a:gd name="T29" fmla="*/ 48 h 78"/>
                  <a:gd name="T30" fmla="*/ 66 w 90"/>
                  <a:gd name="T31" fmla="*/ 0 h 78"/>
                  <a:gd name="T32" fmla="*/ 66 w 90"/>
                  <a:gd name="T33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78">
                    <a:moveTo>
                      <a:pt x="66" y="12"/>
                    </a:moveTo>
                    <a:lnTo>
                      <a:pt x="36" y="30"/>
                    </a:lnTo>
                    <a:lnTo>
                      <a:pt x="30" y="24"/>
                    </a:lnTo>
                    <a:lnTo>
                      <a:pt x="12" y="30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48" y="42"/>
                    </a:lnTo>
                    <a:lnTo>
                      <a:pt x="42" y="54"/>
                    </a:lnTo>
                    <a:lnTo>
                      <a:pt x="48" y="66"/>
                    </a:lnTo>
                    <a:lnTo>
                      <a:pt x="60" y="72"/>
                    </a:lnTo>
                    <a:lnTo>
                      <a:pt x="66" y="78"/>
                    </a:lnTo>
                    <a:lnTo>
                      <a:pt x="78" y="48"/>
                    </a:lnTo>
                    <a:lnTo>
                      <a:pt x="84" y="60"/>
                    </a:lnTo>
                    <a:lnTo>
                      <a:pt x="90" y="48"/>
                    </a:lnTo>
                    <a:lnTo>
                      <a:pt x="66" y="0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" name="Freeform 85"/>
              <p:cNvSpPr>
                <a:spLocks/>
              </p:cNvSpPr>
              <p:nvPr/>
            </p:nvSpPr>
            <p:spPr bwMode="auto">
              <a:xfrm>
                <a:off x="5154" y="2904"/>
                <a:ext cx="180" cy="157"/>
              </a:xfrm>
              <a:custGeom>
                <a:avLst/>
                <a:gdLst>
                  <a:gd name="T0" fmla="*/ 90 w 180"/>
                  <a:gd name="T1" fmla="*/ 48 h 157"/>
                  <a:gd name="T2" fmla="*/ 60 w 180"/>
                  <a:gd name="T3" fmla="*/ 24 h 157"/>
                  <a:gd name="T4" fmla="*/ 0 w 180"/>
                  <a:gd name="T5" fmla="*/ 0 h 157"/>
                  <a:gd name="T6" fmla="*/ 0 w 180"/>
                  <a:gd name="T7" fmla="*/ 0 h 157"/>
                  <a:gd name="T8" fmla="*/ 0 w 180"/>
                  <a:gd name="T9" fmla="*/ 120 h 157"/>
                  <a:gd name="T10" fmla="*/ 6 w 180"/>
                  <a:gd name="T11" fmla="*/ 126 h 157"/>
                  <a:gd name="T12" fmla="*/ 42 w 180"/>
                  <a:gd name="T13" fmla="*/ 120 h 157"/>
                  <a:gd name="T14" fmla="*/ 36 w 180"/>
                  <a:gd name="T15" fmla="*/ 114 h 157"/>
                  <a:gd name="T16" fmla="*/ 60 w 180"/>
                  <a:gd name="T17" fmla="*/ 96 h 157"/>
                  <a:gd name="T18" fmla="*/ 96 w 180"/>
                  <a:gd name="T19" fmla="*/ 108 h 157"/>
                  <a:gd name="T20" fmla="*/ 126 w 180"/>
                  <a:gd name="T21" fmla="*/ 145 h 157"/>
                  <a:gd name="T22" fmla="*/ 162 w 180"/>
                  <a:gd name="T23" fmla="*/ 151 h 157"/>
                  <a:gd name="T24" fmla="*/ 168 w 180"/>
                  <a:gd name="T25" fmla="*/ 157 h 157"/>
                  <a:gd name="T26" fmla="*/ 180 w 180"/>
                  <a:gd name="T27" fmla="*/ 145 h 157"/>
                  <a:gd name="T28" fmla="*/ 156 w 180"/>
                  <a:gd name="T29" fmla="*/ 133 h 157"/>
                  <a:gd name="T30" fmla="*/ 150 w 180"/>
                  <a:gd name="T31" fmla="*/ 126 h 157"/>
                  <a:gd name="T32" fmla="*/ 138 w 180"/>
                  <a:gd name="T33" fmla="*/ 120 h 157"/>
                  <a:gd name="T34" fmla="*/ 132 w 180"/>
                  <a:gd name="T35" fmla="*/ 108 h 157"/>
                  <a:gd name="T36" fmla="*/ 114 w 180"/>
                  <a:gd name="T37" fmla="*/ 96 h 157"/>
                  <a:gd name="T38" fmla="*/ 108 w 180"/>
                  <a:gd name="T39" fmla="*/ 84 h 157"/>
                  <a:gd name="T40" fmla="*/ 126 w 180"/>
                  <a:gd name="T41" fmla="*/ 78 h 157"/>
                  <a:gd name="T42" fmla="*/ 120 w 180"/>
                  <a:gd name="T43" fmla="*/ 66 h 157"/>
                  <a:gd name="T44" fmla="*/ 90 w 180"/>
                  <a:gd name="T45" fmla="*/ 54 h 157"/>
                  <a:gd name="T46" fmla="*/ 90 w 180"/>
                  <a:gd name="T47" fmla="*/ 4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0" h="157">
                    <a:moveTo>
                      <a:pt x="90" y="48"/>
                    </a:moveTo>
                    <a:lnTo>
                      <a:pt x="6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6" y="126"/>
                    </a:lnTo>
                    <a:lnTo>
                      <a:pt x="42" y="120"/>
                    </a:lnTo>
                    <a:lnTo>
                      <a:pt x="36" y="114"/>
                    </a:lnTo>
                    <a:lnTo>
                      <a:pt x="60" y="96"/>
                    </a:lnTo>
                    <a:lnTo>
                      <a:pt x="96" y="108"/>
                    </a:lnTo>
                    <a:lnTo>
                      <a:pt x="126" y="145"/>
                    </a:lnTo>
                    <a:lnTo>
                      <a:pt x="162" y="151"/>
                    </a:lnTo>
                    <a:lnTo>
                      <a:pt x="168" y="157"/>
                    </a:lnTo>
                    <a:lnTo>
                      <a:pt x="180" y="145"/>
                    </a:lnTo>
                    <a:lnTo>
                      <a:pt x="156" y="133"/>
                    </a:lnTo>
                    <a:lnTo>
                      <a:pt x="150" y="126"/>
                    </a:lnTo>
                    <a:lnTo>
                      <a:pt x="138" y="120"/>
                    </a:lnTo>
                    <a:lnTo>
                      <a:pt x="132" y="108"/>
                    </a:lnTo>
                    <a:lnTo>
                      <a:pt x="114" y="96"/>
                    </a:lnTo>
                    <a:lnTo>
                      <a:pt x="108" y="84"/>
                    </a:lnTo>
                    <a:lnTo>
                      <a:pt x="126" y="78"/>
                    </a:lnTo>
                    <a:lnTo>
                      <a:pt x="120" y="66"/>
                    </a:lnTo>
                    <a:lnTo>
                      <a:pt x="90" y="54"/>
                    </a:lnTo>
                    <a:lnTo>
                      <a:pt x="9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" name="Freeform 86"/>
              <p:cNvSpPr>
                <a:spLocks/>
              </p:cNvSpPr>
              <p:nvPr/>
            </p:nvSpPr>
            <p:spPr bwMode="auto">
              <a:xfrm>
                <a:off x="5328" y="3030"/>
                <a:ext cx="6" cy="13"/>
              </a:xfrm>
              <a:custGeom>
                <a:avLst/>
                <a:gdLst>
                  <a:gd name="T0" fmla="*/ 6 w 6"/>
                  <a:gd name="T1" fmla="*/ 0 h 13"/>
                  <a:gd name="T2" fmla="*/ 0 w 6"/>
                  <a:gd name="T3" fmla="*/ 0 h 13"/>
                  <a:gd name="T4" fmla="*/ 6 w 6"/>
                  <a:gd name="T5" fmla="*/ 13 h 13"/>
                  <a:gd name="T6" fmla="*/ 6 w 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" name="Freeform 87"/>
              <p:cNvSpPr>
                <a:spLocks/>
              </p:cNvSpPr>
              <p:nvPr/>
            </p:nvSpPr>
            <p:spPr bwMode="auto">
              <a:xfrm>
                <a:off x="5346" y="2916"/>
                <a:ext cx="30" cy="30"/>
              </a:xfrm>
              <a:custGeom>
                <a:avLst/>
                <a:gdLst>
                  <a:gd name="T0" fmla="*/ 24 w 30"/>
                  <a:gd name="T1" fmla="*/ 30 h 30"/>
                  <a:gd name="T2" fmla="*/ 30 w 30"/>
                  <a:gd name="T3" fmla="*/ 24 h 30"/>
                  <a:gd name="T4" fmla="*/ 30 w 30"/>
                  <a:gd name="T5" fmla="*/ 12 h 30"/>
                  <a:gd name="T6" fmla="*/ 0 w 30"/>
                  <a:gd name="T7" fmla="*/ 0 h 30"/>
                  <a:gd name="T8" fmla="*/ 18 w 30"/>
                  <a:gd name="T9" fmla="*/ 12 h 30"/>
                  <a:gd name="T10" fmla="*/ 24 w 3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" name="Freeform 88"/>
              <p:cNvSpPr>
                <a:spLocks/>
              </p:cNvSpPr>
              <p:nvPr/>
            </p:nvSpPr>
            <p:spPr bwMode="auto">
              <a:xfrm>
                <a:off x="5292" y="2934"/>
                <a:ext cx="66" cy="42"/>
              </a:xfrm>
              <a:custGeom>
                <a:avLst/>
                <a:gdLst>
                  <a:gd name="T0" fmla="*/ 24 w 66"/>
                  <a:gd name="T1" fmla="*/ 42 h 42"/>
                  <a:gd name="T2" fmla="*/ 66 w 66"/>
                  <a:gd name="T3" fmla="*/ 24 h 42"/>
                  <a:gd name="T4" fmla="*/ 66 w 66"/>
                  <a:gd name="T5" fmla="*/ 0 h 42"/>
                  <a:gd name="T6" fmla="*/ 60 w 66"/>
                  <a:gd name="T7" fmla="*/ 0 h 42"/>
                  <a:gd name="T8" fmla="*/ 42 w 66"/>
                  <a:gd name="T9" fmla="*/ 30 h 42"/>
                  <a:gd name="T10" fmla="*/ 30 w 66"/>
                  <a:gd name="T11" fmla="*/ 18 h 42"/>
                  <a:gd name="T12" fmla="*/ 18 w 66"/>
                  <a:gd name="T13" fmla="*/ 30 h 42"/>
                  <a:gd name="T14" fmla="*/ 0 w 66"/>
                  <a:gd name="T15" fmla="*/ 24 h 42"/>
                  <a:gd name="T16" fmla="*/ 24 w 66"/>
                  <a:gd name="T1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42">
                    <a:moveTo>
                      <a:pt x="24" y="42"/>
                    </a:moveTo>
                    <a:lnTo>
                      <a:pt x="66" y="24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2" y="30"/>
                    </a:lnTo>
                    <a:lnTo>
                      <a:pt x="30" y="18"/>
                    </a:lnTo>
                    <a:lnTo>
                      <a:pt x="18" y="30"/>
                    </a:lnTo>
                    <a:lnTo>
                      <a:pt x="0" y="24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" name="Freeform 89"/>
              <p:cNvSpPr>
                <a:spLocks/>
              </p:cNvSpPr>
              <p:nvPr/>
            </p:nvSpPr>
            <p:spPr bwMode="auto">
              <a:xfrm>
                <a:off x="5052" y="289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24 w 24"/>
                  <a:gd name="T3" fmla="*/ 0 h 6"/>
                  <a:gd name="T4" fmla="*/ 0 w 24"/>
                  <a:gd name="T5" fmla="*/ 0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" name="Freeform 90"/>
              <p:cNvSpPr>
                <a:spLocks/>
              </p:cNvSpPr>
              <p:nvPr/>
            </p:nvSpPr>
            <p:spPr bwMode="auto">
              <a:xfrm>
                <a:off x="4944" y="288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6 h 12"/>
                  <a:gd name="T4" fmla="*/ 12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" name="Freeform 91"/>
              <p:cNvSpPr>
                <a:spLocks/>
              </p:cNvSpPr>
              <p:nvPr/>
            </p:nvSpPr>
            <p:spPr bwMode="auto">
              <a:xfrm>
                <a:off x="4914" y="292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" name="Freeform 92"/>
              <p:cNvSpPr>
                <a:spLocks/>
              </p:cNvSpPr>
              <p:nvPr/>
            </p:nvSpPr>
            <p:spPr bwMode="auto">
              <a:xfrm>
                <a:off x="4908" y="2910"/>
                <a:ext cx="54" cy="24"/>
              </a:xfrm>
              <a:custGeom>
                <a:avLst/>
                <a:gdLst>
                  <a:gd name="T0" fmla="*/ 0 w 54"/>
                  <a:gd name="T1" fmla="*/ 12 h 24"/>
                  <a:gd name="T2" fmla="*/ 6 w 54"/>
                  <a:gd name="T3" fmla="*/ 6 h 24"/>
                  <a:gd name="T4" fmla="*/ 12 w 54"/>
                  <a:gd name="T5" fmla="*/ 12 h 24"/>
                  <a:gd name="T6" fmla="*/ 18 w 54"/>
                  <a:gd name="T7" fmla="*/ 6 h 24"/>
                  <a:gd name="T8" fmla="*/ 30 w 54"/>
                  <a:gd name="T9" fmla="*/ 12 h 24"/>
                  <a:gd name="T10" fmla="*/ 36 w 54"/>
                  <a:gd name="T11" fmla="*/ 6 h 24"/>
                  <a:gd name="T12" fmla="*/ 54 w 54"/>
                  <a:gd name="T13" fmla="*/ 24 h 24"/>
                  <a:gd name="T14" fmla="*/ 48 w 54"/>
                  <a:gd name="T15" fmla="*/ 6 h 24"/>
                  <a:gd name="T16" fmla="*/ 36 w 54"/>
                  <a:gd name="T17" fmla="*/ 0 h 24"/>
                  <a:gd name="T18" fmla="*/ 12 w 54"/>
                  <a:gd name="T19" fmla="*/ 0 h 24"/>
                  <a:gd name="T20" fmla="*/ 0 w 54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4">
                    <a:moveTo>
                      <a:pt x="0" y="12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54" y="24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" name="Freeform 93"/>
              <p:cNvSpPr>
                <a:spLocks/>
              </p:cNvSpPr>
              <p:nvPr/>
            </p:nvSpPr>
            <p:spPr bwMode="auto">
              <a:xfrm>
                <a:off x="4902" y="2832"/>
                <a:ext cx="24" cy="42"/>
              </a:xfrm>
              <a:custGeom>
                <a:avLst/>
                <a:gdLst>
                  <a:gd name="T0" fmla="*/ 3 w 4"/>
                  <a:gd name="T1" fmla="*/ 0 h 7"/>
                  <a:gd name="T2" fmla="*/ 0 w 4"/>
                  <a:gd name="T3" fmla="*/ 2 h 7"/>
                  <a:gd name="T4" fmla="*/ 2 w 4"/>
                  <a:gd name="T5" fmla="*/ 7 h 7"/>
                  <a:gd name="T6" fmla="*/ 2 w 4"/>
                  <a:gd name="T7" fmla="*/ 5 h 7"/>
                  <a:gd name="T8" fmla="*/ 2 w 4"/>
                  <a:gd name="T9" fmla="*/ 3 h 7"/>
                  <a:gd name="T10" fmla="*/ 4 w 4"/>
                  <a:gd name="T11" fmla="*/ 3 h 7"/>
                  <a:gd name="T12" fmla="*/ 3 w 4"/>
                  <a:gd name="T13" fmla="*/ 2 h 7"/>
                  <a:gd name="T14" fmla="*/ 4 w 4"/>
                  <a:gd name="T15" fmla="*/ 0 h 7"/>
                  <a:gd name="T16" fmla="*/ 3 w 4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7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" name="Freeform 94"/>
              <p:cNvSpPr>
                <a:spLocks/>
              </p:cNvSpPr>
              <p:nvPr/>
            </p:nvSpPr>
            <p:spPr bwMode="auto">
              <a:xfrm>
                <a:off x="5046" y="2868"/>
                <a:ext cx="24" cy="12"/>
              </a:xfrm>
              <a:custGeom>
                <a:avLst/>
                <a:gdLst>
                  <a:gd name="T0" fmla="*/ 12 w 24"/>
                  <a:gd name="T1" fmla="*/ 12 h 12"/>
                  <a:gd name="T2" fmla="*/ 24 w 24"/>
                  <a:gd name="T3" fmla="*/ 12 h 12"/>
                  <a:gd name="T4" fmla="*/ 0 w 24"/>
                  <a:gd name="T5" fmla="*/ 0 h 12"/>
                  <a:gd name="T6" fmla="*/ 12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12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" name="Freeform 95"/>
              <p:cNvSpPr>
                <a:spLocks/>
              </p:cNvSpPr>
              <p:nvPr/>
            </p:nvSpPr>
            <p:spPr bwMode="auto">
              <a:xfrm>
                <a:off x="4902" y="2886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12 w 12"/>
                  <a:gd name="T3" fmla="*/ 0 h 6"/>
                  <a:gd name="T4" fmla="*/ 0 w 12"/>
                  <a:gd name="T5" fmla="*/ 0 h 6"/>
                  <a:gd name="T6" fmla="*/ 6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" name="Freeform 96"/>
              <p:cNvSpPr>
                <a:spLocks/>
              </p:cNvSpPr>
              <p:nvPr/>
            </p:nvSpPr>
            <p:spPr bwMode="auto">
              <a:xfrm>
                <a:off x="4968" y="2862"/>
                <a:ext cx="186" cy="162"/>
              </a:xfrm>
              <a:custGeom>
                <a:avLst/>
                <a:gdLst>
                  <a:gd name="T0" fmla="*/ 114 w 186"/>
                  <a:gd name="T1" fmla="*/ 30 h 162"/>
                  <a:gd name="T2" fmla="*/ 114 w 186"/>
                  <a:gd name="T3" fmla="*/ 36 h 162"/>
                  <a:gd name="T4" fmla="*/ 102 w 186"/>
                  <a:gd name="T5" fmla="*/ 42 h 162"/>
                  <a:gd name="T6" fmla="*/ 84 w 186"/>
                  <a:gd name="T7" fmla="*/ 60 h 162"/>
                  <a:gd name="T8" fmla="*/ 78 w 186"/>
                  <a:gd name="T9" fmla="*/ 60 h 162"/>
                  <a:gd name="T10" fmla="*/ 66 w 186"/>
                  <a:gd name="T11" fmla="*/ 42 h 162"/>
                  <a:gd name="T12" fmla="*/ 60 w 186"/>
                  <a:gd name="T13" fmla="*/ 48 h 162"/>
                  <a:gd name="T14" fmla="*/ 60 w 186"/>
                  <a:gd name="T15" fmla="*/ 36 h 162"/>
                  <a:gd name="T16" fmla="*/ 60 w 186"/>
                  <a:gd name="T17" fmla="*/ 30 h 162"/>
                  <a:gd name="T18" fmla="*/ 54 w 186"/>
                  <a:gd name="T19" fmla="*/ 12 h 162"/>
                  <a:gd name="T20" fmla="*/ 42 w 186"/>
                  <a:gd name="T21" fmla="*/ 12 h 162"/>
                  <a:gd name="T22" fmla="*/ 24 w 186"/>
                  <a:gd name="T23" fmla="*/ 0 h 162"/>
                  <a:gd name="T24" fmla="*/ 18 w 186"/>
                  <a:gd name="T25" fmla="*/ 12 h 162"/>
                  <a:gd name="T26" fmla="*/ 6 w 186"/>
                  <a:gd name="T27" fmla="*/ 12 h 162"/>
                  <a:gd name="T28" fmla="*/ 0 w 186"/>
                  <a:gd name="T29" fmla="*/ 24 h 162"/>
                  <a:gd name="T30" fmla="*/ 18 w 186"/>
                  <a:gd name="T31" fmla="*/ 36 h 162"/>
                  <a:gd name="T32" fmla="*/ 54 w 186"/>
                  <a:gd name="T33" fmla="*/ 36 h 162"/>
                  <a:gd name="T34" fmla="*/ 18 w 186"/>
                  <a:gd name="T35" fmla="*/ 48 h 162"/>
                  <a:gd name="T36" fmla="*/ 36 w 186"/>
                  <a:gd name="T37" fmla="*/ 78 h 162"/>
                  <a:gd name="T38" fmla="*/ 54 w 186"/>
                  <a:gd name="T39" fmla="*/ 54 h 162"/>
                  <a:gd name="T40" fmla="*/ 66 w 186"/>
                  <a:gd name="T41" fmla="*/ 78 h 162"/>
                  <a:gd name="T42" fmla="*/ 132 w 186"/>
                  <a:gd name="T43" fmla="*/ 96 h 162"/>
                  <a:gd name="T44" fmla="*/ 144 w 186"/>
                  <a:gd name="T45" fmla="*/ 126 h 162"/>
                  <a:gd name="T46" fmla="*/ 126 w 186"/>
                  <a:gd name="T47" fmla="*/ 150 h 162"/>
                  <a:gd name="T48" fmla="*/ 168 w 186"/>
                  <a:gd name="T49" fmla="*/ 144 h 162"/>
                  <a:gd name="T50" fmla="*/ 186 w 186"/>
                  <a:gd name="T51" fmla="*/ 162 h 162"/>
                  <a:gd name="T52" fmla="*/ 186 w 186"/>
                  <a:gd name="T53" fmla="*/ 42 h 162"/>
                  <a:gd name="T54" fmla="*/ 126 w 186"/>
                  <a:gd name="T55" fmla="*/ 24 h 162"/>
                  <a:gd name="T56" fmla="*/ 114 w 186"/>
                  <a:gd name="T57" fmla="*/ 3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162">
                    <a:moveTo>
                      <a:pt x="114" y="30"/>
                    </a:moveTo>
                    <a:lnTo>
                      <a:pt x="114" y="36"/>
                    </a:lnTo>
                    <a:lnTo>
                      <a:pt x="102" y="4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54" y="36"/>
                    </a:lnTo>
                    <a:lnTo>
                      <a:pt x="18" y="48"/>
                    </a:lnTo>
                    <a:lnTo>
                      <a:pt x="36" y="78"/>
                    </a:lnTo>
                    <a:lnTo>
                      <a:pt x="54" y="54"/>
                    </a:lnTo>
                    <a:lnTo>
                      <a:pt x="66" y="78"/>
                    </a:lnTo>
                    <a:lnTo>
                      <a:pt x="132" y="96"/>
                    </a:lnTo>
                    <a:lnTo>
                      <a:pt x="144" y="126"/>
                    </a:lnTo>
                    <a:lnTo>
                      <a:pt x="126" y="150"/>
                    </a:lnTo>
                    <a:lnTo>
                      <a:pt x="168" y="144"/>
                    </a:lnTo>
                    <a:lnTo>
                      <a:pt x="186" y="162"/>
                    </a:lnTo>
                    <a:lnTo>
                      <a:pt x="186" y="42"/>
                    </a:lnTo>
                    <a:lnTo>
                      <a:pt x="126" y="24"/>
                    </a:lnTo>
                    <a:lnTo>
                      <a:pt x="11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" name="Freeform 97"/>
              <p:cNvSpPr>
                <a:spLocks/>
              </p:cNvSpPr>
              <p:nvPr/>
            </p:nvSpPr>
            <p:spPr bwMode="auto">
              <a:xfrm>
                <a:off x="5028" y="2958"/>
                <a:ext cx="6" cy="18"/>
              </a:xfrm>
              <a:custGeom>
                <a:avLst/>
                <a:gdLst>
                  <a:gd name="T0" fmla="*/ 6 w 6"/>
                  <a:gd name="T1" fmla="*/ 6 h 18"/>
                  <a:gd name="T2" fmla="*/ 6 w 6"/>
                  <a:gd name="T3" fmla="*/ 0 h 18"/>
                  <a:gd name="T4" fmla="*/ 0 w 6"/>
                  <a:gd name="T5" fmla="*/ 6 h 18"/>
                  <a:gd name="T6" fmla="*/ 0 w 6"/>
                  <a:gd name="T7" fmla="*/ 12 h 18"/>
                  <a:gd name="T8" fmla="*/ 6 w 6"/>
                  <a:gd name="T9" fmla="*/ 18 h 18"/>
                  <a:gd name="T10" fmla="*/ 6 w 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" name="Freeform 98"/>
              <p:cNvSpPr>
                <a:spLocks/>
              </p:cNvSpPr>
              <p:nvPr/>
            </p:nvSpPr>
            <p:spPr bwMode="auto">
              <a:xfrm>
                <a:off x="4974" y="2988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2 h 18"/>
                  <a:gd name="T4" fmla="*/ 0 w 6"/>
                  <a:gd name="T5" fmla="*/ 18 h 18"/>
                  <a:gd name="T6" fmla="*/ 0 w 6"/>
                  <a:gd name="T7" fmla="*/ 18 h 18"/>
                  <a:gd name="T8" fmla="*/ 6 w 6"/>
                  <a:gd name="T9" fmla="*/ 12 h 18"/>
                  <a:gd name="T10" fmla="*/ 6 w 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" name="Freeform 99"/>
              <p:cNvSpPr>
                <a:spLocks/>
              </p:cNvSpPr>
              <p:nvPr/>
            </p:nvSpPr>
            <p:spPr bwMode="auto">
              <a:xfrm>
                <a:off x="4956" y="2856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18 w 18"/>
                  <a:gd name="T3" fmla="*/ 12 h 12"/>
                  <a:gd name="T4" fmla="*/ 6 w 18"/>
                  <a:gd name="T5" fmla="*/ 0 h 12"/>
                  <a:gd name="T6" fmla="*/ 0 w 18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" name="Freeform 100"/>
              <p:cNvSpPr>
                <a:spLocks/>
              </p:cNvSpPr>
              <p:nvPr/>
            </p:nvSpPr>
            <p:spPr bwMode="auto">
              <a:xfrm>
                <a:off x="5028" y="2976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" name="Freeform 101"/>
              <p:cNvSpPr>
                <a:spLocks/>
              </p:cNvSpPr>
              <p:nvPr/>
            </p:nvSpPr>
            <p:spPr bwMode="auto">
              <a:xfrm>
                <a:off x="4872" y="2994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0 w 18"/>
                  <a:gd name="T3" fmla="*/ 12 h 12"/>
                  <a:gd name="T4" fmla="*/ 18 w 18"/>
                  <a:gd name="T5" fmla="*/ 6 h 12"/>
                  <a:gd name="T6" fmla="*/ 18 w 18"/>
                  <a:gd name="T7" fmla="*/ 0 h 12"/>
                  <a:gd name="T8" fmla="*/ 0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" name="Freeform 102"/>
              <p:cNvSpPr>
                <a:spLocks/>
              </p:cNvSpPr>
              <p:nvPr/>
            </p:nvSpPr>
            <p:spPr bwMode="auto">
              <a:xfrm>
                <a:off x="4842" y="3012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4" name="Freeform 103"/>
              <p:cNvSpPr>
                <a:spLocks/>
              </p:cNvSpPr>
              <p:nvPr/>
            </p:nvSpPr>
            <p:spPr bwMode="auto">
              <a:xfrm>
                <a:off x="4830" y="3024"/>
                <a:ext cx="30" cy="25"/>
              </a:xfrm>
              <a:custGeom>
                <a:avLst/>
                <a:gdLst>
                  <a:gd name="T0" fmla="*/ 30 w 30"/>
                  <a:gd name="T1" fmla="*/ 13 h 25"/>
                  <a:gd name="T2" fmla="*/ 30 w 30"/>
                  <a:gd name="T3" fmla="*/ 13 h 25"/>
                  <a:gd name="T4" fmla="*/ 24 w 30"/>
                  <a:gd name="T5" fmla="*/ 0 h 25"/>
                  <a:gd name="T6" fmla="*/ 0 w 30"/>
                  <a:gd name="T7" fmla="*/ 13 h 25"/>
                  <a:gd name="T8" fmla="*/ 0 w 30"/>
                  <a:gd name="T9" fmla="*/ 25 h 25"/>
                  <a:gd name="T10" fmla="*/ 18 w 30"/>
                  <a:gd name="T11" fmla="*/ 25 h 25"/>
                  <a:gd name="T12" fmla="*/ 30 w 30"/>
                  <a:gd name="T1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5">
                    <a:moveTo>
                      <a:pt x="30" y="13"/>
                    </a:moveTo>
                    <a:lnTo>
                      <a:pt x="30" y="13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8" y="25"/>
                    </a:lnTo>
                    <a:lnTo>
                      <a:pt x="30" y="1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" name="Freeform 104"/>
              <p:cNvSpPr>
                <a:spLocks/>
              </p:cNvSpPr>
              <p:nvPr/>
            </p:nvSpPr>
            <p:spPr bwMode="auto">
              <a:xfrm>
                <a:off x="4920" y="280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6 h 12"/>
                  <a:gd name="T4" fmla="*/ 6 w 6"/>
                  <a:gd name="T5" fmla="*/ 0 h 12"/>
                  <a:gd name="T6" fmla="*/ 0 w 6"/>
                  <a:gd name="T7" fmla="*/ 6 h 12"/>
                  <a:gd name="T8" fmla="*/ 0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" name="Freeform 105"/>
              <p:cNvSpPr>
                <a:spLocks/>
              </p:cNvSpPr>
              <p:nvPr/>
            </p:nvSpPr>
            <p:spPr bwMode="auto">
              <a:xfrm>
                <a:off x="4824" y="288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" name="Freeform 106"/>
              <p:cNvSpPr>
                <a:spLocks/>
              </p:cNvSpPr>
              <p:nvPr/>
            </p:nvSpPr>
            <p:spPr bwMode="auto">
              <a:xfrm>
                <a:off x="4872" y="2916"/>
                <a:ext cx="30" cy="18"/>
              </a:xfrm>
              <a:custGeom>
                <a:avLst/>
                <a:gdLst>
                  <a:gd name="T0" fmla="*/ 18 w 30"/>
                  <a:gd name="T1" fmla="*/ 0 h 18"/>
                  <a:gd name="T2" fmla="*/ 12 w 30"/>
                  <a:gd name="T3" fmla="*/ 0 h 18"/>
                  <a:gd name="T4" fmla="*/ 0 w 30"/>
                  <a:gd name="T5" fmla="*/ 0 h 18"/>
                  <a:gd name="T6" fmla="*/ 18 w 30"/>
                  <a:gd name="T7" fmla="*/ 18 h 18"/>
                  <a:gd name="T8" fmla="*/ 30 w 30"/>
                  <a:gd name="T9" fmla="*/ 6 h 18"/>
                  <a:gd name="T10" fmla="*/ 18 w 3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18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" name="Freeform 107"/>
              <p:cNvSpPr>
                <a:spLocks/>
              </p:cNvSpPr>
              <p:nvPr/>
            </p:nvSpPr>
            <p:spPr bwMode="auto">
              <a:xfrm>
                <a:off x="4848" y="3006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0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" name="Freeform 108"/>
              <p:cNvSpPr>
                <a:spLocks/>
              </p:cNvSpPr>
              <p:nvPr/>
            </p:nvSpPr>
            <p:spPr bwMode="auto">
              <a:xfrm>
                <a:off x="4848" y="2892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" name="Freeform 109"/>
              <p:cNvSpPr>
                <a:spLocks/>
              </p:cNvSpPr>
              <p:nvPr/>
            </p:nvSpPr>
            <p:spPr bwMode="auto">
              <a:xfrm>
                <a:off x="4824" y="300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" name="Freeform 110"/>
              <p:cNvSpPr>
                <a:spLocks/>
              </p:cNvSpPr>
              <p:nvPr/>
            </p:nvSpPr>
            <p:spPr bwMode="auto">
              <a:xfrm>
                <a:off x="4818" y="305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" name="Freeform 111"/>
              <p:cNvSpPr>
                <a:spLocks/>
              </p:cNvSpPr>
              <p:nvPr/>
            </p:nvSpPr>
            <p:spPr bwMode="auto">
              <a:xfrm>
                <a:off x="4746" y="3030"/>
                <a:ext cx="36" cy="19"/>
              </a:xfrm>
              <a:custGeom>
                <a:avLst/>
                <a:gdLst>
                  <a:gd name="T0" fmla="*/ 30 w 36"/>
                  <a:gd name="T1" fmla="*/ 19 h 19"/>
                  <a:gd name="T2" fmla="*/ 36 w 36"/>
                  <a:gd name="T3" fmla="*/ 13 h 19"/>
                  <a:gd name="T4" fmla="*/ 18 w 36"/>
                  <a:gd name="T5" fmla="*/ 0 h 19"/>
                  <a:gd name="T6" fmla="*/ 0 w 36"/>
                  <a:gd name="T7" fmla="*/ 7 h 19"/>
                  <a:gd name="T8" fmla="*/ 18 w 36"/>
                  <a:gd name="T9" fmla="*/ 13 h 19"/>
                  <a:gd name="T10" fmla="*/ 30 w 36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9">
                    <a:moveTo>
                      <a:pt x="30" y="19"/>
                    </a:moveTo>
                    <a:lnTo>
                      <a:pt x="36" y="13"/>
                    </a:lnTo>
                    <a:lnTo>
                      <a:pt x="18" y="0"/>
                    </a:lnTo>
                    <a:lnTo>
                      <a:pt x="0" y="7"/>
                    </a:lnTo>
                    <a:lnTo>
                      <a:pt x="18" y="13"/>
                    </a:lnTo>
                    <a:lnTo>
                      <a:pt x="30" y="1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" name="Freeform 112"/>
              <p:cNvSpPr>
                <a:spLocks/>
              </p:cNvSpPr>
              <p:nvPr/>
            </p:nvSpPr>
            <p:spPr bwMode="auto">
              <a:xfrm>
                <a:off x="4902" y="2820"/>
                <a:ext cx="12" cy="18"/>
              </a:xfrm>
              <a:custGeom>
                <a:avLst/>
                <a:gdLst>
                  <a:gd name="T0" fmla="*/ 12 w 12"/>
                  <a:gd name="T1" fmla="*/ 12 h 18"/>
                  <a:gd name="T2" fmla="*/ 6 w 12"/>
                  <a:gd name="T3" fmla="*/ 6 h 18"/>
                  <a:gd name="T4" fmla="*/ 12 w 12"/>
                  <a:gd name="T5" fmla="*/ 0 h 18"/>
                  <a:gd name="T6" fmla="*/ 0 w 12"/>
                  <a:gd name="T7" fmla="*/ 6 h 18"/>
                  <a:gd name="T8" fmla="*/ 0 w 12"/>
                  <a:gd name="T9" fmla="*/ 18 h 18"/>
                  <a:gd name="T10" fmla="*/ 6 w 12"/>
                  <a:gd name="T11" fmla="*/ 18 h 18"/>
                  <a:gd name="T12" fmla="*/ 12 w 12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12" y="12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" name="Freeform 113"/>
              <p:cNvSpPr>
                <a:spLocks/>
              </p:cNvSpPr>
              <p:nvPr/>
            </p:nvSpPr>
            <p:spPr bwMode="auto">
              <a:xfrm>
                <a:off x="4704" y="3006"/>
                <a:ext cx="48" cy="18"/>
              </a:xfrm>
              <a:custGeom>
                <a:avLst/>
                <a:gdLst>
                  <a:gd name="T0" fmla="*/ 0 w 48"/>
                  <a:gd name="T1" fmla="*/ 12 h 18"/>
                  <a:gd name="T2" fmla="*/ 6 w 48"/>
                  <a:gd name="T3" fmla="*/ 18 h 18"/>
                  <a:gd name="T4" fmla="*/ 48 w 48"/>
                  <a:gd name="T5" fmla="*/ 12 h 18"/>
                  <a:gd name="T6" fmla="*/ 42 w 48"/>
                  <a:gd name="T7" fmla="*/ 6 h 18"/>
                  <a:gd name="T8" fmla="*/ 24 w 48"/>
                  <a:gd name="T9" fmla="*/ 0 h 18"/>
                  <a:gd name="T10" fmla="*/ 30 w 48"/>
                  <a:gd name="T11" fmla="*/ 12 h 18"/>
                  <a:gd name="T12" fmla="*/ 12 w 48"/>
                  <a:gd name="T13" fmla="*/ 6 h 18"/>
                  <a:gd name="T14" fmla="*/ 0 w 48"/>
                  <a:gd name="T15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8">
                    <a:moveTo>
                      <a:pt x="0" y="12"/>
                    </a:moveTo>
                    <a:lnTo>
                      <a:pt x="6" y="18"/>
                    </a:lnTo>
                    <a:lnTo>
                      <a:pt x="48" y="12"/>
                    </a:lnTo>
                    <a:lnTo>
                      <a:pt x="42" y="6"/>
                    </a:lnTo>
                    <a:lnTo>
                      <a:pt x="24" y="0"/>
                    </a:lnTo>
                    <a:lnTo>
                      <a:pt x="30" y="12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" name="Freeform 114"/>
              <p:cNvSpPr>
                <a:spLocks/>
              </p:cNvSpPr>
              <p:nvPr/>
            </p:nvSpPr>
            <p:spPr bwMode="auto">
              <a:xfrm>
                <a:off x="4812" y="2940"/>
                <a:ext cx="12" cy="24"/>
              </a:xfrm>
              <a:custGeom>
                <a:avLst/>
                <a:gdLst>
                  <a:gd name="T0" fmla="*/ 6 w 12"/>
                  <a:gd name="T1" fmla="*/ 12 h 24"/>
                  <a:gd name="T2" fmla="*/ 6 w 12"/>
                  <a:gd name="T3" fmla="*/ 0 h 24"/>
                  <a:gd name="T4" fmla="*/ 0 w 12"/>
                  <a:gd name="T5" fmla="*/ 18 h 24"/>
                  <a:gd name="T6" fmla="*/ 6 w 12"/>
                  <a:gd name="T7" fmla="*/ 24 h 24"/>
                  <a:gd name="T8" fmla="*/ 12 w 12"/>
                  <a:gd name="T9" fmla="*/ 18 h 24"/>
                  <a:gd name="T10" fmla="*/ 6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6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" name="Freeform 115"/>
              <p:cNvSpPr>
                <a:spLocks/>
              </p:cNvSpPr>
              <p:nvPr/>
            </p:nvSpPr>
            <p:spPr bwMode="auto">
              <a:xfrm>
                <a:off x="4764" y="3006"/>
                <a:ext cx="54" cy="18"/>
              </a:xfrm>
              <a:custGeom>
                <a:avLst/>
                <a:gdLst>
                  <a:gd name="T0" fmla="*/ 54 w 54"/>
                  <a:gd name="T1" fmla="*/ 12 h 18"/>
                  <a:gd name="T2" fmla="*/ 54 w 54"/>
                  <a:gd name="T3" fmla="*/ 0 h 18"/>
                  <a:gd name="T4" fmla="*/ 42 w 54"/>
                  <a:gd name="T5" fmla="*/ 12 h 18"/>
                  <a:gd name="T6" fmla="*/ 36 w 54"/>
                  <a:gd name="T7" fmla="*/ 6 h 18"/>
                  <a:gd name="T8" fmla="*/ 30 w 54"/>
                  <a:gd name="T9" fmla="*/ 12 h 18"/>
                  <a:gd name="T10" fmla="*/ 12 w 54"/>
                  <a:gd name="T11" fmla="*/ 0 h 18"/>
                  <a:gd name="T12" fmla="*/ 0 w 54"/>
                  <a:gd name="T13" fmla="*/ 12 h 18"/>
                  <a:gd name="T14" fmla="*/ 0 w 54"/>
                  <a:gd name="T15" fmla="*/ 18 h 18"/>
                  <a:gd name="T16" fmla="*/ 24 w 54"/>
                  <a:gd name="T17" fmla="*/ 18 h 18"/>
                  <a:gd name="T18" fmla="*/ 54 w 54"/>
                  <a:gd name="T1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18">
                    <a:moveTo>
                      <a:pt x="54" y="12"/>
                    </a:moveTo>
                    <a:lnTo>
                      <a:pt x="54" y="0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4" y="18"/>
                    </a:lnTo>
                    <a:lnTo>
                      <a:pt x="5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" name="Rectangle 116"/>
              <p:cNvSpPr>
                <a:spLocks noChangeArrowheads="1"/>
              </p:cNvSpPr>
              <p:nvPr/>
            </p:nvSpPr>
            <p:spPr bwMode="auto">
              <a:xfrm>
                <a:off x="4806" y="2946"/>
                <a:ext cx="6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" name="Freeform 117"/>
              <p:cNvSpPr>
                <a:spLocks/>
              </p:cNvSpPr>
              <p:nvPr/>
            </p:nvSpPr>
            <p:spPr bwMode="auto">
              <a:xfrm>
                <a:off x="4326" y="280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" name="Freeform 118"/>
              <p:cNvSpPr>
                <a:spLocks/>
              </p:cNvSpPr>
              <p:nvPr/>
            </p:nvSpPr>
            <p:spPr bwMode="auto">
              <a:xfrm>
                <a:off x="4482" y="286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" name="Freeform 119"/>
              <p:cNvSpPr>
                <a:spLocks/>
              </p:cNvSpPr>
              <p:nvPr/>
            </p:nvSpPr>
            <p:spPr bwMode="auto">
              <a:xfrm>
                <a:off x="4632" y="2988"/>
                <a:ext cx="30" cy="0"/>
              </a:xfrm>
              <a:custGeom>
                <a:avLst/>
                <a:gdLst>
                  <a:gd name="T0" fmla="*/ 6 w 30"/>
                  <a:gd name="T1" fmla="*/ 30 w 30"/>
                  <a:gd name="T2" fmla="*/ 12 w 30"/>
                  <a:gd name="T3" fmla="*/ 0 w 30"/>
                  <a:gd name="T4" fmla="*/ 6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0">
                    <a:moveTo>
                      <a:pt x="6" y="0"/>
                    </a:moveTo>
                    <a:lnTo>
                      <a:pt x="3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" name="Freeform 120"/>
              <p:cNvSpPr>
                <a:spLocks/>
              </p:cNvSpPr>
              <p:nvPr/>
            </p:nvSpPr>
            <p:spPr bwMode="auto">
              <a:xfrm>
                <a:off x="4668" y="3006"/>
                <a:ext cx="18" cy="18"/>
              </a:xfrm>
              <a:custGeom>
                <a:avLst/>
                <a:gdLst>
                  <a:gd name="T0" fmla="*/ 0 w 18"/>
                  <a:gd name="T1" fmla="*/ 6 h 18"/>
                  <a:gd name="T2" fmla="*/ 12 w 18"/>
                  <a:gd name="T3" fmla="*/ 18 h 18"/>
                  <a:gd name="T4" fmla="*/ 18 w 18"/>
                  <a:gd name="T5" fmla="*/ 0 h 18"/>
                  <a:gd name="T6" fmla="*/ 0 w 18"/>
                  <a:gd name="T7" fmla="*/ 0 h 18"/>
                  <a:gd name="T8" fmla="*/ 0 w 18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" name="Freeform 121"/>
              <p:cNvSpPr>
                <a:spLocks/>
              </p:cNvSpPr>
              <p:nvPr/>
            </p:nvSpPr>
            <p:spPr bwMode="auto">
              <a:xfrm>
                <a:off x="4494" y="2886"/>
                <a:ext cx="30" cy="30"/>
              </a:xfrm>
              <a:custGeom>
                <a:avLst/>
                <a:gdLst>
                  <a:gd name="T0" fmla="*/ 18 w 30"/>
                  <a:gd name="T1" fmla="*/ 24 h 30"/>
                  <a:gd name="T2" fmla="*/ 30 w 30"/>
                  <a:gd name="T3" fmla="*/ 30 h 30"/>
                  <a:gd name="T4" fmla="*/ 30 w 30"/>
                  <a:gd name="T5" fmla="*/ 18 h 30"/>
                  <a:gd name="T6" fmla="*/ 24 w 30"/>
                  <a:gd name="T7" fmla="*/ 18 h 30"/>
                  <a:gd name="T8" fmla="*/ 18 w 30"/>
                  <a:gd name="T9" fmla="*/ 0 h 30"/>
                  <a:gd name="T10" fmla="*/ 0 w 30"/>
                  <a:gd name="T11" fmla="*/ 6 h 30"/>
                  <a:gd name="T12" fmla="*/ 12 w 30"/>
                  <a:gd name="T13" fmla="*/ 12 h 30"/>
                  <a:gd name="T14" fmla="*/ 18 w 3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0">
                    <a:moveTo>
                      <a:pt x="18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" name="Freeform 122"/>
              <p:cNvSpPr>
                <a:spLocks/>
              </p:cNvSpPr>
              <p:nvPr/>
            </p:nvSpPr>
            <p:spPr bwMode="auto">
              <a:xfrm>
                <a:off x="4542" y="2904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0 h 12"/>
                  <a:gd name="T8" fmla="*/ 0 w 12"/>
                  <a:gd name="T9" fmla="*/ 12 h 12"/>
                  <a:gd name="T10" fmla="*/ 12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4" name="Freeform 123"/>
              <p:cNvSpPr>
                <a:spLocks/>
              </p:cNvSpPr>
              <p:nvPr/>
            </p:nvSpPr>
            <p:spPr bwMode="auto">
              <a:xfrm>
                <a:off x="4692" y="3012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0 h 12"/>
                  <a:gd name="T4" fmla="*/ 6 w 12"/>
                  <a:gd name="T5" fmla="*/ 0 h 12"/>
                  <a:gd name="T6" fmla="*/ 0 w 12"/>
                  <a:gd name="T7" fmla="*/ 12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" name="Freeform 124"/>
              <p:cNvSpPr>
                <a:spLocks/>
              </p:cNvSpPr>
              <p:nvPr/>
            </p:nvSpPr>
            <p:spPr bwMode="auto">
              <a:xfrm>
                <a:off x="4746" y="2826"/>
                <a:ext cx="114" cy="138"/>
              </a:xfrm>
              <a:custGeom>
                <a:avLst/>
                <a:gdLst>
                  <a:gd name="T0" fmla="*/ 0 w 114"/>
                  <a:gd name="T1" fmla="*/ 96 h 138"/>
                  <a:gd name="T2" fmla="*/ 12 w 114"/>
                  <a:gd name="T3" fmla="*/ 96 h 138"/>
                  <a:gd name="T4" fmla="*/ 12 w 114"/>
                  <a:gd name="T5" fmla="*/ 138 h 138"/>
                  <a:gd name="T6" fmla="*/ 24 w 114"/>
                  <a:gd name="T7" fmla="*/ 138 h 138"/>
                  <a:gd name="T8" fmla="*/ 24 w 114"/>
                  <a:gd name="T9" fmla="*/ 90 h 138"/>
                  <a:gd name="T10" fmla="*/ 36 w 114"/>
                  <a:gd name="T11" fmla="*/ 78 h 138"/>
                  <a:gd name="T12" fmla="*/ 36 w 114"/>
                  <a:gd name="T13" fmla="*/ 96 h 138"/>
                  <a:gd name="T14" fmla="*/ 48 w 114"/>
                  <a:gd name="T15" fmla="*/ 108 h 138"/>
                  <a:gd name="T16" fmla="*/ 54 w 114"/>
                  <a:gd name="T17" fmla="*/ 120 h 138"/>
                  <a:gd name="T18" fmla="*/ 78 w 114"/>
                  <a:gd name="T19" fmla="*/ 114 h 138"/>
                  <a:gd name="T20" fmla="*/ 60 w 114"/>
                  <a:gd name="T21" fmla="*/ 102 h 138"/>
                  <a:gd name="T22" fmla="*/ 66 w 114"/>
                  <a:gd name="T23" fmla="*/ 96 h 138"/>
                  <a:gd name="T24" fmla="*/ 48 w 114"/>
                  <a:gd name="T25" fmla="*/ 66 h 138"/>
                  <a:gd name="T26" fmla="*/ 60 w 114"/>
                  <a:gd name="T27" fmla="*/ 66 h 138"/>
                  <a:gd name="T28" fmla="*/ 72 w 114"/>
                  <a:gd name="T29" fmla="*/ 48 h 138"/>
                  <a:gd name="T30" fmla="*/ 84 w 114"/>
                  <a:gd name="T31" fmla="*/ 48 h 138"/>
                  <a:gd name="T32" fmla="*/ 72 w 114"/>
                  <a:gd name="T33" fmla="*/ 42 h 138"/>
                  <a:gd name="T34" fmla="*/ 36 w 114"/>
                  <a:gd name="T35" fmla="*/ 60 h 138"/>
                  <a:gd name="T36" fmla="*/ 24 w 114"/>
                  <a:gd name="T37" fmla="*/ 48 h 138"/>
                  <a:gd name="T38" fmla="*/ 24 w 114"/>
                  <a:gd name="T39" fmla="*/ 30 h 138"/>
                  <a:gd name="T40" fmla="*/ 48 w 114"/>
                  <a:gd name="T41" fmla="*/ 24 h 138"/>
                  <a:gd name="T42" fmla="*/ 96 w 114"/>
                  <a:gd name="T43" fmla="*/ 24 h 138"/>
                  <a:gd name="T44" fmla="*/ 114 w 114"/>
                  <a:gd name="T45" fmla="*/ 0 h 138"/>
                  <a:gd name="T46" fmla="*/ 96 w 114"/>
                  <a:gd name="T47" fmla="*/ 18 h 138"/>
                  <a:gd name="T48" fmla="*/ 48 w 114"/>
                  <a:gd name="T49" fmla="*/ 6 h 138"/>
                  <a:gd name="T50" fmla="*/ 24 w 114"/>
                  <a:gd name="T51" fmla="*/ 18 h 138"/>
                  <a:gd name="T52" fmla="*/ 18 w 114"/>
                  <a:gd name="T53" fmla="*/ 36 h 138"/>
                  <a:gd name="T54" fmla="*/ 0 w 114"/>
                  <a:gd name="T55" fmla="*/ 78 h 138"/>
                  <a:gd name="T56" fmla="*/ 0 w 114"/>
                  <a:gd name="T57" fmla="*/ 9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138">
                    <a:moveTo>
                      <a:pt x="0" y="96"/>
                    </a:moveTo>
                    <a:lnTo>
                      <a:pt x="12" y="96"/>
                    </a:lnTo>
                    <a:lnTo>
                      <a:pt x="12" y="138"/>
                    </a:lnTo>
                    <a:lnTo>
                      <a:pt x="24" y="138"/>
                    </a:lnTo>
                    <a:lnTo>
                      <a:pt x="24" y="90"/>
                    </a:lnTo>
                    <a:lnTo>
                      <a:pt x="36" y="78"/>
                    </a:lnTo>
                    <a:lnTo>
                      <a:pt x="36" y="96"/>
                    </a:lnTo>
                    <a:lnTo>
                      <a:pt x="48" y="108"/>
                    </a:lnTo>
                    <a:lnTo>
                      <a:pt x="54" y="120"/>
                    </a:lnTo>
                    <a:lnTo>
                      <a:pt x="78" y="114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48" y="66"/>
                    </a:lnTo>
                    <a:lnTo>
                      <a:pt x="60" y="66"/>
                    </a:lnTo>
                    <a:lnTo>
                      <a:pt x="72" y="48"/>
                    </a:lnTo>
                    <a:lnTo>
                      <a:pt x="84" y="48"/>
                    </a:lnTo>
                    <a:lnTo>
                      <a:pt x="72" y="42"/>
                    </a:lnTo>
                    <a:lnTo>
                      <a:pt x="36" y="60"/>
                    </a:lnTo>
                    <a:lnTo>
                      <a:pt x="24" y="48"/>
                    </a:lnTo>
                    <a:lnTo>
                      <a:pt x="24" y="30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48" y="6"/>
                    </a:lnTo>
                    <a:lnTo>
                      <a:pt x="24" y="18"/>
                    </a:lnTo>
                    <a:lnTo>
                      <a:pt x="18" y="36"/>
                    </a:lnTo>
                    <a:lnTo>
                      <a:pt x="0" y="78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" name="Freeform 125"/>
              <p:cNvSpPr>
                <a:spLocks/>
              </p:cNvSpPr>
              <p:nvPr/>
            </p:nvSpPr>
            <p:spPr bwMode="auto">
              <a:xfrm>
                <a:off x="4818" y="288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" name="Freeform 126"/>
              <p:cNvSpPr>
                <a:spLocks/>
              </p:cNvSpPr>
              <p:nvPr/>
            </p:nvSpPr>
            <p:spPr bwMode="auto">
              <a:xfrm>
                <a:off x="4566" y="2772"/>
                <a:ext cx="180" cy="162"/>
              </a:xfrm>
              <a:custGeom>
                <a:avLst/>
                <a:gdLst>
                  <a:gd name="T0" fmla="*/ 24 w 180"/>
                  <a:gd name="T1" fmla="*/ 144 h 162"/>
                  <a:gd name="T2" fmla="*/ 48 w 180"/>
                  <a:gd name="T3" fmla="*/ 138 h 162"/>
                  <a:gd name="T4" fmla="*/ 48 w 180"/>
                  <a:gd name="T5" fmla="*/ 150 h 162"/>
                  <a:gd name="T6" fmla="*/ 102 w 180"/>
                  <a:gd name="T7" fmla="*/ 150 h 162"/>
                  <a:gd name="T8" fmla="*/ 108 w 180"/>
                  <a:gd name="T9" fmla="*/ 162 h 162"/>
                  <a:gd name="T10" fmla="*/ 138 w 180"/>
                  <a:gd name="T11" fmla="*/ 132 h 162"/>
                  <a:gd name="T12" fmla="*/ 132 w 180"/>
                  <a:gd name="T13" fmla="*/ 120 h 162"/>
                  <a:gd name="T14" fmla="*/ 150 w 180"/>
                  <a:gd name="T15" fmla="*/ 108 h 162"/>
                  <a:gd name="T16" fmla="*/ 162 w 180"/>
                  <a:gd name="T17" fmla="*/ 66 h 162"/>
                  <a:gd name="T18" fmla="*/ 180 w 180"/>
                  <a:gd name="T19" fmla="*/ 66 h 162"/>
                  <a:gd name="T20" fmla="*/ 162 w 180"/>
                  <a:gd name="T21" fmla="*/ 48 h 162"/>
                  <a:gd name="T22" fmla="*/ 150 w 180"/>
                  <a:gd name="T23" fmla="*/ 24 h 162"/>
                  <a:gd name="T24" fmla="*/ 156 w 180"/>
                  <a:gd name="T25" fmla="*/ 12 h 162"/>
                  <a:gd name="T26" fmla="*/ 126 w 180"/>
                  <a:gd name="T27" fmla="*/ 0 h 162"/>
                  <a:gd name="T28" fmla="*/ 120 w 180"/>
                  <a:gd name="T29" fmla="*/ 18 h 162"/>
                  <a:gd name="T30" fmla="*/ 102 w 180"/>
                  <a:gd name="T31" fmla="*/ 54 h 162"/>
                  <a:gd name="T32" fmla="*/ 78 w 180"/>
                  <a:gd name="T33" fmla="*/ 66 h 162"/>
                  <a:gd name="T34" fmla="*/ 66 w 180"/>
                  <a:gd name="T35" fmla="*/ 54 h 162"/>
                  <a:gd name="T36" fmla="*/ 54 w 180"/>
                  <a:gd name="T37" fmla="*/ 66 h 162"/>
                  <a:gd name="T38" fmla="*/ 24 w 180"/>
                  <a:gd name="T39" fmla="*/ 66 h 162"/>
                  <a:gd name="T40" fmla="*/ 12 w 180"/>
                  <a:gd name="T41" fmla="*/ 48 h 162"/>
                  <a:gd name="T42" fmla="*/ 6 w 180"/>
                  <a:gd name="T43" fmla="*/ 48 h 162"/>
                  <a:gd name="T44" fmla="*/ 0 w 180"/>
                  <a:gd name="T45" fmla="*/ 96 h 162"/>
                  <a:gd name="T46" fmla="*/ 18 w 180"/>
                  <a:gd name="T47" fmla="*/ 108 h 162"/>
                  <a:gd name="T48" fmla="*/ 24 w 180"/>
                  <a:gd name="T49" fmla="*/ 14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0" h="162">
                    <a:moveTo>
                      <a:pt x="24" y="144"/>
                    </a:moveTo>
                    <a:lnTo>
                      <a:pt x="48" y="138"/>
                    </a:lnTo>
                    <a:lnTo>
                      <a:pt x="48" y="150"/>
                    </a:lnTo>
                    <a:lnTo>
                      <a:pt x="102" y="150"/>
                    </a:lnTo>
                    <a:lnTo>
                      <a:pt x="108" y="162"/>
                    </a:lnTo>
                    <a:lnTo>
                      <a:pt x="138" y="132"/>
                    </a:lnTo>
                    <a:lnTo>
                      <a:pt x="132" y="120"/>
                    </a:lnTo>
                    <a:lnTo>
                      <a:pt x="150" y="108"/>
                    </a:lnTo>
                    <a:lnTo>
                      <a:pt x="162" y="66"/>
                    </a:lnTo>
                    <a:lnTo>
                      <a:pt x="180" y="66"/>
                    </a:lnTo>
                    <a:lnTo>
                      <a:pt x="162" y="48"/>
                    </a:lnTo>
                    <a:lnTo>
                      <a:pt x="150" y="24"/>
                    </a:lnTo>
                    <a:lnTo>
                      <a:pt x="156" y="12"/>
                    </a:lnTo>
                    <a:lnTo>
                      <a:pt x="126" y="0"/>
                    </a:lnTo>
                    <a:lnTo>
                      <a:pt x="120" y="18"/>
                    </a:lnTo>
                    <a:lnTo>
                      <a:pt x="102" y="54"/>
                    </a:lnTo>
                    <a:lnTo>
                      <a:pt x="78" y="66"/>
                    </a:lnTo>
                    <a:lnTo>
                      <a:pt x="66" y="54"/>
                    </a:lnTo>
                    <a:lnTo>
                      <a:pt x="54" y="66"/>
                    </a:lnTo>
                    <a:lnTo>
                      <a:pt x="24" y="6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96"/>
                    </a:lnTo>
                    <a:lnTo>
                      <a:pt x="18" y="108"/>
                    </a:lnTo>
                    <a:lnTo>
                      <a:pt x="2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" name="Freeform 127"/>
              <p:cNvSpPr>
                <a:spLocks/>
              </p:cNvSpPr>
              <p:nvPr/>
            </p:nvSpPr>
            <p:spPr bwMode="auto">
              <a:xfrm>
                <a:off x="4314" y="2754"/>
                <a:ext cx="198" cy="210"/>
              </a:xfrm>
              <a:custGeom>
                <a:avLst/>
                <a:gdLst>
                  <a:gd name="T0" fmla="*/ 198 w 198"/>
                  <a:gd name="T1" fmla="*/ 162 h 210"/>
                  <a:gd name="T2" fmla="*/ 150 w 198"/>
                  <a:gd name="T3" fmla="*/ 114 h 210"/>
                  <a:gd name="T4" fmla="*/ 150 w 198"/>
                  <a:gd name="T5" fmla="*/ 96 h 210"/>
                  <a:gd name="T6" fmla="*/ 96 w 198"/>
                  <a:gd name="T7" fmla="*/ 60 h 210"/>
                  <a:gd name="T8" fmla="*/ 42 w 198"/>
                  <a:gd name="T9" fmla="*/ 6 h 210"/>
                  <a:gd name="T10" fmla="*/ 0 w 198"/>
                  <a:gd name="T11" fmla="*/ 0 h 210"/>
                  <a:gd name="T12" fmla="*/ 36 w 198"/>
                  <a:gd name="T13" fmla="*/ 42 h 210"/>
                  <a:gd name="T14" fmla="*/ 42 w 198"/>
                  <a:gd name="T15" fmla="*/ 60 h 210"/>
                  <a:gd name="T16" fmla="*/ 66 w 198"/>
                  <a:gd name="T17" fmla="*/ 72 h 210"/>
                  <a:gd name="T18" fmla="*/ 66 w 198"/>
                  <a:gd name="T19" fmla="*/ 102 h 210"/>
                  <a:gd name="T20" fmla="*/ 96 w 198"/>
                  <a:gd name="T21" fmla="*/ 120 h 210"/>
                  <a:gd name="T22" fmla="*/ 108 w 198"/>
                  <a:gd name="T23" fmla="*/ 150 h 210"/>
                  <a:gd name="T24" fmla="*/ 168 w 198"/>
                  <a:gd name="T25" fmla="*/ 210 h 210"/>
                  <a:gd name="T26" fmla="*/ 192 w 198"/>
                  <a:gd name="T27" fmla="*/ 210 h 210"/>
                  <a:gd name="T28" fmla="*/ 198 w 198"/>
                  <a:gd name="T29" fmla="*/ 16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8" h="210">
                    <a:moveTo>
                      <a:pt x="198" y="162"/>
                    </a:moveTo>
                    <a:lnTo>
                      <a:pt x="150" y="114"/>
                    </a:lnTo>
                    <a:lnTo>
                      <a:pt x="150" y="96"/>
                    </a:lnTo>
                    <a:lnTo>
                      <a:pt x="96" y="60"/>
                    </a:lnTo>
                    <a:lnTo>
                      <a:pt x="42" y="6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66" y="72"/>
                    </a:lnTo>
                    <a:lnTo>
                      <a:pt x="66" y="102"/>
                    </a:lnTo>
                    <a:lnTo>
                      <a:pt x="96" y="120"/>
                    </a:lnTo>
                    <a:lnTo>
                      <a:pt x="108" y="150"/>
                    </a:lnTo>
                    <a:lnTo>
                      <a:pt x="168" y="210"/>
                    </a:lnTo>
                    <a:lnTo>
                      <a:pt x="192" y="210"/>
                    </a:lnTo>
                    <a:lnTo>
                      <a:pt x="198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" name="Freeform 128"/>
              <p:cNvSpPr>
                <a:spLocks/>
              </p:cNvSpPr>
              <p:nvPr/>
            </p:nvSpPr>
            <p:spPr bwMode="auto">
              <a:xfrm>
                <a:off x="4374" y="2874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12 w 12"/>
                  <a:gd name="T3" fmla="*/ 18 h 18"/>
                  <a:gd name="T4" fmla="*/ 6 w 12"/>
                  <a:gd name="T5" fmla="*/ 0 h 18"/>
                  <a:gd name="T6" fmla="*/ 0 w 12"/>
                  <a:gd name="T7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" name="Freeform 129"/>
              <p:cNvSpPr>
                <a:spLocks/>
              </p:cNvSpPr>
              <p:nvPr/>
            </p:nvSpPr>
            <p:spPr bwMode="auto">
              <a:xfrm>
                <a:off x="4350" y="2826"/>
                <a:ext cx="12" cy="30"/>
              </a:xfrm>
              <a:custGeom>
                <a:avLst/>
                <a:gdLst>
                  <a:gd name="T0" fmla="*/ 6 w 12"/>
                  <a:gd name="T1" fmla="*/ 0 h 30"/>
                  <a:gd name="T2" fmla="*/ 0 w 12"/>
                  <a:gd name="T3" fmla="*/ 6 h 30"/>
                  <a:gd name="T4" fmla="*/ 12 w 12"/>
                  <a:gd name="T5" fmla="*/ 30 h 30"/>
                  <a:gd name="T6" fmla="*/ 12 w 12"/>
                  <a:gd name="T7" fmla="*/ 12 h 30"/>
                  <a:gd name="T8" fmla="*/ 6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6" y="0"/>
                    </a:moveTo>
                    <a:lnTo>
                      <a:pt x="0" y="6"/>
                    </a:lnTo>
                    <a:lnTo>
                      <a:pt x="12" y="30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" name="Freeform 130"/>
              <p:cNvSpPr>
                <a:spLocks/>
              </p:cNvSpPr>
              <p:nvPr/>
            </p:nvSpPr>
            <p:spPr bwMode="auto">
              <a:xfrm>
                <a:off x="4428" y="282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" name="Freeform 131"/>
              <p:cNvSpPr>
                <a:spLocks/>
              </p:cNvSpPr>
              <p:nvPr/>
            </p:nvSpPr>
            <p:spPr bwMode="auto">
              <a:xfrm>
                <a:off x="4500" y="2970"/>
                <a:ext cx="162" cy="54"/>
              </a:xfrm>
              <a:custGeom>
                <a:avLst/>
                <a:gdLst>
                  <a:gd name="T0" fmla="*/ 162 w 162"/>
                  <a:gd name="T1" fmla="*/ 30 h 54"/>
                  <a:gd name="T2" fmla="*/ 132 w 162"/>
                  <a:gd name="T3" fmla="*/ 30 h 54"/>
                  <a:gd name="T4" fmla="*/ 126 w 162"/>
                  <a:gd name="T5" fmla="*/ 18 h 54"/>
                  <a:gd name="T6" fmla="*/ 96 w 162"/>
                  <a:gd name="T7" fmla="*/ 6 h 54"/>
                  <a:gd name="T8" fmla="*/ 90 w 162"/>
                  <a:gd name="T9" fmla="*/ 18 h 54"/>
                  <a:gd name="T10" fmla="*/ 60 w 162"/>
                  <a:gd name="T11" fmla="*/ 18 h 54"/>
                  <a:gd name="T12" fmla="*/ 30 w 162"/>
                  <a:gd name="T13" fmla="*/ 0 h 54"/>
                  <a:gd name="T14" fmla="*/ 12 w 162"/>
                  <a:gd name="T15" fmla="*/ 0 h 54"/>
                  <a:gd name="T16" fmla="*/ 0 w 162"/>
                  <a:gd name="T17" fmla="*/ 12 h 54"/>
                  <a:gd name="T18" fmla="*/ 48 w 162"/>
                  <a:gd name="T19" fmla="*/ 30 h 54"/>
                  <a:gd name="T20" fmla="*/ 84 w 162"/>
                  <a:gd name="T21" fmla="*/ 30 h 54"/>
                  <a:gd name="T22" fmla="*/ 114 w 162"/>
                  <a:gd name="T23" fmla="*/ 42 h 54"/>
                  <a:gd name="T24" fmla="*/ 138 w 162"/>
                  <a:gd name="T25" fmla="*/ 42 h 54"/>
                  <a:gd name="T26" fmla="*/ 162 w 162"/>
                  <a:gd name="T27" fmla="*/ 54 h 54"/>
                  <a:gd name="T28" fmla="*/ 162 w 162"/>
                  <a:gd name="T29" fmla="*/ 3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" h="54">
                    <a:moveTo>
                      <a:pt x="162" y="30"/>
                    </a:moveTo>
                    <a:lnTo>
                      <a:pt x="132" y="30"/>
                    </a:lnTo>
                    <a:lnTo>
                      <a:pt x="126" y="18"/>
                    </a:lnTo>
                    <a:lnTo>
                      <a:pt x="96" y="6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48" y="30"/>
                    </a:lnTo>
                    <a:lnTo>
                      <a:pt x="84" y="30"/>
                    </a:lnTo>
                    <a:lnTo>
                      <a:pt x="114" y="42"/>
                    </a:lnTo>
                    <a:lnTo>
                      <a:pt x="138" y="42"/>
                    </a:lnTo>
                    <a:lnTo>
                      <a:pt x="162" y="54"/>
                    </a:lnTo>
                    <a:lnTo>
                      <a:pt x="16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" name="Freeform 132"/>
              <p:cNvSpPr>
                <a:spLocks/>
              </p:cNvSpPr>
              <p:nvPr/>
            </p:nvSpPr>
            <p:spPr bwMode="auto">
              <a:xfrm>
                <a:off x="4404" y="2736"/>
                <a:ext cx="72" cy="96"/>
              </a:xfrm>
              <a:custGeom>
                <a:avLst/>
                <a:gdLst>
                  <a:gd name="T0" fmla="*/ 18 w 72"/>
                  <a:gd name="T1" fmla="*/ 18 h 96"/>
                  <a:gd name="T2" fmla="*/ 18 w 72"/>
                  <a:gd name="T3" fmla="*/ 12 h 96"/>
                  <a:gd name="T4" fmla="*/ 12 w 72"/>
                  <a:gd name="T5" fmla="*/ 0 h 96"/>
                  <a:gd name="T6" fmla="*/ 0 w 72"/>
                  <a:gd name="T7" fmla="*/ 0 h 96"/>
                  <a:gd name="T8" fmla="*/ 0 w 72"/>
                  <a:gd name="T9" fmla="*/ 0 h 96"/>
                  <a:gd name="T10" fmla="*/ 6 w 72"/>
                  <a:gd name="T11" fmla="*/ 42 h 96"/>
                  <a:gd name="T12" fmla="*/ 24 w 72"/>
                  <a:gd name="T13" fmla="*/ 72 h 96"/>
                  <a:gd name="T14" fmla="*/ 60 w 72"/>
                  <a:gd name="T15" fmla="*/ 96 h 96"/>
                  <a:gd name="T16" fmla="*/ 72 w 72"/>
                  <a:gd name="T17" fmla="*/ 96 h 96"/>
                  <a:gd name="T18" fmla="*/ 72 w 72"/>
                  <a:gd name="T19" fmla="*/ 84 h 96"/>
                  <a:gd name="T20" fmla="*/ 60 w 72"/>
                  <a:gd name="T21" fmla="*/ 66 h 96"/>
                  <a:gd name="T22" fmla="*/ 60 w 72"/>
                  <a:gd name="T23" fmla="*/ 30 h 96"/>
                  <a:gd name="T24" fmla="*/ 36 w 72"/>
                  <a:gd name="T25" fmla="*/ 6 h 96"/>
                  <a:gd name="T26" fmla="*/ 36 w 72"/>
                  <a:gd name="T27" fmla="*/ 6 h 96"/>
                  <a:gd name="T28" fmla="*/ 36 w 72"/>
                  <a:gd name="T29" fmla="*/ 6 h 96"/>
                  <a:gd name="T30" fmla="*/ 18 w 72"/>
                  <a:gd name="T31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96">
                    <a:moveTo>
                      <a:pt x="18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2"/>
                    </a:lnTo>
                    <a:lnTo>
                      <a:pt x="24" y="72"/>
                    </a:lnTo>
                    <a:lnTo>
                      <a:pt x="60" y="96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60" y="66"/>
                    </a:lnTo>
                    <a:lnTo>
                      <a:pt x="60" y="3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" name="Freeform 133"/>
              <p:cNvSpPr>
                <a:spLocks/>
              </p:cNvSpPr>
              <p:nvPr/>
            </p:nvSpPr>
            <p:spPr bwMode="auto">
              <a:xfrm>
                <a:off x="4578" y="2730"/>
                <a:ext cx="174" cy="108"/>
              </a:xfrm>
              <a:custGeom>
                <a:avLst/>
                <a:gdLst>
                  <a:gd name="T0" fmla="*/ 54 w 174"/>
                  <a:gd name="T1" fmla="*/ 96 h 108"/>
                  <a:gd name="T2" fmla="*/ 54 w 174"/>
                  <a:gd name="T3" fmla="*/ 96 h 108"/>
                  <a:gd name="T4" fmla="*/ 54 w 174"/>
                  <a:gd name="T5" fmla="*/ 96 h 108"/>
                  <a:gd name="T6" fmla="*/ 66 w 174"/>
                  <a:gd name="T7" fmla="*/ 108 h 108"/>
                  <a:gd name="T8" fmla="*/ 90 w 174"/>
                  <a:gd name="T9" fmla="*/ 96 h 108"/>
                  <a:gd name="T10" fmla="*/ 108 w 174"/>
                  <a:gd name="T11" fmla="*/ 60 h 108"/>
                  <a:gd name="T12" fmla="*/ 114 w 174"/>
                  <a:gd name="T13" fmla="*/ 42 h 108"/>
                  <a:gd name="T14" fmla="*/ 114 w 174"/>
                  <a:gd name="T15" fmla="*/ 42 h 108"/>
                  <a:gd name="T16" fmla="*/ 114 w 174"/>
                  <a:gd name="T17" fmla="*/ 42 h 108"/>
                  <a:gd name="T18" fmla="*/ 144 w 174"/>
                  <a:gd name="T19" fmla="*/ 54 h 108"/>
                  <a:gd name="T20" fmla="*/ 150 w 174"/>
                  <a:gd name="T21" fmla="*/ 42 h 108"/>
                  <a:gd name="T22" fmla="*/ 174 w 174"/>
                  <a:gd name="T23" fmla="*/ 30 h 108"/>
                  <a:gd name="T24" fmla="*/ 144 w 174"/>
                  <a:gd name="T25" fmla="*/ 18 h 108"/>
                  <a:gd name="T26" fmla="*/ 132 w 174"/>
                  <a:gd name="T27" fmla="*/ 0 h 108"/>
                  <a:gd name="T28" fmla="*/ 102 w 174"/>
                  <a:gd name="T29" fmla="*/ 36 h 108"/>
                  <a:gd name="T30" fmla="*/ 102 w 174"/>
                  <a:gd name="T31" fmla="*/ 36 h 108"/>
                  <a:gd name="T32" fmla="*/ 102 w 174"/>
                  <a:gd name="T33" fmla="*/ 42 h 108"/>
                  <a:gd name="T34" fmla="*/ 96 w 174"/>
                  <a:gd name="T35" fmla="*/ 48 h 108"/>
                  <a:gd name="T36" fmla="*/ 90 w 174"/>
                  <a:gd name="T37" fmla="*/ 54 h 108"/>
                  <a:gd name="T38" fmla="*/ 90 w 174"/>
                  <a:gd name="T39" fmla="*/ 54 h 108"/>
                  <a:gd name="T40" fmla="*/ 90 w 174"/>
                  <a:gd name="T41" fmla="*/ 54 h 108"/>
                  <a:gd name="T42" fmla="*/ 78 w 174"/>
                  <a:gd name="T43" fmla="*/ 42 h 108"/>
                  <a:gd name="T44" fmla="*/ 78 w 174"/>
                  <a:gd name="T45" fmla="*/ 42 h 108"/>
                  <a:gd name="T46" fmla="*/ 60 w 174"/>
                  <a:gd name="T47" fmla="*/ 78 h 108"/>
                  <a:gd name="T48" fmla="*/ 30 w 174"/>
                  <a:gd name="T49" fmla="*/ 78 h 108"/>
                  <a:gd name="T50" fmla="*/ 24 w 174"/>
                  <a:gd name="T51" fmla="*/ 102 h 108"/>
                  <a:gd name="T52" fmla="*/ 0 w 174"/>
                  <a:gd name="T53" fmla="*/ 90 h 108"/>
                  <a:gd name="T54" fmla="*/ 12 w 174"/>
                  <a:gd name="T55" fmla="*/ 108 h 108"/>
                  <a:gd name="T56" fmla="*/ 42 w 174"/>
                  <a:gd name="T57" fmla="*/ 108 h 108"/>
                  <a:gd name="T58" fmla="*/ 54 w 174"/>
                  <a:gd name="T59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4" h="108">
                    <a:moveTo>
                      <a:pt x="54" y="96"/>
                    </a:moveTo>
                    <a:lnTo>
                      <a:pt x="54" y="96"/>
                    </a:lnTo>
                    <a:lnTo>
                      <a:pt x="54" y="96"/>
                    </a:lnTo>
                    <a:lnTo>
                      <a:pt x="66" y="108"/>
                    </a:lnTo>
                    <a:lnTo>
                      <a:pt x="90" y="96"/>
                    </a:lnTo>
                    <a:lnTo>
                      <a:pt x="108" y="60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44" y="54"/>
                    </a:lnTo>
                    <a:lnTo>
                      <a:pt x="150" y="42"/>
                    </a:lnTo>
                    <a:lnTo>
                      <a:pt x="174" y="30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78"/>
                    </a:lnTo>
                    <a:lnTo>
                      <a:pt x="30" y="78"/>
                    </a:lnTo>
                    <a:lnTo>
                      <a:pt x="24" y="102"/>
                    </a:lnTo>
                    <a:lnTo>
                      <a:pt x="0" y="90"/>
                    </a:lnTo>
                    <a:lnTo>
                      <a:pt x="12" y="108"/>
                    </a:lnTo>
                    <a:lnTo>
                      <a:pt x="42" y="108"/>
                    </a:lnTo>
                    <a:lnTo>
                      <a:pt x="5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" name="Freeform 134"/>
              <p:cNvSpPr>
                <a:spLocks/>
              </p:cNvSpPr>
              <p:nvPr/>
            </p:nvSpPr>
            <p:spPr bwMode="auto">
              <a:xfrm>
                <a:off x="4686" y="2772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0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" name="Freeform 135"/>
              <p:cNvSpPr>
                <a:spLocks/>
              </p:cNvSpPr>
              <p:nvPr/>
            </p:nvSpPr>
            <p:spPr bwMode="auto">
              <a:xfrm>
                <a:off x="4620" y="2826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" name="Freeform 136"/>
              <p:cNvSpPr>
                <a:spLocks/>
              </p:cNvSpPr>
              <p:nvPr/>
            </p:nvSpPr>
            <p:spPr bwMode="auto">
              <a:xfrm>
                <a:off x="4656" y="2766"/>
                <a:ext cx="24" cy="18"/>
              </a:xfrm>
              <a:custGeom>
                <a:avLst/>
                <a:gdLst>
                  <a:gd name="T0" fmla="*/ 18 w 24"/>
                  <a:gd name="T1" fmla="*/ 12 h 18"/>
                  <a:gd name="T2" fmla="*/ 24 w 24"/>
                  <a:gd name="T3" fmla="*/ 6 h 18"/>
                  <a:gd name="T4" fmla="*/ 24 w 24"/>
                  <a:gd name="T5" fmla="*/ 0 h 18"/>
                  <a:gd name="T6" fmla="*/ 0 w 24"/>
                  <a:gd name="T7" fmla="*/ 6 h 18"/>
                  <a:gd name="T8" fmla="*/ 12 w 24"/>
                  <a:gd name="T9" fmla="*/ 18 h 18"/>
                  <a:gd name="T10" fmla="*/ 18 w 24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8">
                    <a:moveTo>
                      <a:pt x="18" y="12"/>
                    </a:moveTo>
                    <a:lnTo>
                      <a:pt x="24" y="6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" name="Freeform 137"/>
              <p:cNvSpPr>
                <a:spLocks/>
              </p:cNvSpPr>
              <p:nvPr/>
            </p:nvSpPr>
            <p:spPr bwMode="auto">
              <a:xfrm>
                <a:off x="4668" y="277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" name="Freeform 138"/>
              <p:cNvSpPr>
                <a:spLocks/>
              </p:cNvSpPr>
              <p:nvPr/>
            </p:nvSpPr>
            <p:spPr bwMode="auto">
              <a:xfrm>
                <a:off x="4440" y="2418"/>
                <a:ext cx="126" cy="282"/>
              </a:xfrm>
              <a:custGeom>
                <a:avLst/>
                <a:gdLst>
                  <a:gd name="T0" fmla="*/ 16 w 21"/>
                  <a:gd name="T1" fmla="*/ 5 h 47"/>
                  <a:gd name="T2" fmla="*/ 14 w 21"/>
                  <a:gd name="T3" fmla="*/ 4 h 47"/>
                  <a:gd name="T4" fmla="*/ 14 w 21"/>
                  <a:gd name="T5" fmla="*/ 2 h 47"/>
                  <a:gd name="T6" fmla="*/ 12 w 21"/>
                  <a:gd name="T7" fmla="*/ 2 h 47"/>
                  <a:gd name="T8" fmla="*/ 10 w 21"/>
                  <a:gd name="T9" fmla="*/ 0 h 47"/>
                  <a:gd name="T10" fmla="*/ 9 w 21"/>
                  <a:gd name="T11" fmla="*/ 0 h 47"/>
                  <a:gd name="T12" fmla="*/ 8 w 21"/>
                  <a:gd name="T13" fmla="*/ 1 h 47"/>
                  <a:gd name="T14" fmla="*/ 8 w 21"/>
                  <a:gd name="T15" fmla="*/ 1 h 47"/>
                  <a:gd name="T16" fmla="*/ 4 w 21"/>
                  <a:gd name="T17" fmla="*/ 2 h 47"/>
                  <a:gd name="T18" fmla="*/ 0 w 21"/>
                  <a:gd name="T19" fmla="*/ 2 h 47"/>
                  <a:gd name="T20" fmla="*/ 1 w 21"/>
                  <a:gd name="T21" fmla="*/ 5 h 47"/>
                  <a:gd name="T22" fmla="*/ 3 w 21"/>
                  <a:gd name="T23" fmla="*/ 8 h 47"/>
                  <a:gd name="T24" fmla="*/ 6 w 21"/>
                  <a:gd name="T25" fmla="*/ 8 h 47"/>
                  <a:gd name="T26" fmla="*/ 8 w 21"/>
                  <a:gd name="T27" fmla="*/ 11 h 47"/>
                  <a:gd name="T28" fmla="*/ 6 w 21"/>
                  <a:gd name="T29" fmla="*/ 12 h 47"/>
                  <a:gd name="T30" fmla="*/ 16 w 21"/>
                  <a:gd name="T31" fmla="*/ 23 h 47"/>
                  <a:gd name="T32" fmla="*/ 16 w 21"/>
                  <a:gd name="T33" fmla="*/ 28 h 47"/>
                  <a:gd name="T34" fmla="*/ 16 w 21"/>
                  <a:gd name="T35" fmla="*/ 28 h 47"/>
                  <a:gd name="T36" fmla="*/ 16 w 21"/>
                  <a:gd name="T37" fmla="*/ 28 h 47"/>
                  <a:gd name="T38" fmla="*/ 16 w 21"/>
                  <a:gd name="T39" fmla="*/ 28 h 47"/>
                  <a:gd name="T40" fmla="*/ 16 w 21"/>
                  <a:gd name="T41" fmla="*/ 30 h 47"/>
                  <a:gd name="T42" fmla="*/ 17 w 21"/>
                  <a:gd name="T43" fmla="*/ 31 h 47"/>
                  <a:gd name="T44" fmla="*/ 17 w 21"/>
                  <a:gd name="T45" fmla="*/ 36 h 47"/>
                  <a:gd name="T46" fmla="*/ 11 w 21"/>
                  <a:gd name="T47" fmla="*/ 37 h 47"/>
                  <a:gd name="T48" fmla="*/ 11 w 21"/>
                  <a:gd name="T49" fmla="*/ 39 h 47"/>
                  <a:gd name="T50" fmla="*/ 7 w 21"/>
                  <a:gd name="T51" fmla="*/ 41 h 47"/>
                  <a:gd name="T52" fmla="*/ 8 w 21"/>
                  <a:gd name="T53" fmla="*/ 42 h 47"/>
                  <a:gd name="T54" fmla="*/ 8 w 21"/>
                  <a:gd name="T55" fmla="*/ 47 h 47"/>
                  <a:gd name="T56" fmla="*/ 13 w 21"/>
                  <a:gd name="T57" fmla="*/ 44 h 47"/>
                  <a:gd name="T58" fmla="*/ 14 w 21"/>
                  <a:gd name="T59" fmla="*/ 41 h 47"/>
                  <a:gd name="T60" fmla="*/ 16 w 21"/>
                  <a:gd name="T61" fmla="*/ 41 h 47"/>
                  <a:gd name="T62" fmla="*/ 21 w 21"/>
                  <a:gd name="T63" fmla="*/ 37 h 47"/>
                  <a:gd name="T64" fmla="*/ 21 w 21"/>
                  <a:gd name="T65" fmla="*/ 29 h 47"/>
                  <a:gd name="T66" fmla="*/ 20 w 21"/>
                  <a:gd name="T67" fmla="*/ 26 h 47"/>
                  <a:gd name="T68" fmla="*/ 13 w 21"/>
                  <a:gd name="T69" fmla="*/ 19 h 47"/>
                  <a:gd name="T70" fmla="*/ 13 w 21"/>
                  <a:gd name="T71" fmla="*/ 17 h 47"/>
                  <a:gd name="T72" fmla="*/ 10 w 21"/>
                  <a:gd name="T73" fmla="*/ 15 h 47"/>
                  <a:gd name="T74" fmla="*/ 11 w 21"/>
                  <a:gd name="T75" fmla="*/ 11 h 47"/>
                  <a:gd name="T76" fmla="*/ 17 w 21"/>
                  <a:gd name="T77" fmla="*/ 6 h 47"/>
                  <a:gd name="T78" fmla="*/ 18 w 21"/>
                  <a:gd name="T79" fmla="*/ 6 h 47"/>
                  <a:gd name="T80" fmla="*/ 17 w 21"/>
                  <a:gd name="T81" fmla="*/ 6 h 47"/>
                  <a:gd name="T82" fmla="*/ 16 w 21"/>
                  <a:gd name="T83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" h="47">
                    <a:moveTo>
                      <a:pt x="16" y="5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2" y="37"/>
                      <a:pt x="11" y="37"/>
                    </a:cubicBezTo>
                    <a:cubicBezTo>
                      <a:pt x="11" y="37"/>
                      <a:pt x="11" y="39"/>
                      <a:pt x="11" y="39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lnTo>
                      <a:pt x="16" y="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" name="Freeform 139"/>
              <p:cNvSpPr>
                <a:spLocks/>
              </p:cNvSpPr>
              <p:nvPr/>
            </p:nvSpPr>
            <p:spPr bwMode="auto">
              <a:xfrm>
                <a:off x="4440" y="2586"/>
                <a:ext cx="102" cy="78"/>
              </a:xfrm>
              <a:custGeom>
                <a:avLst/>
                <a:gdLst>
                  <a:gd name="T0" fmla="*/ 11 w 17"/>
                  <a:gd name="T1" fmla="*/ 9 h 13"/>
                  <a:gd name="T2" fmla="*/ 17 w 17"/>
                  <a:gd name="T3" fmla="*/ 8 h 13"/>
                  <a:gd name="T4" fmla="*/ 17 w 17"/>
                  <a:gd name="T5" fmla="*/ 3 h 13"/>
                  <a:gd name="T6" fmla="*/ 16 w 17"/>
                  <a:gd name="T7" fmla="*/ 2 h 13"/>
                  <a:gd name="T8" fmla="*/ 16 w 17"/>
                  <a:gd name="T9" fmla="*/ 0 h 13"/>
                  <a:gd name="T10" fmla="*/ 12 w 17"/>
                  <a:gd name="T11" fmla="*/ 1 h 13"/>
                  <a:gd name="T12" fmla="*/ 12 w 17"/>
                  <a:gd name="T13" fmla="*/ 2 h 13"/>
                  <a:gd name="T14" fmla="*/ 12 w 17"/>
                  <a:gd name="T15" fmla="*/ 2 h 13"/>
                  <a:gd name="T16" fmla="*/ 12 w 17"/>
                  <a:gd name="T17" fmla="*/ 2 h 13"/>
                  <a:gd name="T18" fmla="*/ 11 w 17"/>
                  <a:gd name="T19" fmla="*/ 2 h 13"/>
                  <a:gd name="T20" fmla="*/ 10 w 17"/>
                  <a:gd name="T21" fmla="*/ 1 h 13"/>
                  <a:gd name="T22" fmla="*/ 9 w 17"/>
                  <a:gd name="T23" fmla="*/ 1 h 13"/>
                  <a:gd name="T24" fmla="*/ 8 w 17"/>
                  <a:gd name="T25" fmla="*/ 1 h 13"/>
                  <a:gd name="T26" fmla="*/ 3 w 17"/>
                  <a:gd name="T27" fmla="*/ 1 h 13"/>
                  <a:gd name="T28" fmla="*/ 0 w 17"/>
                  <a:gd name="T29" fmla="*/ 4 h 13"/>
                  <a:gd name="T30" fmla="*/ 2 w 17"/>
                  <a:gd name="T31" fmla="*/ 6 h 13"/>
                  <a:gd name="T32" fmla="*/ 2 w 17"/>
                  <a:gd name="T33" fmla="*/ 10 h 13"/>
                  <a:gd name="T34" fmla="*/ 3 w 17"/>
                  <a:gd name="T35" fmla="*/ 12 h 13"/>
                  <a:gd name="T36" fmla="*/ 5 w 17"/>
                  <a:gd name="T37" fmla="*/ 11 h 13"/>
                  <a:gd name="T38" fmla="*/ 4 w 17"/>
                  <a:gd name="T39" fmla="*/ 13 h 13"/>
                  <a:gd name="T40" fmla="*/ 6 w 17"/>
                  <a:gd name="T41" fmla="*/ 13 h 13"/>
                  <a:gd name="T42" fmla="*/ 7 w 17"/>
                  <a:gd name="T43" fmla="*/ 13 h 13"/>
                  <a:gd name="T44" fmla="*/ 11 w 17"/>
                  <a:gd name="T45" fmla="*/ 11 h 13"/>
                  <a:gd name="T46" fmla="*/ 11 w 17"/>
                  <a:gd name="T4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13">
                    <a:moveTo>
                      <a:pt x="11" y="9"/>
                    </a:moveTo>
                    <a:cubicBezTo>
                      <a:pt x="12" y="9"/>
                      <a:pt x="17" y="8"/>
                      <a:pt x="17" y="8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9"/>
                      <a:pt x="11" y="9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" name="Freeform 140"/>
              <p:cNvSpPr>
                <a:spLocks/>
              </p:cNvSpPr>
              <p:nvPr/>
            </p:nvSpPr>
            <p:spPr bwMode="auto">
              <a:xfrm>
                <a:off x="4398" y="2430"/>
                <a:ext cx="138" cy="168"/>
              </a:xfrm>
              <a:custGeom>
                <a:avLst/>
                <a:gdLst>
                  <a:gd name="T0" fmla="*/ 24 w 138"/>
                  <a:gd name="T1" fmla="*/ 18 h 168"/>
                  <a:gd name="T2" fmla="*/ 0 w 138"/>
                  <a:gd name="T3" fmla="*/ 36 h 168"/>
                  <a:gd name="T4" fmla="*/ 24 w 138"/>
                  <a:gd name="T5" fmla="*/ 54 h 168"/>
                  <a:gd name="T6" fmla="*/ 18 w 138"/>
                  <a:gd name="T7" fmla="*/ 96 h 168"/>
                  <a:gd name="T8" fmla="*/ 72 w 138"/>
                  <a:gd name="T9" fmla="*/ 84 h 168"/>
                  <a:gd name="T10" fmla="*/ 72 w 138"/>
                  <a:gd name="T11" fmla="*/ 84 h 168"/>
                  <a:gd name="T12" fmla="*/ 72 w 138"/>
                  <a:gd name="T13" fmla="*/ 84 h 168"/>
                  <a:gd name="T14" fmla="*/ 84 w 138"/>
                  <a:gd name="T15" fmla="*/ 96 h 168"/>
                  <a:gd name="T16" fmla="*/ 84 w 138"/>
                  <a:gd name="T17" fmla="*/ 126 h 168"/>
                  <a:gd name="T18" fmla="*/ 96 w 138"/>
                  <a:gd name="T19" fmla="*/ 132 h 168"/>
                  <a:gd name="T20" fmla="*/ 102 w 138"/>
                  <a:gd name="T21" fmla="*/ 132 h 168"/>
                  <a:gd name="T22" fmla="*/ 102 w 138"/>
                  <a:gd name="T23" fmla="*/ 156 h 168"/>
                  <a:gd name="T24" fmla="*/ 102 w 138"/>
                  <a:gd name="T25" fmla="*/ 162 h 168"/>
                  <a:gd name="T26" fmla="*/ 108 w 138"/>
                  <a:gd name="T27" fmla="*/ 168 h 168"/>
                  <a:gd name="T28" fmla="*/ 114 w 138"/>
                  <a:gd name="T29" fmla="*/ 168 h 168"/>
                  <a:gd name="T30" fmla="*/ 114 w 138"/>
                  <a:gd name="T31" fmla="*/ 162 h 168"/>
                  <a:gd name="T32" fmla="*/ 138 w 138"/>
                  <a:gd name="T33" fmla="*/ 156 h 168"/>
                  <a:gd name="T34" fmla="*/ 138 w 138"/>
                  <a:gd name="T35" fmla="*/ 156 h 168"/>
                  <a:gd name="T36" fmla="*/ 138 w 138"/>
                  <a:gd name="T37" fmla="*/ 126 h 168"/>
                  <a:gd name="T38" fmla="*/ 78 w 138"/>
                  <a:gd name="T39" fmla="*/ 60 h 168"/>
                  <a:gd name="T40" fmla="*/ 90 w 138"/>
                  <a:gd name="T41" fmla="*/ 54 h 168"/>
                  <a:gd name="T42" fmla="*/ 78 w 138"/>
                  <a:gd name="T43" fmla="*/ 36 h 168"/>
                  <a:gd name="T44" fmla="*/ 60 w 138"/>
                  <a:gd name="T45" fmla="*/ 36 h 168"/>
                  <a:gd name="T46" fmla="*/ 48 w 138"/>
                  <a:gd name="T47" fmla="*/ 18 h 168"/>
                  <a:gd name="T48" fmla="*/ 42 w 138"/>
                  <a:gd name="T49" fmla="*/ 0 h 168"/>
                  <a:gd name="T50" fmla="*/ 30 w 138"/>
                  <a:gd name="T51" fmla="*/ 0 h 168"/>
                  <a:gd name="T52" fmla="*/ 36 w 138"/>
                  <a:gd name="T53" fmla="*/ 24 h 168"/>
                  <a:gd name="T54" fmla="*/ 30 w 138"/>
                  <a:gd name="T55" fmla="*/ 24 h 168"/>
                  <a:gd name="T56" fmla="*/ 24 w 138"/>
                  <a:gd name="T57" fmla="*/ 18 h 168"/>
                  <a:gd name="T58" fmla="*/ 24 w 138"/>
                  <a:gd name="T59" fmla="*/ 1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8" h="168">
                    <a:moveTo>
                      <a:pt x="24" y="18"/>
                    </a:moveTo>
                    <a:lnTo>
                      <a:pt x="0" y="36"/>
                    </a:lnTo>
                    <a:lnTo>
                      <a:pt x="24" y="54"/>
                    </a:lnTo>
                    <a:lnTo>
                      <a:pt x="18" y="96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6" y="132"/>
                    </a:lnTo>
                    <a:lnTo>
                      <a:pt x="102" y="132"/>
                    </a:lnTo>
                    <a:lnTo>
                      <a:pt x="102" y="156"/>
                    </a:lnTo>
                    <a:lnTo>
                      <a:pt x="102" y="162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2"/>
                    </a:lnTo>
                    <a:lnTo>
                      <a:pt x="138" y="156"/>
                    </a:lnTo>
                    <a:lnTo>
                      <a:pt x="138" y="156"/>
                    </a:lnTo>
                    <a:lnTo>
                      <a:pt x="138" y="12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78" y="36"/>
                    </a:lnTo>
                    <a:lnTo>
                      <a:pt x="60" y="36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" name="Rectangle 141"/>
              <p:cNvSpPr>
                <a:spLocks noChangeArrowheads="1"/>
              </p:cNvSpPr>
              <p:nvPr/>
            </p:nvSpPr>
            <p:spPr bwMode="auto">
              <a:xfrm>
                <a:off x="4536" y="25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" name="Freeform 142"/>
              <p:cNvSpPr>
                <a:spLocks/>
              </p:cNvSpPr>
              <p:nvPr/>
            </p:nvSpPr>
            <p:spPr bwMode="auto">
              <a:xfrm>
                <a:off x="4440" y="2430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0 w 6"/>
                  <a:gd name="T5" fmla="*/ 0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4" name="Freeform 143"/>
              <p:cNvSpPr>
                <a:spLocks/>
              </p:cNvSpPr>
              <p:nvPr/>
            </p:nvSpPr>
            <p:spPr bwMode="auto">
              <a:xfrm>
                <a:off x="4506" y="259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" name="Freeform 144"/>
              <p:cNvSpPr>
                <a:spLocks/>
              </p:cNvSpPr>
              <p:nvPr/>
            </p:nvSpPr>
            <p:spPr bwMode="auto">
              <a:xfrm>
                <a:off x="4512" y="2586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" name="Freeform 145"/>
              <p:cNvSpPr>
                <a:spLocks/>
              </p:cNvSpPr>
              <p:nvPr/>
            </p:nvSpPr>
            <p:spPr bwMode="auto">
              <a:xfrm>
                <a:off x="4878" y="2094"/>
                <a:ext cx="66" cy="90"/>
              </a:xfrm>
              <a:custGeom>
                <a:avLst/>
                <a:gdLst>
                  <a:gd name="T0" fmla="*/ 24 w 66"/>
                  <a:gd name="T1" fmla="*/ 0 h 90"/>
                  <a:gd name="T2" fmla="*/ 12 w 66"/>
                  <a:gd name="T3" fmla="*/ 12 h 90"/>
                  <a:gd name="T4" fmla="*/ 18 w 66"/>
                  <a:gd name="T5" fmla="*/ 36 h 90"/>
                  <a:gd name="T6" fmla="*/ 0 w 66"/>
                  <a:gd name="T7" fmla="*/ 36 h 90"/>
                  <a:gd name="T8" fmla="*/ 18 w 66"/>
                  <a:gd name="T9" fmla="*/ 60 h 90"/>
                  <a:gd name="T10" fmla="*/ 6 w 66"/>
                  <a:gd name="T11" fmla="*/ 90 h 90"/>
                  <a:gd name="T12" fmla="*/ 36 w 66"/>
                  <a:gd name="T13" fmla="*/ 78 h 90"/>
                  <a:gd name="T14" fmla="*/ 48 w 66"/>
                  <a:gd name="T15" fmla="*/ 78 h 90"/>
                  <a:gd name="T16" fmla="*/ 60 w 66"/>
                  <a:gd name="T17" fmla="*/ 72 h 90"/>
                  <a:gd name="T18" fmla="*/ 66 w 66"/>
                  <a:gd name="T19" fmla="*/ 54 h 90"/>
                  <a:gd name="T20" fmla="*/ 66 w 66"/>
                  <a:gd name="T21" fmla="*/ 48 h 90"/>
                  <a:gd name="T22" fmla="*/ 66 w 66"/>
                  <a:gd name="T23" fmla="*/ 24 h 90"/>
                  <a:gd name="T24" fmla="*/ 48 w 66"/>
                  <a:gd name="T25" fmla="*/ 0 h 90"/>
                  <a:gd name="T26" fmla="*/ 36 w 66"/>
                  <a:gd name="T27" fmla="*/ 6 h 90"/>
                  <a:gd name="T28" fmla="*/ 24 w 66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90">
                    <a:moveTo>
                      <a:pt x="24" y="0"/>
                    </a:moveTo>
                    <a:lnTo>
                      <a:pt x="12" y="12"/>
                    </a:lnTo>
                    <a:lnTo>
                      <a:pt x="18" y="36"/>
                    </a:lnTo>
                    <a:lnTo>
                      <a:pt x="0" y="36"/>
                    </a:lnTo>
                    <a:lnTo>
                      <a:pt x="18" y="60"/>
                    </a:lnTo>
                    <a:lnTo>
                      <a:pt x="6" y="90"/>
                    </a:lnTo>
                    <a:lnTo>
                      <a:pt x="36" y="78"/>
                    </a:lnTo>
                    <a:lnTo>
                      <a:pt x="48" y="78"/>
                    </a:lnTo>
                    <a:lnTo>
                      <a:pt x="60" y="72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24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" name="Freeform 146"/>
              <p:cNvSpPr>
                <a:spLocks/>
              </p:cNvSpPr>
              <p:nvPr/>
            </p:nvSpPr>
            <p:spPr bwMode="auto">
              <a:xfrm>
                <a:off x="4848" y="1980"/>
                <a:ext cx="114" cy="132"/>
              </a:xfrm>
              <a:custGeom>
                <a:avLst/>
                <a:gdLst>
                  <a:gd name="T0" fmla="*/ 114 w 114"/>
                  <a:gd name="T1" fmla="*/ 12 h 132"/>
                  <a:gd name="T2" fmla="*/ 114 w 114"/>
                  <a:gd name="T3" fmla="*/ 12 h 132"/>
                  <a:gd name="T4" fmla="*/ 114 w 114"/>
                  <a:gd name="T5" fmla="*/ 12 h 132"/>
                  <a:gd name="T6" fmla="*/ 108 w 114"/>
                  <a:gd name="T7" fmla="*/ 0 h 132"/>
                  <a:gd name="T8" fmla="*/ 84 w 114"/>
                  <a:gd name="T9" fmla="*/ 24 h 132"/>
                  <a:gd name="T10" fmla="*/ 72 w 114"/>
                  <a:gd name="T11" fmla="*/ 24 h 132"/>
                  <a:gd name="T12" fmla="*/ 72 w 114"/>
                  <a:gd name="T13" fmla="*/ 42 h 132"/>
                  <a:gd name="T14" fmla="*/ 48 w 114"/>
                  <a:gd name="T15" fmla="*/ 36 h 132"/>
                  <a:gd name="T16" fmla="*/ 30 w 114"/>
                  <a:gd name="T17" fmla="*/ 54 h 132"/>
                  <a:gd name="T18" fmla="*/ 6 w 114"/>
                  <a:gd name="T19" fmla="*/ 66 h 132"/>
                  <a:gd name="T20" fmla="*/ 6 w 114"/>
                  <a:gd name="T21" fmla="*/ 72 h 132"/>
                  <a:gd name="T22" fmla="*/ 0 w 114"/>
                  <a:gd name="T23" fmla="*/ 78 h 132"/>
                  <a:gd name="T24" fmla="*/ 6 w 114"/>
                  <a:gd name="T25" fmla="*/ 84 h 132"/>
                  <a:gd name="T26" fmla="*/ 24 w 114"/>
                  <a:gd name="T27" fmla="*/ 84 h 132"/>
                  <a:gd name="T28" fmla="*/ 18 w 114"/>
                  <a:gd name="T29" fmla="*/ 108 h 132"/>
                  <a:gd name="T30" fmla="*/ 6 w 114"/>
                  <a:gd name="T31" fmla="*/ 120 h 132"/>
                  <a:gd name="T32" fmla="*/ 18 w 114"/>
                  <a:gd name="T33" fmla="*/ 132 h 132"/>
                  <a:gd name="T34" fmla="*/ 24 w 114"/>
                  <a:gd name="T35" fmla="*/ 120 h 132"/>
                  <a:gd name="T36" fmla="*/ 42 w 114"/>
                  <a:gd name="T37" fmla="*/ 126 h 132"/>
                  <a:gd name="T38" fmla="*/ 42 w 114"/>
                  <a:gd name="T39" fmla="*/ 126 h 132"/>
                  <a:gd name="T40" fmla="*/ 54 w 114"/>
                  <a:gd name="T41" fmla="*/ 114 h 132"/>
                  <a:gd name="T42" fmla="*/ 66 w 114"/>
                  <a:gd name="T43" fmla="*/ 120 h 132"/>
                  <a:gd name="T44" fmla="*/ 78 w 114"/>
                  <a:gd name="T45" fmla="*/ 114 h 132"/>
                  <a:gd name="T46" fmla="*/ 60 w 114"/>
                  <a:gd name="T47" fmla="*/ 96 h 132"/>
                  <a:gd name="T48" fmla="*/ 54 w 114"/>
                  <a:gd name="T49" fmla="*/ 90 h 132"/>
                  <a:gd name="T50" fmla="*/ 60 w 114"/>
                  <a:gd name="T51" fmla="*/ 78 h 132"/>
                  <a:gd name="T52" fmla="*/ 102 w 114"/>
                  <a:gd name="T53" fmla="*/ 54 h 132"/>
                  <a:gd name="T54" fmla="*/ 96 w 114"/>
                  <a:gd name="T55" fmla="*/ 36 h 132"/>
                  <a:gd name="T56" fmla="*/ 114 w 114"/>
                  <a:gd name="T57" fmla="*/ 12 h 132"/>
                  <a:gd name="T58" fmla="*/ 114 w 114"/>
                  <a:gd name="T59" fmla="*/ 12 h 132"/>
                  <a:gd name="T60" fmla="*/ 114 w 114"/>
                  <a:gd name="T61" fmla="*/ 12 h 132"/>
                  <a:gd name="T62" fmla="*/ 114 w 114"/>
                  <a:gd name="T63" fmla="*/ 1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4" h="132">
                    <a:moveTo>
                      <a:pt x="114" y="12"/>
                    </a:move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72" y="42"/>
                    </a:lnTo>
                    <a:lnTo>
                      <a:pt x="48" y="36"/>
                    </a:lnTo>
                    <a:lnTo>
                      <a:pt x="30" y="54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24" y="84"/>
                    </a:lnTo>
                    <a:lnTo>
                      <a:pt x="18" y="108"/>
                    </a:lnTo>
                    <a:lnTo>
                      <a:pt x="6" y="120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54" y="114"/>
                    </a:lnTo>
                    <a:lnTo>
                      <a:pt x="66" y="120"/>
                    </a:lnTo>
                    <a:lnTo>
                      <a:pt x="78" y="114"/>
                    </a:lnTo>
                    <a:lnTo>
                      <a:pt x="60" y="96"/>
                    </a:lnTo>
                    <a:lnTo>
                      <a:pt x="54" y="90"/>
                    </a:lnTo>
                    <a:lnTo>
                      <a:pt x="60" y="78"/>
                    </a:lnTo>
                    <a:lnTo>
                      <a:pt x="102" y="54"/>
                    </a:lnTo>
                    <a:lnTo>
                      <a:pt x="96" y="36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" name="Freeform 147"/>
              <p:cNvSpPr>
                <a:spLocks/>
              </p:cNvSpPr>
              <p:nvPr/>
            </p:nvSpPr>
            <p:spPr bwMode="auto">
              <a:xfrm>
                <a:off x="4356" y="2466"/>
                <a:ext cx="144" cy="180"/>
              </a:xfrm>
              <a:custGeom>
                <a:avLst/>
                <a:gdLst>
                  <a:gd name="T0" fmla="*/ 84 w 144"/>
                  <a:gd name="T1" fmla="*/ 144 h 180"/>
                  <a:gd name="T2" fmla="*/ 102 w 144"/>
                  <a:gd name="T3" fmla="*/ 126 h 180"/>
                  <a:gd name="T4" fmla="*/ 132 w 144"/>
                  <a:gd name="T5" fmla="*/ 126 h 180"/>
                  <a:gd name="T6" fmla="*/ 138 w 144"/>
                  <a:gd name="T7" fmla="*/ 126 h 180"/>
                  <a:gd name="T8" fmla="*/ 144 w 144"/>
                  <a:gd name="T9" fmla="*/ 126 h 180"/>
                  <a:gd name="T10" fmla="*/ 144 w 144"/>
                  <a:gd name="T11" fmla="*/ 126 h 180"/>
                  <a:gd name="T12" fmla="*/ 144 w 144"/>
                  <a:gd name="T13" fmla="*/ 126 h 180"/>
                  <a:gd name="T14" fmla="*/ 144 w 144"/>
                  <a:gd name="T15" fmla="*/ 126 h 180"/>
                  <a:gd name="T16" fmla="*/ 144 w 144"/>
                  <a:gd name="T17" fmla="*/ 120 h 180"/>
                  <a:gd name="T18" fmla="*/ 144 w 144"/>
                  <a:gd name="T19" fmla="*/ 96 h 180"/>
                  <a:gd name="T20" fmla="*/ 138 w 144"/>
                  <a:gd name="T21" fmla="*/ 96 h 180"/>
                  <a:gd name="T22" fmla="*/ 126 w 144"/>
                  <a:gd name="T23" fmla="*/ 90 h 180"/>
                  <a:gd name="T24" fmla="*/ 126 w 144"/>
                  <a:gd name="T25" fmla="*/ 60 h 180"/>
                  <a:gd name="T26" fmla="*/ 114 w 144"/>
                  <a:gd name="T27" fmla="*/ 48 h 180"/>
                  <a:gd name="T28" fmla="*/ 60 w 144"/>
                  <a:gd name="T29" fmla="*/ 60 h 180"/>
                  <a:gd name="T30" fmla="*/ 66 w 144"/>
                  <a:gd name="T31" fmla="*/ 18 h 180"/>
                  <a:gd name="T32" fmla="*/ 42 w 144"/>
                  <a:gd name="T33" fmla="*/ 0 h 180"/>
                  <a:gd name="T34" fmla="*/ 42 w 144"/>
                  <a:gd name="T35" fmla="*/ 0 h 180"/>
                  <a:gd name="T36" fmla="*/ 42 w 144"/>
                  <a:gd name="T37" fmla="*/ 0 h 180"/>
                  <a:gd name="T38" fmla="*/ 24 w 144"/>
                  <a:gd name="T39" fmla="*/ 18 h 180"/>
                  <a:gd name="T40" fmla="*/ 6 w 144"/>
                  <a:gd name="T41" fmla="*/ 24 h 180"/>
                  <a:gd name="T42" fmla="*/ 0 w 144"/>
                  <a:gd name="T43" fmla="*/ 48 h 180"/>
                  <a:gd name="T44" fmla="*/ 24 w 144"/>
                  <a:gd name="T45" fmla="*/ 90 h 180"/>
                  <a:gd name="T46" fmla="*/ 12 w 144"/>
                  <a:gd name="T47" fmla="*/ 114 h 180"/>
                  <a:gd name="T48" fmla="*/ 42 w 144"/>
                  <a:gd name="T49" fmla="*/ 174 h 180"/>
                  <a:gd name="T50" fmla="*/ 42 w 144"/>
                  <a:gd name="T51" fmla="*/ 168 h 180"/>
                  <a:gd name="T52" fmla="*/ 42 w 144"/>
                  <a:gd name="T53" fmla="*/ 144 h 180"/>
                  <a:gd name="T54" fmla="*/ 60 w 144"/>
                  <a:gd name="T55" fmla="*/ 144 h 180"/>
                  <a:gd name="T56" fmla="*/ 60 w 144"/>
                  <a:gd name="T57" fmla="*/ 156 h 180"/>
                  <a:gd name="T58" fmla="*/ 78 w 144"/>
                  <a:gd name="T59" fmla="*/ 156 h 180"/>
                  <a:gd name="T60" fmla="*/ 96 w 144"/>
                  <a:gd name="T61" fmla="*/ 180 h 180"/>
                  <a:gd name="T62" fmla="*/ 96 w 144"/>
                  <a:gd name="T63" fmla="*/ 156 h 180"/>
                  <a:gd name="T64" fmla="*/ 84 w 144"/>
                  <a:gd name="T65" fmla="*/ 14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180">
                    <a:moveTo>
                      <a:pt x="84" y="144"/>
                    </a:moveTo>
                    <a:lnTo>
                      <a:pt x="102" y="126"/>
                    </a:lnTo>
                    <a:lnTo>
                      <a:pt x="132" y="126"/>
                    </a:lnTo>
                    <a:lnTo>
                      <a:pt x="138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0"/>
                    </a:lnTo>
                    <a:lnTo>
                      <a:pt x="144" y="96"/>
                    </a:lnTo>
                    <a:lnTo>
                      <a:pt x="138" y="96"/>
                    </a:lnTo>
                    <a:lnTo>
                      <a:pt x="126" y="90"/>
                    </a:lnTo>
                    <a:lnTo>
                      <a:pt x="126" y="60"/>
                    </a:lnTo>
                    <a:lnTo>
                      <a:pt x="114" y="48"/>
                    </a:lnTo>
                    <a:lnTo>
                      <a:pt x="60" y="6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6" y="24"/>
                    </a:lnTo>
                    <a:lnTo>
                      <a:pt x="0" y="48"/>
                    </a:lnTo>
                    <a:lnTo>
                      <a:pt x="24" y="90"/>
                    </a:lnTo>
                    <a:lnTo>
                      <a:pt x="12" y="114"/>
                    </a:lnTo>
                    <a:lnTo>
                      <a:pt x="42" y="174"/>
                    </a:lnTo>
                    <a:lnTo>
                      <a:pt x="42" y="168"/>
                    </a:lnTo>
                    <a:lnTo>
                      <a:pt x="42" y="144"/>
                    </a:lnTo>
                    <a:lnTo>
                      <a:pt x="60" y="144"/>
                    </a:lnTo>
                    <a:lnTo>
                      <a:pt x="60" y="156"/>
                    </a:lnTo>
                    <a:lnTo>
                      <a:pt x="78" y="156"/>
                    </a:lnTo>
                    <a:lnTo>
                      <a:pt x="96" y="180"/>
                    </a:lnTo>
                    <a:lnTo>
                      <a:pt x="96" y="156"/>
                    </a:lnTo>
                    <a:lnTo>
                      <a:pt x="8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" name="Freeform 148"/>
              <p:cNvSpPr>
                <a:spLocks/>
              </p:cNvSpPr>
              <p:nvPr/>
            </p:nvSpPr>
            <p:spPr bwMode="auto">
              <a:xfrm>
                <a:off x="4368" y="2640"/>
                <a:ext cx="72" cy="114"/>
              </a:xfrm>
              <a:custGeom>
                <a:avLst/>
                <a:gdLst>
                  <a:gd name="T0" fmla="*/ 36 w 72"/>
                  <a:gd name="T1" fmla="*/ 96 h 114"/>
                  <a:gd name="T2" fmla="*/ 48 w 72"/>
                  <a:gd name="T3" fmla="*/ 96 h 114"/>
                  <a:gd name="T4" fmla="*/ 54 w 72"/>
                  <a:gd name="T5" fmla="*/ 108 h 114"/>
                  <a:gd name="T6" fmla="*/ 54 w 72"/>
                  <a:gd name="T7" fmla="*/ 114 h 114"/>
                  <a:gd name="T8" fmla="*/ 72 w 72"/>
                  <a:gd name="T9" fmla="*/ 102 h 114"/>
                  <a:gd name="T10" fmla="*/ 72 w 72"/>
                  <a:gd name="T11" fmla="*/ 102 h 114"/>
                  <a:gd name="T12" fmla="*/ 60 w 72"/>
                  <a:gd name="T13" fmla="*/ 90 h 114"/>
                  <a:gd name="T14" fmla="*/ 42 w 72"/>
                  <a:gd name="T15" fmla="*/ 84 h 114"/>
                  <a:gd name="T16" fmla="*/ 30 w 72"/>
                  <a:gd name="T17" fmla="*/ 48 h 114"/>
                  <a:gd name="T18" fmla="*/ 18 w 72"/>
                  <a:gd name="T19" fmla="*/ 48 h 114"/>
                  <a:gd name="T20" fmla="*/ 18 w 72"/>
                  <a:gd name="T21" fmla="*/ 24 h 114"/>
                  <a:gd name="T22" fmla="*/ 24 w 72"/>
                  <a:gd name="T23" fmla="*/ 0 h 114"/>
                  <a:gd name="T24" fmla="*/ 12 w 72"/>
                  <a:gd name="T25" fmla="*/ 18 h 114"/>
                  <a:gd name="T26" fmla="*/ 6 w 72"/>
                  <a:gd name="T27" fmla="*/ 30 h 114"/>
                  <a:gd name="T28" fmla="*/ 6 w 72"/>
                  <a:gd name="T29" fmla="*/ 30 h 114"/>
                  <a:gd name="T30" fmla="*/ 0 w 72"/>
                  <a:gd name="T31" fmla="*/ 66 h 114"/>
                  <a:gd name="T32" fmla="*/ 12 w 72"/>
                  <a:gd name="T33" fmla="*/ 66 h 114"/>
                  <a:gd name="T34" fmla="*/ 36 w 72"/>
                  <a:gd name="T35" fmla="*/ 9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" h="114">
                    <a:moveTo>
                      <a:pt x="36" y="96"/>
                    </a:moveTo>
                    <a:lnTo>
                      <a:pt x="48" y="96"/>
                    </a:lnTo>
                    <a:lnTo>
                      <a:pt x="54" y="108"/>
                    </a:lnTo>
                    <a:lnTo>
                      <a:pt x="54" y="114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60" y="90"/>
                    </a:lnTo>
                    <a:lnTo>
                      <a:pt x="42" y="84"/>
                    </a:lnTo>
                    <a:lnTo>
                      <a:pt x="30" y="48"/>
                    </a:lnTo>
                    <a:lnTo>
                      <a:pt x="18" y="48"/>
                    </a:lnTo>
                    <a:lnTo>
                      <a:pt x="18" y="24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3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" name="Freeform 149"/>
              <p:cNvSpPr>
                <a:spLocks/>
              </p:cNvSpPr>
              <p:nvPr/>
            </p:nvSpPr>
            <p:spPr bwMode="auto">
              <a:xfrm>
                <a:off x="4422" y="2742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0 w 18"/>
                  <a:gd name="T3" fmla="*/ 12 h 12"/>
                  <a:gd name="T4" fmla="*/ 18 w 18"/>
                  <a:gd name="T5" fmla="*/ 0 h 12"/>
                  <a:gd name="T6" fmla="*/ 18 w 18"/>
                  <a:gd name="T7" fmla="*/ 0 h 12"/>
                  <a:gd name="T8" fmla="*/ 0 w 18"/>
                  <a:gd name="T9" fmla="*/ 12 h 12"/>
                  <a:gd name="T10" fmla="*/ 0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1" name="Rectangle 150"/>
              <p:cNvSpPr>
                <a:spLocks noChangeArrowheads="1"/>
              </p:cNvSpPr>
              <p:nvPr/>
            </p:nvSpPr>
            <p:spPr bwMode="auto">
              <a:xfrm>
                <a:off x="4494" y="259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2" name="Freeform 151"/>
              <p:cNvSpPr>
                <a:spLocks/>
              </p:cNvSpPr>
              <p:nvPr/>
            </p:nvSpPr>
            <p:spPr bwMode="auto">
              <a:xfrm>
                <a:off x="4398" y="2466"/>
                <a:ext cx="24" cy="18"/>
              </a:xfrm>
              <a:custGeom>
                <a:avLst/>
                <a:gdLst>
                  <a:gd name="T0" fmla="*/ 0 w 24"/>
                  <a:gd name="T1" fmla="*/ 0 h 18"/>
                  <a:gd name="T2" fmla="*/ 24 w 24"/>
                  <a:gd name="T3" fmla="*/ 18 h 18"/>
                  <a:gd name="T4" fmla="*/ 0 w 24"/>
                  <a:gd name="T5" fmla="*/ 0 h 18"/>
                  <a:gd name="T6" fmla="*/ 0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" name="Freeform 152"/>
              <p:cNvSpPr>
                <a:spLocks/>
              </p:cNvSpPr>
              <p:nvPr/>
            </p:nvSpPr>
            <p:spPr bwMode="auto">
              <a:xfrm>
                <a:off x="4416" y="2514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54 w 54"/>
                  <a:gd name="T3" fmla="*/ 0 h 12"/>
                  <a:gd name="T4" fmla="*/ 54 w 54"/>
                  <a:gd name="T5" fmla="*/ 0 h 12"/>
                  <a:gd name="T6" fmla="*/ 0 w 5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" name="Freeform 153"/>
              <p:cNvSpPr>
                <a:spLocks/>
              </p:cNvSpPr>
              <p:nvPr/>
            </p:nvSpPr>
            <p:spPr bwMode="auto">
              <a:xfrm>
                <a:off x="4494" y="2562"/>
                <a:ext cx="6" cy="30"/>
              </a:xfrm>
              <a:custGeom>
                <a:avLst/>
                <a:gdLst>
                  <a:gd name="T0" fmla="*/ 6 w 6"/>
                  <a:gd name="T1" fmla="*/ 0 h 30"/>
                  <a:gd name="T2" fmla="*/ 0 w 6"/>
                  <a:gd name="T3" fmla="*/ 0 h 30"/>
                  <a:gd name="T4" fmla="*/ 6 w 6"/>
                  <a:gd name="T5" fmla="*/ 0 h 30"/>
                  <a:gd name="T6" fmla="*/ 6 w 6"/>
                  <a:gd name="T7" fmla="*/ 24 h 30"/>
                  <a:gd name="T8" fmla="*/ 6 w 6"/>
                  <a:gd name="T9" fmla="*/ 30 h 30"/>
                  <a:gd name="T10" fmla="*/ 6 w 6"/>
                  <a:gd name="T11" fmla="*/ 30 h 30"/>
                  <a:gd name="T12" fmla="*/ 6 w 6"/>
                  <a:gd name="T13" fmla="*/ 24 h 30"/>
                  <a:gd name="T14" fmla="*/ 6 w 6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" name="Freeform 154"/>
              <p:cNvSpPr>
                <a:spLocks/>
              </p:cNvSpPr>
              <p:nvPr/>
            </p:nvSpPr>
            <p:spPr bwMode="auto">
              <a:xfrm>
                <a:off x="4176" y="1722"/>
                <a:ext cx="582" cy="294"/>
              </a:xfrm>
              <a:custGeom>
                <a:avLst/>
                <a:gdLst>
                  <a:gd name="T0" fmla="*/ 6 w 582"/>
                  <a:gd name="T1" fmla="*/ 96 h 294"/>
                  <a:gd name="T2" fmla="*/ 6 w 582"/>
                  <a:gd name="T3" fmla="*/ 96 h 294"/>
                  <a:gd name="T4" fmla="*/ 30 w 582"/>
                  <a:gd name="T5" fmla="*/ 126 h 294"/>
                  <a:gd name="T6" fmla="*/ 30 w 582"/>
                  <a:gd name="T7" fmla="*/ 126 h 294"/>
                  <a:gd name="T8" fmla="*/ 60 w 582"/>
                  <a:gd name="T9" fmla="*/ 174 h 294"/>
                  <a:gd name="T10" fmla="*/ 138 w 582"/>
                  <a:gd name="T11" fmla="*/ 222 h 294"/>
                  <a:gd name="T12" fmla="*/ 234 w 582"/>
                  <a:gd name="T13" fmla="*/ 258 h 294"/>
                  <a:gd name="T14" fmla="*/ 366 w 582"/>
                  <a:gd name="T15" fmla="*/ 270 h 294"/>
                  <a:gd name="T16" fmla="*/ 444 w 582"/>
                  <a:gd name="T17" fmla="*/ 240 h 294"/>
                  <a:gd name="T18" fmla="*/ 438 w 582"/>
                  <a:gd name="T19" fmla="*/ 222 h 294"/>
                  <a:gd name="T20" fmla="*/ 450 w 582"/>
                  <a:gd name="T21" fmla="*/ 204 h 294"/>
                  <a:gd name="T22" fmla="*/ 450 w 582"/>
                  <a:gd name="T23" fmla="*/ 204 h 294"/>
                  <a:gd name="T24" fmla="*/ 504 w 582"/>
                  <a:gd name="T25" fmla="*/ 192 h 294"/>
                  <a:gd name="T26" fmla="*/ 552 w 582"/>
                  <a:gd name="T27" fmla="*/ 162 h 294"/>
                  <a:gd name="T28" fmla="*/ 570 w 582"/>
                  <a:gd name="T29" fmla="*/ 138 h 294"/>
                  <a:gd name="T30" fmla="*/ 516 w 582"/>
                  <a:gd name="T31" fmla="*/ 132 h 294"/>
                  <a:gd name="T32" fmla="*/ 510 w 582"/>
                  <a:gd name="T33" fmla="*/ 132 h 294"/>
                  <a:gd name="T34" fmla="*/ 516 w 582"/>
                  <a:gd name="T35" fmla="*/ 78 h 294"/>
                  <a:gd name="T36" fmla="*/ 504 w 582"/>
                  <a:gd name="T37" fmla="*/ 72 h 294"/>
                  <a:gd name="T38" fmla="*/ 468 w 582"/>
                  <a:gd name="T39" fmla="*/ 84 h 294"/>
                  <a:gd name="T40" fmla="*/ 426 w 582"/>
                  <a:gd name="T41" fmla="*/ 96 h 294"/>
                  <a:gd name="T42" fmla="*/ 294 w 582"/>
                  <a:gd name="T43" fmla="*/ 60 h 294"/>
                  <a:gd name="T44" fmla="*/ 264 w 582"/>
                  <a:gd name="T45" fmla="*/ 48 h 294"/>
                  <a:gd name="T46" fmla="*/ 216 w 582"/>
                  <a:gd name="T47" fmla="*/ 6 h 294"/>
                  <a:gd name="T48" fmla="*/ 186 w 582"/>
                  <a:gd name="T49" fmla="*/ 30 h 294"/>
                  <a:gd name="T50" fmla="*/ 186 w 582"/>
                  <a:gd name="T51" fmla="*/ 66 h 294"/>
                  <a:gd name="T52" fmla="*/ 150 w 582"/>
                  <a:gd name="T53" fmla="*/ 66 h 294"/>
                  <a:gd name="T54" fmla="*/ 126 w 582"/>
                  <a:gd name="T55" fmla="*/ 60 h 294"/>
                  <a:gd name="T56" fmla="*/ 108 w 582"/>
                  <a:gd name="T57" fmla="*/ 60 h 294"/>
                  <a:gd name="T58" fmla="*/ 108 w 582"/>
                  <a:gd name="T59" fmla="*/ 60 h 294"/>
                  <a:gd name="T60" fmla="*/ 90 w 582"/>
                  <a:gd name="T61" fmla="*/ 48 h 294"/>
                  <a:gd name="T62" fmla="*/ 6 w 582"/>
                  <a:gd name="T63" fmla="*/ 84 h 294"/>
                  <a:gd name="T64" fmla="*/ 0 w 582"/>
                  <a:gd name="T65" fmla="*/ 96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2" h="294">
                    <a:moveTo>
                      <a:pt x="6" y="96"/>
                    </a:moveTo>
                    <a:lnTo>
                      <a:pt x="6" y="96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24" y="132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48" y="132"/>
                    </a:lnTo>
                    <a:lnTo>
                      <a:pt x="60" y="174"/>
                    </a:lnTo>
                    <a:lnTo>
                      <a:pt x="54" y="198"/>
                    </a:lnTo>
                    <a:lnTo>
                      <a:pt x="138" y="222"/>
                    </a:lnTo>
                    <a:lnTo>
                      <a:pt x="168" y="264"/>
                    </a:lnTo>
                    <a:lnTo>
                      <a:pt x="234" y="258"/>
                    </a:lnTo>
                    <a:lnTo>
                      <a:pt x="312" y="294"/>
                    </a:lnTo>
                    <a:lnTo>
                      <a:pt x="366" y="270"/>
                    </a:lnTo>
                    <a:lnTo>
                      <a:pt x="402" y="270"/>
                    </a:lnTo>
                    <a:lnTo>
                      <a:pt x="444" y="240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68" y="210"/>
                    </a:lnTo>
                    <a:lnTo>
                      <a:pt x="504" y="192"/>
                    </a:lnTo>
                    <a:lnTo>
                      <a:pt x="534" y="162"/>
                    </a:lnTo>
                    <a:lnTo>
                      <a:pt x="552" y="162"/>
                    </a:lnTo>
                    <a:lnTo>
                      <a:pt x="582" y="162"/>
                    </a:lnTo>
                    <a:lnTo>
                      <a:pt x="570" y="138"/>
                    </a:lnTo>
                    <a:lnTo>
                      <a:pt x="558" y="126"/>
                    </a:lnTo>
                    <a:lnTo>
                      <a:pt x="516" y="132"/>
                    </a:lnTo>
                    <a:lnTo>
                      <a:pt x="516" y="132"/>
                    </a:lnTo>
                    <a:lnTo>
                      <a:pt x="510" y="132"/>
                    </a:lnTo>
                    <a:lnTo>
                      <a:pt x="510" y="84"/>
                    </a:lnTo>
                    <a:lnTo>
                      <a:pt x="516" y="78"/>
                    </a:lnTo>
                    <a:lnTo>
                      <a:pt x="522" y="72"/>
                    </a:lnTo>
                    <a:lnTo>
                      <a:pt x="504" y="72"/>
                    </a:lnTo>
                    <a:lnTo>
                      <a:pt x="492" y="60"/>
                    </a:lnTo>
                    <a:lnTo>
                      <a:pt x="468" y="84"/>
                    </a:lnTo>
                    <a:lnTo>
                      <a:pt x="450" y="84"/>
                    </a:lnTo>
                    <a:lnTo>
                      <a:pt x="426" y="96"/>
                    </a:lnTo>
                    <a:lnTo>
                      <a:pt x="324" y="48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64" y="48"/>
                    </a:lnTo>
                    <a:lnTo>
                      <a:pt x="264" y="24"/>
                    </a:lnTo>
                    <a:lnTo>
                      <a:pt x="216" y="6"/>
                    </a:lnTo>
                    <a:lnTo>
                      <a:pt x="210" y="0"/>
                    </a:lnTo>
                    <a:lnTo>
                      <a:pt x="186" y="30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50" y="66"/>
                    </a:lnTo>
                    <a:lnTo>
                      <a:pt x="132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0" y="48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" name="Rectangle 155"/>
              <p:cNvSpPr>
                <a:spLocks noChangeArrowheads="1"/>
              </p:cNvSpPr>
              <p:nvPr/>
            </p:nvSpPr>
            <p:spPr bwMode="auto">
              <a:xfrm>
                <a:off x="4176" y="18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" name="Freeform 156"/>
              <p:cNvSpPr>
                <a:spLocks/>
              </p:cNvSpPr>
              <p:nvPr/>
            </p:nvSpPr>
            <p:spPr bwMode="auto">
              <a:xfrm>
                <a:off x="4668" y="1782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" name="Freeform 157"/>
              <p:cNvSpPr>
                <a:spLocks/>
              </p:cNvSpPr>
              <p:nvPr/>
            </p:nvSpPr>
            <p:spPr bwMode="auto">
              <a:xfrm>
                <a:off x="4362" y="1722"/>
                <a:ext cx="30" cy="66"/>
              </a:xfrm>
              <a:custGeom>
                <a:avLst/>
                <a:gdLst>
                  <a:gd name="T0" fmla="*/ 0 w 30"/>
                  <a:gd name="T1" fmla="*/ 30 h 66"/>
                  <a:gd name="T2" fmla="*/ 24 w 30"/>
                  <a:gd name="T3" fmla="*/ 0 h 66"/>
                  <a:gd name="T4" fmla="*/ 30 w 30"/>
                  <a:gd name="T5" fmla="*/ 6 h 66"/>
                  <a:gd name="T6" fmla="*/ 24 w 30"/>
                  <a:gd name="T7" fmla="*/ 0 h 66"/>
                  <a:gd name="T8" fmla="*/ 0 w 30"/>
                  <a:gd name="T9" fmla="*/ 30 h 66"/>
                  <a:gd name="T10" fmla="*/ 0 w 30"/>
                  <a:gd name="T11" fmla="*/ 66 h 66"/>
                  <a:gd name="T12" fmla="*/ 0 w 30"/>
                  <a:gd name="T13" fmla="*/ 66 h 66"/>
                  <a:gd name="T14" fmla="*/ 0 w 30"/>
                  <a:gd name="T15" fmla="*/ 3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66">
                    <a:moveTo>
                      <a:pt x="0" y="30"/>
                    </a:moveTo>
                    <a:lnTo>
                      <a:pt x="24" y="0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" name="Rectangle 158"/>
              <p:cNvSpPr>
                <a:spLocks noChangeArrowheads="1"/>
              </p:cNvSpPr>
              <p:nvPr/>
            </p:nvSpPr>
            <p:spPr bwMode="auto">
              <a:xfrm>
                <a:off x="4284" y="178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" name="Freeform 159"/>
              <p:cNvSpPr>
                <a:spLocks/>
              </p:cNvSpPr>
              <p:nvPr/>
            </p:nvSpPr>
            <p:spPr bwMode="auto">
              <a:xfrm>
                <a:off x="4470" y="1770"/>
                <a:ext cx="156" cy="48"/>
              </a:xfrm>
              <a:custGeom>
                <a:avLst/>
                <a:gdLst>
                  <a:gd name="T0" fmla="*/ 132 w 156"/>
                  <a:gd name="T1" fmla="*/ 48 h 48"/>
                  <a:gd name="T2" fmla="*/ 156 w 156"/>
                  <a:gd name="T3" fmla="*/ 36 h 48"/>
                  <a:gd name="T4" fmla="*/ 132 w 156"/>
                  <a:gd name="T5" fmla="*/ 48 h 48"/>
                  <a:gd name="T6" fmla="*/ 30 w 156"/>
                  <a:gd name="T7" fmla="*/ 0 h 48"/>
                  <a:gd name="T8" fmla="*/ 0 w 156"/>
                  <a:gd name="T9" fmla="*/ 12 h 48"/>
                  <a:gd name="T10" fmla="*/ 30 w 156"/>
                  <a:gd name="T11" fmla="*/ 0 h 48"/>
                  <a:gd name="T12" fmla="*/ 132 w 156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48">
                    <a:moveTo>
                      <a:pt x="132" y="48"/>
                    </a:moveTo>
                    <a:lnTo>
                      <a:pt x="156" y="36"/>
                    </a:lnTo>
                    <a:lnTo>
                      <a:pt x="132" y="48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13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" name="Freeform 160"/>
              <p:cNvSpPr>
                <a:spLocks/>
              </p:cNvSpPr>
              <p:nvPr/>
            </p:nvSpPr>
            <p:spPr bwMode="auto">
              <a:xfrm>
                <a:off x="4182" y="1806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" name="Freeform 161"/>
              <p:cNvSpPr>
                <a:spLocks/>
              </p:cNvSpPr>
              <p:nvPr/>
            </p:nvSpPr>
            <p:spPr bwMode="auto">
              <a:xfrm>
                <a:off x="4302" y="178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6 w 24"/>
                  <a:gd name="T3" fmla="*/ 6 h 6"/>
                  <a:gd name="T4" fmla="*/ 0 w 24"/>
                  <a:gd name="T5" fmla="*/ 0 h 6"/>
                  <a:gd name="T6" fmla="*/ 6 w 24"/>
                  <a:gd name="T7" fmla="*/ 6 h 6"/>
                  <a:gd name="T8" fmla="*/ 24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" name="Freeform 162"/>
              <p:cNvSpPr>
                <a:spLocks/>
              </p:cNvSpPr>
              <p:nvPr/>
            </p:nvSpPr>
            <p:spPr bwMode="auto">
              <a:xfrm>
                <a:off x="4764" y="2376"/>
                <a:ext cx="42" cy="66"/>
              </a:xfrm>
              <a:custGeom>
                <a:avLst/>
                <a:gdLst>
                  <a:gd name="T0" fmla="*/ 5 w 7"/>
                  <a:gd name="T1" fmla="*/ 8 h 11"/>
                  <a:gd name="T2" fmla="*/ 7 w 7"/>
                  <a:gd name="T3" fmla="*/ 1 h 11"/>
                  <a:gd name="T4" fmla="*/ 5 w 7"/>
                  <a:gd name="T5" fmla="*/ 0 h 11"/>
                  <a:gd name="T6" fmla="*/ 0 w 7"/>
                  <a:gd name="T7" fmla="*/ 6 h 11"/>
                  <a:gd name="T8" fmla="*/ 3 w 7"/>
                  <a:gd name="T9" fmla="*/ 11 h 11"/>
                  <a:gd name="T10" fmla="*/ 5 w 7"/>
                  <a:gd name="T1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5" y="8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5" y="8"/>
                      <a:pt x="5" y="8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4" name="Freeform 163"/>
              <p:cNvSpPr>
                <a:spLocks/>
              </p:cNvSpPr>
              <p:nvPr/>
            </p:nvSpPr>
            <p:spPr bwMode="auto">
              <a:xfrm>
                <a:off x="4554" y="2484"/>
                <a:ext cx="48" cy="36"/>
              </a:xfrm>
              <a:custGeom>
                <a:avLst/>
                <a:gdLst>
                  <a:gd name="T0" fmla="*/ 36 w 48"/>
                  <a:gd name="T1" fmla="*/ 24 h 36"/>
                  <a:gd name="T2" fmla="*/ 48 w 48"/>
                  <a:gd name="T3" fmla="*/ 6 h 36"/>
                  <a:gd name="T4" fmla="*/ 48 w 48"/>
                  <a:gd name="T5" fmla="*/ 0 h 36"/>
                  <a:gd name="T6" fmla="*/ 18 w 48"/>
                  <a:gd name="T7" fmla="*/ 0 h 36"/>
                  <a:gd name="T8" fmla="*/ 0 w 48"/>
                  <a:gd name="T9" fmla="*/ 12 h 36"/>
                  <a:gd name="T10" fmla="*/ 6 w 48"/>
                  <a:gd name="T11" fmla="*/ 30 h 36"/>
                  <a:gd name="T12" fmla="*/ 24 w 48"/>
                  <a:gd name="T13" fmla="*/ 36 h 36"/>
                  <a:gd name="T14" fmla="*/ 36 w 48"/>
                  <a:gd name="T1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6">
                    <a:moveTo>
                      <a:pt x="36" y="24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24" y="36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" name="Freeform 164"/>
              <p:cNvSpPr>
                <a:spLocks/>
              </p:cNvSpPr>
              <p:nvPr/>
            </p:nvSpPr>
            <p:spPr bwMode="auto">
              <a:xfrm>
                <a:off x="3918" y="1686"/>
                <a:ext cx="1122" cy="792"/>
              </a:xfrm>
              <a:custGeom>
                <a:avLst/>
                <a:gdLst>
                  <a:gd name="T0" fmla="*/ 222 w 1122"/>
                  <a:gd name="T1" fmla="*/ 186 h 792"/>
                  <a:gd name="T2" fmla="*/ 120 w 1122"/>
                  <a:gd name="T3" fmla="*/ 240 h 792"/>
                  <a:gd name="T4" fmla="*/ 132 w 1122"/>
                  <a:gd name="T5" fmla="*/ 288 h 792"/>
                  <a:gd name="T6" fmla="*/ 78 w 1122"/>
                  <a:gd name="T7" fmla="*/ 342 h 792"/>
                  <a:gd name="T8" fmla="*/ 48 w 1122"/>
                  <a:gd name="T9" fmla="*/ 360 h 792"/>
                  <a:gd name="T10" fmla="*/ 0 w 1122"/>
                  <a:gd name="T11" fmla="*/ 384 h 792"/>
                  <a:gd name="T12" fmla="*/ 24 w 1122"/>
                  <a:gd name="T13" fmla="*/ 432 h 792"/>
                  <a:gd name="T14" fmla="*/ 24 w 1122"/>
                  <a:gd name="T15" fmla="*/ 432 h 792"/>
                  <a:gd name="T16" fmla="*/ 42 w 1122"/>
                  <a:gd name="T17" fmla="*/ 444 h 792"/>
                  <a:gd name="T18" fmla="*/ 84 w 1122"/>
                  <a:gd name="T19" fmla="*/ 474 h 792"/>
                  <a:gd name="T20" fmla="*/ 126 w 1122"/>
                  <a:gd name="T21" fmla="*/ 474 h 792"/>
                  <a:gd name="T22" fmla="*/ 96 w 1122"/>
                  <a:gd name="T23" fmla="*/ 546 h 792"/>
                  <a:gd name="T24" fmla="*/ 138 w 1122"/>
                  <a:gd name="T25" fmla="*/ 594 h 792"/>
                  <a:gd name="T26" fmla="*/ 144 w 1122"/>
                  <a:gd name="T27" fmla="*/ 588 h 792"/>
                  <a:gd name="T28" fmla="*/ 198 w 1122"/>
                  <a:gd name="T29" fmla="*/ 606 h 792"/>
                  <a:gd name="T30" fmla="*/ 270 w 1122"/>
                  <a:gd name="T31" fmla="*/ 636 h 792"/>
                  <a:gd name="T32" fmla="*/ 312 w 1122"/>
                  <a:gd name="T33" fmla="*/ 636 h 792"/>
                  <a:gd name="T34" fmla="*/ 390 w 1122"/>
                  <a:gd name="T35" fmla="*/ 606 h 792"/>
                  <a:gd name="T36" fmla="*/ 438 w 1122"/>
                  <a:gd name="T37" fmla="*/ 630 h 792"/>
                  <a:gd name="T38" fmla="*/ 456 w 1122"/>
                  <a:gd name="T39" fmla="*/ 678 h 792"/>
                  <a:gd name="T40" fmla="*/ 462 w 1122"/>
                  <a:gd name="T41" fmla="*/ 714 h 792"/>
                  <a:gd name="T42" fmla="*/ 486 w 1122"/>
                  <a:gd name="T43" fmla="*/ 762 h 792"/>
                  <a:gd name="T44" fmla="*/ 516 w 1122"/>
                  <a:gd name="T45" fmla="*/ 768 h 792"/>
                  <a:gd name="T46" fmla="*/ 546 w 1122"/>
                  <a:gd name="T47" fmla="*/ 744 h 792"/>
                  <a:gd name="T48" fmla="*/ 582 w 1122"/>
                  <a:gd name="T49" fmla="*/ 732 h 792"/>
                  <a:gd name="T50" fmla="*/ 618 w 1122"/>
                  <a:gd name="T51" fmla="*/ 762 h 792"/>
                  <a:gd name="T52" fmla="*/ 630 w 1122"/>
                  <a:gd name="T53" fmla="*/ 768 h 792"/>
                  <a:gd name="T54" fmla="*/ 660 w 1122"/>
                  <a:gd name="T55" fmla="*/ 780 h 792"/>
                  <a:gd name="T56" fmla="*/ 672 w 1122"/>
                  <a:gd name="T57" fmla="*/ 768 h 792"/>
                  <a:gd name="T58" fmla="*/ 732 w 1122"/>
                  <a:gd name="T59" fmla="*/ 750 h 792"/>
                  <a:gd name="T60" fmla="*/ 840 w 1122"/>
                  <a:gd name="T61" fmla="*/ 684 h 792"/>
                  <a:gd name="T62" fmla="*/ 870 w 1122"/>
                  <a:gd name="T63" fmla="*/ 630 h 792"/>
                  <a:gd name="T64" fmla="*/ 882 w 1122"/>
                  <a:gd name="T65" fmla="*/ 594 h 792"/>
                  <a:gd name="T66" fmla="*/ 888 w 1122"/>
                  <a:gd name="T67" fmla="*/ 570 h 792"/>
                  <a:gd name="T68" fmla="*/ 858 w 1122"/>
                  <a:gd name="T69" fmla="*/ 504 h 792"/>
                  <a:gd name="T70" fmla="*/ 864 w 1122"/>
                  <a:gd name="T71" fmla="*/ 462 h 792"/>
                  <a:gd name="T72" fmla="*/ 900 w 1122"/>
                  <a:gd name="T73" fmla="*/ 432 h 792"/>
                  <a:gd name="T74" fmla="*/ 834 w 1122"/>
                  <a:gd name="T75" fmla="*/ 432 h 792"/>
                  <a:gd name="T76" fmla="*/ 822 w 1122"/>
                  <a:gd name="T77" fmla="*/ 390 h 792"/>
                  <a:gd name="T78" fmla="*/ 876 w 1122"/>
                  <a:gd name="T79" fmla="*/ 348 h 792"/>
                  <a:gd name="T80" fmla="*/ 882 w 1122"/>
                  <a:gd name="T81" fmla="*/ 390 h 792"/>
                  <a:gd name="T82" fmla="*/ 912 w 1122"/>
                  <a:gd name="T83" fmla="*/ 372 h 792"/>
                  <a:gd name="T84" fmla="*/ 936 w 1122"/>
                  <a:gd name="T85" fmla="*/ 360 h 792"/>
                  <a:gd name="T86" fmla="*/ 978 w 1122"/>
                  <a:gd name="T87" fmla="*/ 330 h 792"/>
                  <a:gd name="T88" fmla="*/ 1038 w 1122"/>
                  <a:gd name="T89" fmla="*/ 294 h 792"/>
                  <a:gd name="T90" fmla="*/ 1056 w 1122"/>
                  <a:gd name="T91" fmla="*/ 252 h 792"/>
                  <a:gd name="T92" fmla="*/ 1092 w 1122"/>
                  <a:gd name="T93" fmla="*/ 240 h 792"/>
                  <a:gd name="T94" fmla="*/ 1122 w 1122"/>
                  <a:gd name="T95" fmla="*/ 150 h 792"/>
                  <a:gd name="T96" fmla="*/ 1008 w 1122"/>
                  <a:gd name="T97" fmla="*/ 114 h 792"/>
                  <a:gd name="T98" fmla="*/ 942 w 1122"/>
                  <a:gd name="T99" fmla="*/ 12 h 792"/>
                  <a:gd name="T100" fmla="*/ 852 w 1122"/>
                  <a:gd name="T101" fmla="*/ 30 h 792"/>
                  <a:gd name="T102" fmla="*/ 864 w 1122"/>
                  <a:gd name="T103" fmla="*/ 48 h 792"/>
                  <a:gd name="T104" fmla="*/ 816 w 1122"/>
                  <a:gd name="T105" fmla="*/ 114 h 792"/>
                  <a:gd name="T106" fmla="*/ 780 w 1122"/>
                  <a:gd name="T107" fmla="*/ 108 h 792"/>
                  <a:gd name="T108" fmla="*/ 816 w 1122"/>
                  <a:gd name="T109" fmla="*/ 162 h 792"/>
                  <a:gd name="T110" fmla="*/ 840 w 1122"/>
                  <a:gd name="T111" fmla="*/ 198 h 792"/>
                  <a:gd name="T112" fmla="*/ 726 w 1122"/>
                  <a:gd name="T113" fmla="*/ 246 h 792"/>
                  <a:gd name="T114" fmla="*/ 660 w 1122"/>
                  <a:gd name="T115" fmla="*/ 306 h 792"/>
                  <a:gd name="T116" fmla="*/ 570 w 1122"/>
                  <a:gd name="T117" fmla="*/ 330 h 792"/>
                  <a:gd name="T118" fmla="*/ 426 w 1122"/>
                  <a:gd name="T119" fmla="*/ 300 h 792"/>
                  <a:gd name="T120" fmla="*/ 306 w 1122"/>
                  <a:gd name="T121" fmla="*/ 168 h 792"/>
                  <a:gd name="T122" fmla="*/ 264 w 1122"/>
                  <a:gd name="T123" fmla="*/ 132 h 792"/>
                  <a:gd name="T124" fmla="*/ 246 w 1122"/>
                  <a:gd name="T125" fmla="*/ 13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22" h="792">
                    <a:moveTo>
                      <a:pt x="240" y="150"/>
                    </a:moveTo>
                    <a:lnTo>
                      <a:pt x="222" y="150"/>
                    </a:lnTo>
                    <a:lnTo>
                      <a:pt x="222" y="162"/>
                    </a:lnTo>
                    <a:lnTo>
                      <a:pt x="222" y="186"/>
                    </a:lnTo>
                    <a:lnTo>
                      <a:pt x="186" y="180"/>
                    </a:lnTo>
                    <a:lnTo>
                      <a:pt x="174" y="180"/>
                    </a:lnTo>
                    <a:lnTo>
                      <a:pt x="162" y="234"/>
                    </a:lnTo>
                    <a:lnTo>
                      <a:pt x="120" y="240"/>
                    </a:lnTo>
                    <a:lnTo>
                      <a:pt x="120" y="252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26" y="306"/>
                    </a:lnTo>
                    <a:lnTo>
                      <a:pt x="126" y="306"/>
                    </a:lnTo>
                    <a:lnTo>
                      <a:pt x="90" y="330"/>
                    </a:lnTo>
                    <a:lnTo>
                      <a:pt x="78" y="342"/>
                    </a:lnTo>
                    <a:lnTo>
                      <a:pt x="60" y="342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36" y="354"/>
                    </a:lnTo>
                    <a:lnTo>
                      <a:pt x="6" y="366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402"/>
                    </a:lnTo>
                    <a:lnTo>
                      <a:pt x="24" y="402"/>
                    </a:lnTo>
                    <a:lnTo>
                      <a:pt x="24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24" y="432"/>
                    </a:lnTo>
                    <a:lnTo>
                      <a:pt x="18" y="438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62"/>
                    </a:lnTo>
                    <a:lnTo>
                      <a:pt x="72" y="468"/>
                    </a:lnTo>
                    <a:lnTo>
                      <a:pt x="72" y="468"/>
                    </a:lnTo>
                    <a:lnTo>
                      <a:pt x="84" y="474"/>
                    </a:lnTo>
                    <a:lnTo>
                      <a:pt x="108" y="456"/>
                    </a:lnTo>
                    <a:lnTo>
                      <a:pt x="120" y="468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02" y="510"/>
                    </a:lnTo>
                    <a:lnTo>
                      <a:pt x="108" y="534"/>
                    </a:lnTo>
                    <a:lnTo>
                      <a:pt x="96" y="546"/>
                    </a:lnTo>
                    <a:lnTo>
                      <a:pt x="102" y="570"/>
                    </a:lnTo>
                    <a:lnTo>
                      <a:pt x="138" y="582"/>
                    </a:lnTo>
                    <a:lnTo>
                      <a:pt x="132" y="588"/>
                    </a:lnTo>
                    <a:lnTo>
                      <a:pt x="138" y="594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74" y="600"/>
                    </a:lnTo>
                    <a:lnTo>
                      <a:pt x="186" y="612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18"/>
                    </a:lnTo>
                    <a:lnTo>
                      <a:pt x="234" y="636"/>
                    </a:lnTo>
                    <a:lnTo>
                      <a:pt x="270" y="636"/>
                    </a:lnTo>
                    <a:lnTo>
                      <a:pt x="276" y="630"/>
                    </a:lnTo>
                    <a:lnTo>
                      <a:pt x="282" y="648"/>
                    </a:lnTo>
                    <a:lnTo>
                      <a:pt x="300" y="624"/>
                    </a:lnTo>
                    <a:lnTo>
                      <a:pt x="312" y="636"/>
                    </a:lnTo>
                    <a:lnTo>
                      <a:pt x="342" y="636"/>
                    </a:lnTo>
                    <a:lnTo>
                      <a:pt x="354" y="624"/>
                    </a:lnTo>
                    <a:lnTo>
                      <a:pt x="384" y="606"/>
                    </a:lnTo>
                    <a:lnTo>
                      <a:pt x="390" y="606"/>
                    </a:lnTo>
                    <a:lnTo>
                      <a:pt x="396" y="612"/>
                    </a:lnTo>
                    <a:lnTo>
                      <a:pt x="408" y="600"/>
                    </a:lnTo>
                    <a:lnTo>
                      <a:pt x="420" y="624"/>
                    </a:lnTo>
                    <a:lnTo>
                      <a:pt x="438" y="630"/>
                    </a:lnTo>
                    <a:lnTo>
                      <a:pt x="438" y="630"/>
                    </a:lnTo>
                    <a:lnTo>
                      <a:pt x="444" y="630"/>
                    </a:lnTo>
                    <a:lnTo>
                      <a:pt x="462" y="648"/>
                    </a:lnTo>
                    <a:lnTo>
                      <a:pt x="456" y="678"/>
                    </a:lnTo>
                    <a:lnTo>
                      <a:pt x="456" y="690"/>
                    </a:lnTo>
                    <a:lnTo>
                      <a:pt x="444" y="702"/>
                    </a:lnTo>
                    <a:lnTo>
                      <a:pt x="444" y="720"/>
                    </a:lnTo>
                    <a:lnTo>
                      <a:pt x="462" y="714"/>
                    </a:lnTo>
                    <a:lnTo>
                      <a:pt x="474" y="738"/>
                    </a:lnTo>
                    <a:lnTo>
                      <a:pt x="474" y="750"/>
                    </a:lnTo>
                    <a:lnTo>
                      <a:pt x="468" y="750"/>
                    </a:lnTo>
                    <a:lnTo>
                      <a:pt x="486" y="762"/>
                    </a:lnTo>
                    <a:lnTo>
                      <a:pt x="504" y="762"/>
                    </a:lnTo>
                    <a:lnTo>
                      <a:pt x="504" y="762"/>
                    </a:lnTo>
                    <a:lnTo>
                      <a:pt x="510" y="768"/>
                    </a:lnTo>
                    <a:lnTo>
                      <a:pt x="516" y="768"/>
                    </a:lnTo>
                    <a:lnTo>
                      <a:pt x="510" y="744"/>
                    </a:lnTo>
                    <a:lnTo>
                      <a:pt x="522" y="744"/>
                    </a:lnTo>
                    <a:lnTo>
                      <a:pt x="522" y="744"/>
                    </a:lnTo>
                    <a:lnTo>
                      <a:pt x="546" y="744"/>
                    </a:lnTo>
                    <a:lnTo>
                      <a:pt x="570" y="738"/>
                    </a:lnTo>
                    <a:lnTo>
                      <a:pt x="570" y="738"/>
                    </a:lnTo>
                    <a:lnTo>
                      <a:pt x="576" y="732"/>
                    </a:lnTo>
                    <a:lnTo>
                      <a:pt x="582" y="732"/>
                    </a:lnTo>
                    <a:lnTo>
                      <a:pt x="594" y="744"/>
                    </a:lnTo>
                    <a:lnTo>
                      <a:pt x="606" y="744"/>
                    </a:lnTo>
                    <a:lnTo>
                      <a:pt x="606" y="756"/>
                    </a:lnTo>
                    <a:lnTo>
                      <a:pt x="618" y="762"/>
                    </a:lnTo>
                    <a:lnTo>
                      <a:pt x="624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42" y="762"/>
                    </a:lnTo>
                    <a:lnTo>
                      <a:pt x="648" y="768"/>
                    </a:lnTo>
                    <a:lnTo>
                      <a:pt x="660" y="762"/>
                    </a:lnTo>
                    <a:lnTo>
                      <a:pt x="660" y="780"/>
                    </a:lnTo>
                    <a:lnTo>
                      <a:pt x="666" y="792"/>
                    </a:lnTo>
                    <a:lnTo>
                      <a:pt x="672" y="792"/>
                    </a:lnTo>
                    <a:lnTo>
                      <a:pt x="666" y="774"/>
                    </a:lnTo>
                    <a:lnTo>
                      <a:pt x="672" y="768"/>
                    </a:lnTo>
                    <a:lnTo>
                      <a:pt x="708" y="762"/>
                    </a:lnTo>
                    <a:lnTo>
                      <a:pt x="720" y="756"/>
                    </a:lnTo>
                    <a:lnTo>
                      <a:pt x="720" y="744"/>
                    </a:lnTo>
                    <a:lnTo>
                      <a:pt x="732" y="750"/>
                    </a:lnTo>
                    <a:lnTo>
                      <a:pt x="732" y="738"/>
                    </a:lnTo>
                    <a:lnTo>
                      <a:pt x="744" y="750"/>
                    </a:lnTo>
                    <a:lnTo>
                      <a:pt x="786" y="73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60"/>
                    </a:lnTo>
                    <a:lnTo>
                      <a:pt x="852" y="666"/>
                    </a:lnTo>
                    <a:lnTo>
                      <a:pt x="870" y="630"/>
                    </a:lnTo>
                    <a:lnTo>
                      <a:pt x="876" y="630"/>
                    </a:lnTo>
                    <a:lnTo>
                      <a:pt x="876" y="612"/>
                    </a:lnTo>
                    <a:lnTo>
                      <a:pt x="882" y="606"/>
                    </a:lnTo>
                    <a:lnTo>
                      <a:pt x="882" y="594"/>
                    </a:lnTo>
                    <a:lnTo>
                      <a:pt x="870" y="588"/>
                    </a:lnTo>
                    <a:lnTo>
                      <a:pt x="858" y="588"/>
                    </a:lnTo>
                    <a:lnTo>
                      <a:pt x="870" y="582"/>
                    </a:lnTo>
                    <a:lnTo>
                      <a:pt x="888" y="570"/>
                    </a:lnTo>
                    <a:lnTo>
                      <a:pt x="858" y="546"/>
                    </a:lnTo>
                    <a:lnTo>
                      <a:pt x="882" y="558"/>
                    </a:lnTo>
                    <a:lnTo>
                      <a:pt x="864" y="528"/>
                    </a:lnTo>
                    <a:lnTo>
                      <a:pt x="858" y="504"/>
                    </a:lnTo>
                    <a:lnTo>
                      <a:pt x="834" y="492"/>
                    </a:lnTo>
                    <a:lnTo>
                      <a:pt x="852" y="462"/>
                    </a:lnTo>
                    <a:lnTo>
                      <a:pt x="852" y="456"/>
                    </a:lnTo>
                    <a:lnTo>
                      <a:pt x="864" y="462"/>
                    </a:lnTo>
                    <a:lnTo>
                      <a:pt x="864" y="450"/>
                    </a:lnTo>
                    <a:lnTo>
                      <a:pt x="888" y="438"/>
                    </a:lnTo>
                    <a:lnTo>
                      <a:pt x="894" y="444"/>
                    </a:lnTo>
                    <a:lnTo>
                      <a:pt x="900" y="432"/>
                    </a:lnTo>
                    <a:lnTo>
                      <a:pt x="882" y="432"/>
                    </a:lnTo>
                    <a:lnTo>
                      <a:pt x="864" y="420"/>
                    </a:lnTo>
                    <a:lnTo>
                      <a:pt x="846" y="438"/>
                    </a:lnTo>
                    <a:lnTo>
                      <a:pt x="834" y="432"/>
                    </a:lnTo>
                    <a:lnTo>
                      <a:pt x="828" y="420"/>
                    </a:lnTo>
                    <a:lnTo>
                      <a:pt x="804" y="408"/>
                    </a:lnTo>
                    <a:lnTo>
                      <a:pt x="816" y="390"/>
                    </a:lnTo>
                    <a:lnTo>
                      <a:pt x="822" y="390"/>
                    </a:lnTo>
                    <a:lnTo>
                      <a:pt x="840" y="384"/>
                    </a:lnTo>
                    <a:lnTo>
                      <a:pt x="840" y="372"/>
                    </a:lnTo>
                    <a:lnTo>
                      <a:pt x="858" y="366"/>
                    </a:lnTo>
                    <a:lnTo>
                      <a:pt x="876" y="348"/>
                    </a:lnTo>
                    <a:lnTo>
                      <a:pt x="882" y="348"/>
                    </a:lnTo>
                    <a:lnTo>
                      <a:pt x="894" y="360"/>
                    </a:lnTo>
                    <a:lnTo>
                      <a:pt x="876" y="378"/>
                    </a:lnTo>
                    <a:lnTo>
                      <a:pt x="882" y="390"/>
                    </a:lnTo>
                    <a:lnTo>
                      <a:pt x="870" y="402"/>
                    </a:lnTo>
                    <a:lnTo>
                      <a:pt x="888" y="390"/>
                    </a:lnTo>
                    <a:lnTo>
                      <a:pt x="894" y="384"/>
                    </a:lnTo>
                    <a:lnTo>
                      <a:pt x="912" y="372"/>
                    </a:lnTo>
                    <a:lnTo>
                      <a:pt x="930" y="372"/>
                    </a:lnTo>
                    <a:lnTo>
                      <a:pt x="930" y="372"/>
                    </a:lnTo>
                    <a:lnTo>
                      <a:pt x="936" y="366"/>
                    </a:lnTo>
                    <a:lnTo>
                      <a:pt x="936" y="360"/>
                    </a:lnTo>
                    <a:lnTo>
                      <a:pt x="960" y="348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1002" y="336"/>
                    </a:lnTo>
                    <a:lnTo>
                      <a:pt x="1002" y="318"/>
                    </a:lnTo>
                    <a:lnTo>
                      <a:pt x="1014" y="318"/>
                    </a:lnTo>
                    <a:lnTo>
                      <a:pt x="1038" y="294"/>
                    </a:lnTo>
                    <a:lnTo>
                      <a:pt x="1044" y="306"/>
                    </a:lnTo>
                    <a:lnTo>
                      <a:pt x="1044" y="306"/>
                    </a:lnTo>
                    <a:lnTo>
                      <a:pt x="1056" y="282"/>
                    </a:lnTo>
                    <a:lnTo>
                      <a:pt x="1056" y="252"/>
                    </a:lnTo>
                    <a:lnTo>
                      <a:pt x="1074" y="234"/>
                    </a:lnTo>
                    <a:lnTo>
                      <a:pt x="1086" y="240"/>
                    </a:lnTo>
                    <a:lnTo>
                      <a:pt x="1092" y="240"/>
                    </a:lnTo>
                    <a:lnTo>
                      <a:pt x="1092" y="240"/>
                    </a:lnTo>
                    <a:lnTo>
                      <a:pt x="1110" y="210"/>
                    </a:lnTo>
                    <a:lnTo>
                      <a:pt x="1116" y="180"/>
                    </a:lnTo>
                    <a:lnTo>
                      <a:pt x="1122" y="174"/>
                    </a:lnTo>
                    <a:lnTo>
                      <a:pt x="1122" y="150"/>
                    </a:lnTo>
                    <a:lnTo>
                      <a:pt x="1068" y="174"/>
                    </a:lnTo>
                    <a:lnTo>
                      <a:pt x="1056" y="168"/>
                    </a:lnTo>
                    <a:lnTo>
                      <a:pt x="1044" y="132"/>
                    </a:lnTo>
                    <a:lnTo>
                      <a:pt x="1008" y="114"/>
                    </a:lnTo>
                    <a:lnTo>
                      <a:pt x="990" y="120"/>
                    </a:lnTo>
                    <a:lnTo>
                      <a:pt x="984" y="102"/>
                    </a:lnTo>
                    <a:lnTo>
                      <a:pt x="966" y="36"/>
                    </a:lnTo>
                    <a:lnTo>
                      <a:pt x="942" y="12"/>
                    </a:lnTo>
                    <a:lnTo>
                      <a:pt x="936" y="12"/>
                    </a:lnTo>
                    <a:lnTo>
                      <a:pt x="912" y="0"/>
                    </a:lnTo>
                    <a:lnTo>
                      <a:pt x="864" y="12"/>
                    </a:lnTo>
                    <a:lnTo>
                      <a:pt x="852" y="30"/>
                    </a:lnTo>
                    <a:lnTo>
                      <a:pt x="864" y="30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58" y="54"/>
                    </a:lnTo>
                    <a:lnTo>
                      <a:pt x="852" y="60"/>
                    </a:lnTo>
                    <a:lnTo>
                      <a:pt x="834" y="108"/>
                    </a:lnTo>
                    <a:lnTo>
                      <a:pt x="816" y="114"/>
                    </a:lnTo>
                    <a:lnTo>
                      <a:pt x="810" y="114"/>
                    </a:lnTo>
                    <a:lnTo>
                      <a:pt x="786" y="102"/>
                    </a:lnTo>
                    <a:lnTo>
                      <a:pt x="780" y="108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68" y="120"/>
                    </a:lnTo>
                    <a:lnTo>
                      <a:pt x="774" y="168"/>
                    </a:lnTo>
                    <a:lnTo>
                      <a:pt x="816" y="162"/>
                    </a:lnTo>
                    <a:lnTo>
                      <a:pt x="828" y="174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10" y="198"/>
                    </a:lnTo>
                    <a:lnTo>
                      <a:pt x="792" y="198"/>
                    </a:lnTo>
                    <a:lnTo>
                      <a:pt x="762" y="228"/>
                    </a:lnTo>
                    <a:lnTo>
                      <a:pt x="726" y="246"/>
                    </a:lnTo>
                    <a:lnTo>
                      <a:pt x="708" y="240"/>
                    </a:lnTo>
                    <a:lnTo>
                      <a:pt x="696" y="258"/>
                    </a:lnTo>
                    <a:lnTo>
                      <a:pt x="702" y="276"/>
                    </a:lnTo>
                    <a:lnTo>
                      <a:pt x="660" y="306"/>
                    </a:lnTo>
                    <a:lnTo>
                      <a:pt x="624" y="306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492" y="294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396" y="258"/>
                    </a:lnTo>
                    <a:lnTo>
                      <a:pt x="312" y="234"/>
                    </a:lnTo>
                    <a:lnTo>
                      <a:pt x="318" y="210"/>
                    </a:lnTo>
                    <a:lnTo>
                      <a:pt x="306" y="168"/>
                    </a:lnTo>
                    <a:lnTo>
                      <a:pt x="288" y="162"/>
                    </a:lnTo>
                    <a:lnTo>
                      <a:pt x="282" y="168"/>
                    </a:lnTo>
                    <a:lnTo>
                      <a:pt x="264" y="132"/>
                    </a:lnTo>
                    <a:lnTo>
                      <a:pt x="264" y="132"/>
                    </a:lnTo>
                    <a:lnTo>
                      <a:pt x="258" y="132"/>
                    </a:lnTo>
                    <a:lnTo>
                      <a:pt x="258" y="132"/>
                    </a:lnTo>
                    <a:lnTo>
                      <a:pt x="252" y="132"/>
                    </a:lnTo>
                    <a:lnTo>
                      <a:pt x="246" y="132"/>
                    </a:lnTo>
                    <a:lnTo>
                      <a:pt x="240" y="15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" name="Rectangle 165"/>
              <p:cNvSpPr>
                <a:spLocks noChangeArrowheads="1"/>
              </p:cNvSpPr>
              <p:nvPr/>
            </p:nvSpPr>
            <p:spPr bwMode="auto">
              <a:xfrm>
                <a:off x="4254" y="2346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" name="Freeform 166"/>
              <p:cNvSpPr>
                <a:spLocks/>
              </p:cNvSpPr>
              <p:nvPr/>
            </p:nvSpPr>
            <p:spPr bwMode="auto">
              <a:xfrm>
                <a:off x="5010" y="1866"/>
                <a:ext cx="24" cy="60"/>
              </a:xfrm>
              <a:custGeom>
                <a:avLst/>
                <a:gdLst>
                  <a:gd name="T0" fmla="*/ 0 w 24"/>
                  <a:gd name="T1" fmla="*/ 60 h 60"/>
                  <a:gd name="T2" fmla="*/ 0 w 24"/>
                  <a:gd name="T3" fmla="*/ 60 h 60"/>
                  <a:gd name="T4" fmla="*/ 0 w 24"/>
                  <a:gd name="T5" fmla="*/ 60 h 60"/>
                  <a:gd name="T6" fmla="*/ 18 w 24"/>
                  <a:gd name="T7" fmla="*/ 30 h 60"/>
                  <a:gd name="T8" fmla="*/ 24 w 24"/>
                  <a:gd name="T9" fmla="*/ 0 h 60"/>
                  <a:gd name="T10" fmla="*/ 18 w 24"/>
                  <a:gd name="T11" fmla="*/ 30 h 60"/>
                  <a:gd name="T12" fmla="*/ 0 w 24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0">
                    <a:moveTo>
                      <a:pt x="0" y="60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8" y="30"/>
                    </a:lnTo>
                    <a:lnTo>
                      <a:pt x="24" y="0"/>
                    </a:lnTo>
                    <a:lnTo>
                      <a:pt x="18" y="3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8" name="Freeform 167"/>
              <p:cNvSpPr>
                <a:spLocks/>
              </p:cNvSpPr>
              <p:nvPr/>
            </p:nvSpPr>
            <p:spPr bwMode="auto">
              <a:xfrm>
                <a:off x="4776" y="173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" name="Freeform 168"/>
              <p:cNvSpPr>
                <a:spLocks/>
              </p:cNvSpPr>
              <p:nvPr/>
            </p:nvSpPr>
            <p:spPr bwMode="auto">
              <a:xfrm>
                <a:off x="4704" y="1788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24 w 30"/>
                  <a:gd name="T3" fmla="*/ 12 h 12"/>
                  <a:gd name="T4" fmla="*/ 0 w 30"/>
                  <a:gd name="T5" fmla="*/ 0 h 12"/>
                  <a:gd name="T6" fmla="*/ 0 w 30"/>
                  <a:gd name="T7" fmla="*/ 0 h 12"/>
                  <a:gd name="T8" fmla="*/ 24 w 30"/>
                  <a:gd name="T9" fmla="*/ 12 h 12"/>
                  <a:gd name="T10" fmla="*/ 30 w 30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" name="Freeform 169"/>
              <p:cNvSpPr>
                <a:spLocks/>
              </p:cNvSpPr>
              <p:nvPr/>
            </p:nvSpPr>
            <p:spPr bwMode="auto">
              <a:xfrm>
                <a:off x="4830" y="1686"/>
                <a:ext cx="72" cy="102"/>
              </a:xfrm>
              <a:custGeom>
                <a:avLst/>
                <a:gdLst>
                  <a:gd name="T0" fmla="*/ 30 w 72"/>
                  <a:gd name="T1" fmla="*/ 12 h 102"/>
                  <a:gd name="T2" fmla="*/ 54 w 72"/>
                  <a:gd name="T3" fmla="*/ 36 h 102"/>
                  <a:gd name="T4" fmla="*/ 72 w 72"/>
                  <a:gd name="T5" fmla="*/ 102 h 102"/>
                  <a:gd name="T6" fmla="*/ 54 w 72"/>
                  <a:gd name="T7" fmla="*/ 36 h 102"/>
                  <a:gd name="T8" fmla="*/ 30 w 72"/>
                  <a:gd name="T9" fmla="*/ 12 h 102"/>
                  <a:gd name="T10" fmla="*/ 24 w 72"/>
                  <a:gd name="T11" fmla="*/ 12 h 102"/>
                  <a:gd name="T12" fmla="*/ 0 w 72"/>
                  <a:gd name="T13" fmla="*/ 0 h 102"/>
                  <a:gd name="T14" fmla="*/ 24 w 72"/>
                  <a:gd name="T15" fmla="*/ 12 h 102"/>
                  <a:gd name="T16" fmla="*/ 30 w 72"/>
                  <a:gd name="T17" fmla="*/ 1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102">
                    <a:moveTo>
                      <a:pt x="30" y="12"/>
                    </a:moveTo>
                    <a:lnTo>
                      <a:pt x="54" y="36"/>
                    </a:lnTo>
                    <a:lnTo>
                      <a:pt x="72" y="102"/>
                    </a:lnTo>
                    <a:lnTo>
                      <a:pt x="54" y="3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" name="Freeform 170"/>
              <p:cNvSpPr>
                <a:spLocks/>
              </p:cNvSpPr>
              <p:nvPr/>
            </p:nvSpPr>
            <p:spPr bwMode="auto">
              <a:xfrm>
                <a:off x="4170" y="181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6 w 6"/>
                  <a:gd name="T3" fmla="*/ 0 w 6"/>
                  <a:gd name="T4" fmla="*/ 6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2" name="Freeform 171"/>
              <p:cNvSpPr>
                <a:spLocks/>
              </p:cNvSpPr>
              <p:nvPr/>
            </p:nvSpPr>
            <p:spPr bwMode="auto">
              <a:xfrm>
                <a:off x="4440" y="2430"/>
                <a:ext cx="24" cy="0"/>
              </a:xfrm>
              <a:custGeom>
                <a:avLst/>
                <a:gdLst>
                  <a:gd name="T0" fmla="*/ 0 w 24"/>
                  <a:gd name="T1" fmla="*/ 24 w 24"/>
                  <a:gd name="T2" fmla="*/ 0 w 24"/>
                  <a:gd name="T3" fmla="*/ 0 w 24"/>
                  <a:gd name="T4" fmla="*/ 0 w 24"/>
                  <a:gd name="T5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3" name="Rectangle 172"/>
              <p:cNvSpPr>
                <a:spLocks noChangeArrowheads="1"/>
              </p:cNvSpPr>
              <p:nvPr/>
            </p:nvSpPr>
            <p:spPr bwMode="auto">
              <a:xfrm>
                <a:off x="4542" y="245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" name="Freeform 173"/>
              <p:cNvSpPr>
                <a:spLocks/>
              </p:cNvSpPr>
              <p:nvPr/>
            </p:nvSpPr>
            <p:spPr bwMode="auto">
              <a:xfrm>
                <a:off x="4488" y="2418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0 w 12"/>
                  <a:gd name="T5" fmla="*/ 6 h 6"/>
                  <a:gd name="T6" fmla="*/ 6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" name="Freeform 174"/>
              <p:cNvSpPr>
                <a:spLocks/>
              </p:cNvSpPr>
              <p:nvPr/>
            </p:nvSpPr>
            <p:spPr bwMode="auto">
              <a:xfrm>
                <a:off x="4422" y="244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" name="Freeform 175"/>
              <p:cNvSpPr>
                <a:spLocks/>
              </p:cNvSpPr>
              <p:nvPr/>
            </p:nvSpPr>
            <p:spPr bwMode="auto">
              <a:xfrm>
                <a:off x="4428" y="2430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0 w 12"/>
                  <a:gd name="T5" fmla="*/ 0 h 24"/>
                  <a:gd name="T6" fmla="*/ 6 w 12"/>
                  <a:gd name="T7" fmla="*/ 24 h 24"/>
                  <a:gd name="T8" fmla="*/ 0 w 12"/>
                  <a:gd name="T9" fmla="*/ 0 h 24"/>
                  <a:gd name="T10" fmla="*/ 12 w 1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" name="Rectangle 176"/>
              <p:cNvSpPr>
                <a:spLocks noChangeArrowheads="1"/>
              </p:cNvSpPr>
              <p:nvPr/>
            </p:nvSpPr>
            <p:spPr bwMode="auto">
              <a:xfrm>
                <a:off x="4440" y="24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" name="Freeform 177"/>
              <p:cNvSpPr>
                <a:spLocks/>
              </p:cNvSpPr>
              <p:nvPr/>
            </p:nvSpPr>
            <p:spPr bwMode="auto">
              <a:xfrm>
                <a:off x="4878" y="201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0 w 18"/>
                  <a:gd name="T3" fmla="*/ 18 h 18"/>
                  <a:gd name="T4" fmla="*/ 18 w 18"/>
                  <a:gd name="T5" fmla="*/ 0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" name="Freeform 178"/>
              <p:cNvSpPr>
                <a:spLocks/>
              </p:cNvSpPr>
              <p:nvPr/>
            </p:nvSpPr>
            <p:spPr bwMode="auto">
              <a:xfrm>
                <a:off x="4854" y="2034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12 h 18"/>
                  <a:gd name="T4" fmla="*/ 0 w 24"/>
                  <a:gd name="T5" fmla="*/ 18 h 18"/>
                  <a:gd name="T6" fmla="*/ 0 w 24"/>
                  <a:gd name="T7" fmla="*/ 12 h 18"/>
                  <a:gd name="T8" fmla="*/ 24 w 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" name="Rectangle 179"/>
              <p:cNvSpPr>
                <a:spLocks noChangeArrowheads="1"/>
              </p:cNvSpPr>
              <p:nvPr/>
            </p:nvSpPr>
            <p:spPr bwMode="auto">
              <a:xfrm>
                <a:off x="4962" y="19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" name="Freeform 180"/>
              <p:cNvSpPr>
                <a:spLocks/>
              </p:cNvSpPr>
              <p:nvPr/>
            </p:nvSpPr>
            <p:spPr bwMode="auto">
              <a:xfrm>
                <a:off x="4344" y="1980"/>
                <a:ext cx="144" cy="36"/>
              </a:xfrm>
              <a:custGeom>
                <a:avLst/>
                <a:gdLst>
                  <a:gd name="T0" fmla="*/ 0 w 144"/>
                  <a:gd name="T1" fmla="*/ 6 h 36"/>
                  <a:gd name="T2" fmla="*/ 0 w 144"/>
                  <a:gd name="T3" fmla="*/ 6 h 36"/>
                  <a:gd name="T4" fmla="*/ 66 w 144"/>
                  <a:gd name="T5" fmla="*/ 0 h 36"/>
                  <a:gd name="T6" fmla="*/ 144 w 144"/>
                  <a:gd name="T7" fmla="*/ 36 h 36"/>
                  <a:gd name="T8" fmla="*/ 144 w 144"/>
                  <a:gd name="T9" fmla="*/ 36 h 36"/>
                  <a:gd name="T10" fmla="*/ 66 w 144"/>
                  <a:gd name="T11" fmla="*/ 0 h 36"/>
                  <a:gd name="T12" fmla="*/ 0 w 144"/>
                  <a:gd name="T13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36">
                    <a:moveTo>
                      <a:pt x="0" y="6"/>
                    </a:moveTo>
                    <a:lnTo>
                      <a:pt x="0" y="6"/>
                    </a:lnTo>
                    <a:lnTo>
                      <a:pt x="66" y="0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6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" name="Freeform 181"/>
              <p:cNvSpPr>
                <a:spLocks/>
              </p:cNvSpPr>
              <p:nvPr/>
            </p:nvSpPr>
            <p:spPr bwMode="auto">
              <a:xfrm>
                <a:off x="4176" y="1818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3" name="Freeform 182"/>
              <p:cNvSpPr>
                <a:spLocks/>
              </p:cNvSpPr>
              <p:nvPr/>
            </p:nvSpPr>
            <p:spPr bwMode="auto">
              <a:xfrm>
                <a:off x="4182" y="1818"/>
                <a:ext cx="24" cy="36"/>
              </a:xfrm>
              <a:custGeom>
                <a:avLst/>
                <a:gdLst>
                  <a:gd name="T0" fmla="*/ 18 w 24"/>
                  <a:gd name="T1" fmla="*/ 36 h 36"/>
                  <a:gd name="T2" fmla="*/ 0 w 24"/>
                  <a:gd name="T3" fmla="*/ 0 h 36"/>
                  <a:gd name="T4" fmla="*/ 0 w 24"/>
                  <a:gd name="T5" fmla="*/ 0 h 36"/>
                  <a:gd name="T6" fmla="*/ 18 w 24"/>
                  <a:gd name="T7" fmla="*/ 36 h 36"/>
                  <a:gd name="T8" fmla="*/ 24 w 24"/>
                  <a:gd name="T9" fmla="*/ 30 h 36"/>
                  <a:gd name="T10" fmla="*/ 24 w 24"/>
                  <a:gd name="T11" fmla="*/ 30 h 36"/>
                  <a:gd name="T12" fmla="*/ 18 w 2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6">
                    <a:moveTo>
                      <a:pt x="18" y="3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4" name="Freeform 183"/>
              <p:cNvSpPr>
                <a:spLocks/>
              </p:cNvSpPr>
              <p:nvPr/>
            </p:nvSpPr>
            <p:spPr bwMode="auto">
              <a:xfrm>
                <a:off x="4728" y="1884"/>
                <a:ext cx="30" cy="0"/>
              </a:xfrm>
              <a:custGeom>
                <a:avLst/>
                <a:gdLst>
                  <a:gd name="T0" fmla="*/ 30 w 30"/>
                  <a:gd name="T1" fmla="*/ 30 w 30"/>
                  <a:gd name="T2" fmla="*/ 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" name="Freeform 184"/>
              <p:cNvSpPr>
                <a:spLocks/>
              </p:cNvSpPr>
              <p:nvPr/>
            </p:nvSpPr>
            <p:spPr bwMode="auto">
              <a:xfrm>
                <a:off x="4692" y="17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" name="Freeform 185"/>
              <p:cNvSpPr>
                <a:spLocks/>
              </p:cNvSpPr>
              <p:nvPr/>
            </p:nvSpPr>
            <p:spPr bwMode="auto">
              <a:xfrm>
                <a:off x="4692" y="1848"/>
                <a:ext cx="54" cy="12"/>
              </a:xfrm>
              <a:custGeom>
                <a:avLst/>
                <a:gdLst>
                  <a:gd name="T0" fmla="*/ 42 w 54"/>
                  <a:gd name="T1" fmla="*/ 0 h 12"/>
                  <a:gd name="T2" fmla="*/ 54 w 54"/>
                  <a:gd name="T3" fmla="*/ 12 h 12"/>
                  <a:gd name="T4" fmla="*/ 42 w 54"/>
                  <a:gd name="T5" fmla="*/ 0 h 12"/>
                  <a:gd name="T6" fmla="*/ 0 w 54"/>
                  <a:gd name="T7" fmla="*/ 6 h 12"/>
                  <a:gd name="T8" fmla="*/ 0 w 54"/>
                  <a:gd name="T9" fmla="*/ 6 h 12"/>
                  <a:gd name="T10" fmla="*/ 42 w 5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42" y="0"/>
                    </a:moveTo>
                    <a:lnTo>
                      <a:pt x="54" y="12"/>
                    </a:lnTo>
                    <a:lnTo>
                      <a:pt x="4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" name="Freeform 186"/>
              <p:cNvSpPr>
                <a:spLocks/>
              </p:cNvSpPr>
              <p:nvPr/>
            </p:nvSpPr>
            <p:spPr bwMode="auto">
              <a:xfrm>
                <a:off x="4578" y="1944"/>
                <a:ext cx="42" cy="48"/>
              </a:xfrm>
              <a:custGeom>
                <a:avLst/>
                <a:gdLst>
                  <a:gd name="T0" fmla="*/ 42 w 42"/>
                  <a:gd name="T1" fmla="*/ 18 h 48"/>
                  <a:gd name="T2" fmla="*/ 0 w 42"/>
                  <a:gd name="T3" fmla="*/ 48 h 48"/>
                  <a:gd name="T4" fmla="*/ 42 w 42"/>
                  <a:gd name="T5" fmla="*/ 18 h 48"/>
                  <a:gd name="T6" fmla="*/ 36 w 42"/>
                  <a:gd name="T7" fmla="*/ 0 h 48"/>
                  <a:gd name="T8" fmla="*/ 36 w 42"/>
                  <a:gd name="T9" fmla="*/ 0 h 48"/>
                  <a:gd name="T10" fmla="*/ 42 w 42"/>
                  <a:gd name="T11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8">
                    <a:moveTo>
                      <a:pt x="42" y="18"/>
                    </a:moveTo>
                    <a:lnTo>
                      <a:pt x="0" y="48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" name="Freeform 187"/>
              <p:cNvSpPr>
                <a:spLocks/>
              </p:cNvSpPr>
              <p:nvPr/>
            </p:nvSpPr>
            <p:spPr bwMode="auto">
              <a:xfrm>
                <a:off x="4626" y="1926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18 w 18"/>
                  <a:gd name="T3" fmla="*/ 6 h 6"/>
                  <a:gd name="T4" fmla="*/ 0 w 18"/>
                  <a:gd name="T5" fmla="*/ 0 h 6"/>
                  <a:gd name="T6" fmla="*/ 0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" name="Rectangle 188"/>
              <p:cNvSpPr>
                <a:spLocks noChangeArrowheads="1"/>
              </p:cNvSpPr>
              <p:nvPr/>
            </p:nvSpPr>
            <p:spPr bwMode="auto">
              <a:xfrm>
                <a:off x="4176" y="18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" name="Freeform 189"/>
              <p:cNvSpPr>
                <a:spLocks/>
              </p:cNvSpPr>
              <p:nvPr/>
            </p:nvSpPr>
            <p:spPr bwMode="auto">
              <a:xfrm>
                <a:off x="4260" y="2316"/>
                <a:ext cx="162" cy="354"/>
              </a:xfrm>
              <a:custGeom>
                <a:avLst/>
                <a:gdLst>
                  <a:gd name="T0" fmla="*/ 108 w 162"/>
                  <a:gd name="T1" fmla="*/ 264 h 354"/>
                  <a:gd name="T2" fmla="*/ 120 w 162"/>
                  <a:gd name="T3" fmla="*/ 240 h 354"/>
                  <a:gd name="T4" fmla="*/ 96 w 162"/>
                  <a:gd name="T5" fmla="*/ 198 h 354"/>
                  <a:gd name="T6" fmla="*/ 102 w 162"/>
                  <a:gd name="T7" fmla="*/ 174 h 354"/>
                  <a:gd name="T8" fmla="*/ 102 w 162"/>
                  <a:gd name="T9" fmla="*/ 174 h 354"/>
                  <a:gd name="T10" fmla="*/ 102 w 162"/>
                  <a:gd name="T11" fmla="*/ 174 h 354"/>
                  <a:gd name="T12" fmla="*/ 120 w 162"/>
                  <a:gd name="T13" fmla="*/ 168 h 354"/>
                  <a:gd name="T14" fmla="*/ 162 w 162"/>
                  <a:gd name="T15" fmla="*/ 132 h 354"/>
                  <a:gd name="T16" fmla="*/ 162 w 162"/>
                  <a:gd name="T17" fmla="*/ 132 h 354"/>
                  <a:gd name="T18" fmla="*/ 162 w 162"/>
                  <a:gd name="T19" fmla="*/ 132 h 354"/>
                  <a:gd name="T20" fmla="*/ 162 w 162"/>
                  <a:gd name="T21" fmla="*/ 132 h 354"/>
                  <a:gd name="T22" fmla="*/ 144 w 162"/>
                  <a:gd name="T23" fmla="*/ 132 h 354"/>
                  <a:gd name="T24" fmla="*/ 126 w 162"/>
                  <a:gd name="T25" fmla="*/ 120 h 354"/>
                  <a:gd name="T26" fmla="*/ 126 w 162"/>
                  <a:gd name="T27" fmla="*/ 120 h 354"/>
                  <a:gd name="T28" fmla="*/ 126 w 162"/>
                  <a:gd name="T29" fmla="*/ 120 h 354"/>
                  <a:gd name="T30" fmla="*/ 132 w 162"/>
                  <a:gd name="T31" fmla="*/ 120 h 354"/>
                  <a:gd name="T32" fmla="*/ 132 w 162"/>
                  <a:gd name="T33" fmla="*/ 108 h 354"/>
                  <a:gd name="T34" fmla="*/ 120 w 162"/>
                  <a:gd name="T35" fmla="*/ 84 h 354"/>
                  <a:gd name="T36" fmla="*/ 102 w 162"/>
                  <a:gd name="T37" fmla="*/ 90 h 354"/>
                  <a:gd name="T38" fmla="*/ 102 w 162"/>
                  <a:gd name="T39" fmla="*/ 72 h 354"/>
                  <a:gd name="T40" fmla="*/ 114 w 162"/>
                  <a:gd name="T41" fmla="*/ 60 h 354"/>
                  <a:gd name="T42" fmla="*/ 114 w 162"/>
                  <a:gd name="T43" fmla="*/ 48 h 354"/>
                  <a:gd name="T44" fmla="*/ 120 w 162"/>
                  <a:gd name="T45" fmla="*/ 18 h 354"/>
                  <a:gd name="T46" fmla="*/ 102 w 162"/>
                  <a:gd name="T47" fmla="*/ 0 h 354"/>
                  <a:gd name="T48" fmla="*/ 96 w 162"/>
                  <a:gd name="T49" fmla="*/ 0 h 354"/>
                  <a:gd name="T50" fmla="*/ 90 w 162"/>
                  <a:gd name="T51" fmla="*/ 6 h 354"/>
                  <a:gd name="T52" fmla="*/ 84 w 162"/>
                  <a:gd name="T53" fmla="*/ 18 h 354"/>
                  <a:gd name="T54" fmla="*/ 54 w 162"/>
                  <a:gd name="T55" fmla="*/ 42 h 354"/>
                  <a:gd name="T56" fmla="*/ 30 w 162"/>
                  <a:gd name="T57" fmla="*/ 90 h 354"/>
                  <a:gd name="T58" fmla="*/ 18 w 162"/>
                  <a:gd name="T59" fmla="*/ 90 h 354"/>
                  <a:gd name="T60" fmla="*/ 12 w 162"/>
                  <a:gd name="T61" fmla="*/ 120 h 354"/>
                  <a:gd name="T62" fmla="*/ 12 w 162"/>
                  <a:gd name="T63" fmla="*/ 126 h 354"/>
                  <a:gd name="T64" fmla="*/ 6 w 162"/>
                  <a:gd name="T65" fmla="*/ 138 h 354"/>
                  <a:gd name="T66" fmla="*/ 0 w 162"/>
                  <a:gd name="T67" fmla="*/ 144 h 354"/>
                  <a:gd name="T68" fmla="*/ 24 w 162"/>
                  <a:gd name="T69" fmla="*/ 174 h 354"/>
                  <a:gd name="T70" fmla="*/ 24 w 162"/>
                  <a:gd name="T71" fmla="*/ 186 h 354"/>
                  <a:gd name="T72" fmla="*/ 30 w 162"/>
                  <a:gd name="T73" fmla="*/ 186 h 354"/>
                  <a:gd name="T74" fmla="*/ 42 w 162"/>
                  <a:gd name="T75" fmla="*/ 210 h 354"/>
                  <a:gd name="T76" fmla="*/ 36 w 162"/>
                  <a:gd name="T77" fmla="*/ 240 h 354"/>
                  <a:gd name="T78" fmla="*/ 54 w 162"/>
                  <a:gd name="T79" fmla="*/ 246 h 354"/>
                  <a:gd name="T80" fmla="*/ 78 w 162"/>
                  <a:gd name="T81" fmla="*/ 228 h 354"/>
                  <a:gd name="T82" fmla="*/ 78 w 162"/>
                  <a:gd name="T83" fmla="*/ 216 h 354"/>
                  <a:gd name="T84" fmla="*/ 96 w 162"/>
                  <a:gd name="T85" fmla="*/ 234 h 354"/>
                  <a:gd name="T86" fmla="*/ 102 w 162"/>
                  <a:gd name="T87" fmla="*/ 258 h 354"/>
                  <a:gd name="T88" fmla="*/ 120 w 162"/>
                  <a:gd name="T89" fmla="*/ 312 h 354"/>
                  <a:gd name="T90" fmla="*/ 114 w 162"/>
                  <a:gd name="T91" fmla="*/ 348 h 354"/>
                  <a:gd name="T92" fmla="*/ 114 w 162"/>
                  <a:gd name="T93" fmla="*/ 354 h 354"/>
                  <a:gd name="T94" fmla="*/ 120 w 162"/>
                  <a:gd name="T95" fmla="*/ 342 h 354"/>
                  <a:gd name="T96" fmla="*/ 132 w 162"/>
                  <a:gd name="T97" fmla="*/ 324 h 354"/>
                  <a:gd name="T98" fmla="*/ 138 w 162"/>
                  <a:gd name="T99" fmla="*/ 324 h 354"/>
                  <a:gd name="T100" fmla="*/ 138 w 162"/>
                  <a:gd name="T101" fmla="*/ 324 h 354"/>
                  <a:gd name="T102" fmla="*/ 138 w 162"/>
                  <a:gd name="T103" fmla="*/ 324 h 354"/>
                  <a:gd name="T104" fmla="*/ 108 w 162"/>
                  <a:gd name="T105" fmla="*/ 26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2" h="354">
                    <a:moveTo>
                      <a:pt x="108" y="264"/>
                    </a:moveTo>
                    <a:lnTo>
                      <a:pt x="120" y="240"/>
                    </a:lnTo>
                    <a:lnTo>
                      <a:pt x="96" y="198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20" y="168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44" y="132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32" y="120"/>
                    </a:lnTo>
                    <a:lnTo>
                      <a:pt x="132" y="108"/>
                    </a:lnTo>
                    <a:lnTo>
                      <a:pt x="120" y="84"/>
                    </a:lnTo>
                    <a:lnTo>
                      <a:pt x="102" y="90"/>
                    </a:lnTo>
                    <a:lnTo>
                      <a:pt x="102" y="72"/>
                    </a:lnTo>
                    <a:lnTo>
                      <a:pt x="114" y="60"/>
                    </a:lnTo>
                    <a:lnTo>
                      <a:pt x="114" y="48"/>
                    </a:lnTo>
                    <a:lnTo>
                      <a:pt x="120" y="18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84" y="18"/>
                    </a:lnTo>
                    <a:lnTo>
                      <a:pt x="54" y="42"/>
                    </a:lnTo>
                    <a:lnTo>
                      <a:pt x="30" y="90"/>
                    </a:lnTo>
                    <a:lnTo>
                      <a:pt x="18" y="90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6" y="138"/>
                    </a:lnTo>
                    <a:lnTo>
                      <a:pt x="0" y="144"/>
                    </a:lnTo>
                    <a:lnTo>
                      <a:pt x="24" y="174"/>
                    </a:lnTo>
                    <a:lnTo>
                      <a:pt x="24" y="186"/>
                    </a:lnTo>
                    <a:lnTo>
                      <a:pt x="30" y="186"/>
                    </a:lnTo>
                    <a:lnTo>
                      <a:pt x="42" y="210"/>
                    </a:lnTo>
                    <a:lnTo>
                      <a:pt x="36" y="240"/>
                    </a:lnTo>
                    <a:lnTo>
                      <a:pt x="54" y="246"/>
                    </a:lnTo>
                    <a:lnTo>
                      <a:pt x="78" y="228"/>
                    </a:lnTo>
                    <a:lnTo>
                      <a:pt x="78" y="216"/>
                    </a:lnTo>
                    <a:lnTo>
                      <a:pt x="96" y="234"/>
                    </a:lnTo>
                    <a:lnTo>
                      <a:pt x="102" y="258"/>
                    </a:lnTo>
                    <a:lnTo>
                      <a:pt x="120" y="312"/>
                    </a:lnTo>
                    <a:lnTo>
                      <a:pt x="114" y="348"/>
                    </a:lnTo>
                    <a:lnTo>
                      <a:pt x="114" y="354"/>
                    </a:lnTo>
                    <a:lnTo>
                      <a:pt x="120" y="342"/>
                    </a:lnTo>
                    <a:lnTo>
                      <a:pt x="132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08" y="26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" name="Rectangle 190"/>
              <p:cNvSpPr>
                <a:spLocks noChangeArrowheads="1"/>
              </p:cNvSpPr>
              <p:nvPr/>
            </p:nvSpPr>
            <p:spPr bwMode="auto">
              <a:xfrm>
                <a:off x="4422" y="244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" name="Freeform 191"/>
              <p:cNvSpPr>
                <a:spLocks/>
              </p:cNvSpPr>
              <p:nvPr/>
            </p:nvSpPr>
            <p:spPr bwMode="auto">
              <a:xfrm>
                <a:off x="4356" y="2490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6 w 6"/>
                  <a:gd name="T5" fmla="*/ 0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" name="Freeform 192"/>
              <p:cNvSpPr>
                <a:spLocks/>
              </p:cNvSpPr>
              <p:nvPr/>
            </p:nvSpPr>
            <p:spPr bwMode="auto">
              <a:xfrm>
                <a:off x="4356" y="2514"/>
                <a:ext cx="42" cy="126"/>
              </a:xfrm>
              <a:custGeom>
                <a:avLst/>
                <a:gdLst>
                  <a:gd name="T0" fmla="*/ 24 w 42"/>
                  <a:gd name="T1" fmla="*/ 42 h 126"/>
                  <a:gd name="T2" fmla="*/ 0 w 42"/>
                  <a:gd name="T3" fmla="*/ 0 h 126"/>
                  <a:gd name="T4" fmla="*/ 24 w 42"/>
                  <a:gd name="T5" fmla="*/ 42 h 126"/>
                  <a:gd name="T6" fmla="*/ 12 w 42"/>
                  <a:gd name="T7" fmla="*/ 66 h 126"/>
                  <a:gd name="T8" fmla="*/ 42 w 42"/>
                  <a:gd name="T9" fmla="*/ 126 h 126"/>
                  <a:gd name="T10" fmla="*/ 42 w 42"/>
                  <a:gd name="T11" fmla="*/ 126 h 126"/>
                  <a:gd name="T12" fmla="*/ 12 w 42"/>
                  <a:gd name="T13" fmla="*/ 66 h 126"/>
                  <a:gd name="T14" fmla="*/ 24 w 42"/>
                  <a:gd name="T15" fmla="*/ 4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26">
                    <a:moveTo>
                      <a:pt x="24" y="42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12" y="66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12" y="66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" name="Freeform 193"/>
              <p:cNvSpPr>
                <a:spLocks/>
              </p:cNvSpPr>
              <p:nvPr/>
            </p:nvSpPr>
            <p:spPr bwMode="auto">
              <a:xfrm>
                <a:off x="4386" y="2436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0 w 18"/>
                  <a:gd name="T3" fmla="*/ 0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" name="Freeform 194"/>
              <p:cNvSpPr>
                <a:spLocks/>
              </p:cNvSpPr>
              <p:nvPr/>
            </p:nvSpPr>
            <p:spPr bwMode="auto">
              <a:xfrm>
                <a:off x="4422" y="24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" name="Freeform 195"/>
              <p:cNvSpPr>
                <a:spLocks/>
              </p:cNvSpPr>
              <p:nvPr/>
            </p:nvSpPr>
            <p:spPr bwMode="auto">
              <a:xfrm>
                <a:off x="4362" y="2376"/>
                <a:ext cx="30" cy="60"/>
              </a:xfrm>
              <a:custGeom>
                <a:avLst/>
                <a:gdLst>
                  <a:gd name="T0" fmla="*/ 0 w 30"/>
                  <a:gd name="T1" fmla="*/ 30 h 60"/>
                  <a:gd name="T2" fmla="*/ 18 w 30"/>
                  <a:gd name="T3" fmla="*/ 24 h 60"/>
                  <a:gd name="T4" fmla="*/ 30 w 30"/>
                  <a:gd name="T5" fmla="*/ 48 h 60"/>
                  <a:gd name="T6" fmla="*/ 30 w 30"/>
                  <a:gd name="T7" fmla="*/ 60 h 60"/>
                  <a:gd name="T8" fmla="*/ 30 w 30"/>
                  <a:gd name="T9" fmla="*/ 48 h 60"/>
                  <a:gd name="T10" fmla="*/ 18 w 30"/>
                  <a:gd name="T11" fmla="*/ 24 h 60"/>
                  <a:gd name="T12" fmla="*/ 0 w 30"/>
                  <a:gd name="T13" fmla="*/ 30 h 60"/>
                  <a:gd name="T14" fmla="*/ 0 w 30"/>
                  <a:gd name="T15" fmla="*/ 12 h 60"/>
                  <a:gd name="T16" fmla="*/ 12 w 30"/>
                  <a:gd name="T17" fmla="*/ 0 h 60"/>
                  <a:gd name="T18" fmla="*/ 0 w 30"/>
                  <a:gd name="T19" fmla="*/ 12 h 60"/>
                  <a:gd name="T20" fmla="*/ 0 w 30"/>
                  <a:gd name="T21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60">
                    <a:moveTo>
                      <a:pt x="0" y="30"/>
                    </a:moveTo>
                    <a:lnTo>
                      <a:pt x="18" y="24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48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" name="Rectangle 196"/>
              <p:cNvSpPr>
                <a:spLocks noChangeArrowheads="1"/>
              </p:cNvSpPr>
              <p:nvPr/>
            </p:nvSpPr>
            <p:spPr bwMode="auto">
              <a:xfrm>
                <a:off x="4422" y="244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" name="Freeform 197"/>
              <p:cNvSpPr>
                <a:spLocks/>
              </p:cNvSpPr>
              <p:nvPr/>
            </p:nvSpPr>
            <p:spPr bwMode="auto">
              <a:xfrm>
                <a:off x="4200" y="2334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30 w 54"/>
                  <a:gd name="T3" fmla="*/ 12 h 12"/>
                  <a:gd name="T4" fmla="*/ 54 w 54"/>
                  <a:gd name="T5" fmla="*/ 12 h 12"/>
                  <a:gd name="T6" fmla="*/ 0 w 54"/>
                  <a:gd name="T7" fmla="*/ 12 h 12"/>
                  <a:gd name="T8" fmla="*/ 0 w 54"/>
                  <a:gd name="T9" fmla="*/ 0 h 12"/>
                  <a:gd name="T10" fmla="*/ 0 w 54"/>
                  <a:gd name="T11" fmla="*/ 0 h 12"/>
                  <a:gd name="T12" fmla="*/ 0 w 5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30" y="12"/>
                    </a:lnTo>
                    <a:lnTo>
                      <a:pt x="54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" name="Freeform 198"/>
              <p:cNvSpPr>
                <a:spLocks/>
              </p:cNvSpPr>
              <p:nvPr/>
            </p:nvSpPr>
            <p:spPr bwMode="auto">
              <a:xfrm>
                <a:off x="4200" y="2310"/>
                <a:ext cx="60" cy="36"/>
              </a:xfrm>
              <a:custGeom>
                <a:avLst/>
                <a:gdLst>
                  <a:gd name="T0" fmla="*/ 54 w 60"/>
                  <a:gd name="T1" fmla="*/ 36 h 36"/>
                  <a:gd name="T2" fmla="*/ 60 w 60"/>
                  <a:gd name="T3" fmla="*/ 36 h 36"/>
                  <a:gd name="T4" fmla="*/ 54 w 60"/>
                  <a:gd name="T5" fmla="*/ 18 h 36"/>
                  <a:gd name="T6" fmla="*/ 60 w 60"/>
                  <a:gd name="T7" fmla="*/ 12 h 36"/>
                  <a:gd name="T8" fmla="*/ 30 w 60"/>
                  <a:gd name="T9" fmla="*/ 12 h 36"/>
                  <a:gd name="T10" fmla="*/ 18 w 60"/>
                  <a:gd name="T11" fmla="*/ 0 h 36"/>
                  <a:gd name="T12" fmla="*/ 0 w 60"/>
                  <a:gd name="T13" fmla="*/ 24 h 36"/>
                  <a:gd name="T14" fmla="*/ 0 w 60"/>
                  <a:gd name="T15" fmla="*/ 36 h 36"/>
                  <a:gd name="T16" fmla="*/ 54 w 6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36">
                    <a:moveTo>
                      <a:pt x="54" y="36"/>
                    </a:moveTo>
                    <a:lnTo>
                      <a:pt x="60" y="36"/>
                    </a:lnTo>
                    <a:lnTo>
                      <a:pt x="54" y="18"/>
                    </a:lnTo>
                    <a:lnTo>
                      <a:pt x="60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" name="Freeform 199"/>
              <p:cNvSpPr>
                <a:spLocks/>
              </p:cNvSpPr>
              <p:nvPr/>
            </p:nvSpPr>
            <p:spPr bwMode="auto">
              <a:xfrm>
                <a:off x="4038" y="2274"/>
                <a:ext cx="150" cy="78"/>
              </a:xfrm>
              <a:custGeom>
                <a:avLst/>
                <a:gdLst>
                  <a:gd name="T0" fmla="*/ 12 w 150"/>
                  <a:gd name="T1" fmla="*/ 0 h 78"/>
                  <a:gd name="T2" fmla="*/ 12 w 150"/>
                  <a:gd name="T3" fmla="*/ 6 h 78"/>
                  <a:gd name="T4" fmla="*/ 0 w 150"/>
                  <a:gd name="T5" fmla="*/ 30 h 78"/>
                  <a:gd name="T6" fmla="*/ 54 w 150"/>
                  <a:gd name="T7" fmla="*/ 60 h 78"/>
                  <a:gd name="T8" fmla="*/ 78 w 150"/>
                  <a:gd name="T9" fmla="*/ 66 h 78"/>
                  <a:gd name="T10" fmla="*/ 90 w 150"/>
                  <a:gd name="T11" fmla="*/ 72 h 78"/>
                  <a:gd name="T12" fmla="*/ 138 w 150"/>
                  <a:gd name="T13" fmla="*/ 78 h 78"/>
                  <a:gd name="T14" fmla="*/ 138 w 150"/>
                  <a:gd name="T15" fmla="*/ 72 h 78"/>
                  <a:gd name="T16" fmla="*/ 144 w 150"/>
                  <a:gd name="T17" fmla="*/ 48 h 78"/>
                  <a:gd name="T18" fmla="*/ 150 w 150"/>
                  <a:gd name="T19" fmla="*/ 48 h 78"/>
                  <a:gd name="T20" fmla="*/ 150 w 150"/>
                  <a:gd name="T21" fmla="*/ 48 h 78"/>
                  <a:gd name="T22" fmla="*/ 114 w 150"/>
                  <a:gd name="T23" fmla="*/ 48 h 78"/>
                  <a:gd name="T24" fmla="*/ 78 w 150"/>
                  <a:gd name="T25" fmla="*/ 30 h 78"/>
                  <a:gd name="T26" fmla="*/ 78 w 150"/>
                  <a:gd name="T27" fmla="*/ 18 h 78"/>
                  <a:gd name="T28" fmla="*/ 66 w 150"/>
                  <a:gd name="T29" fmla="*/ 24 h 78"/>
                  <a:gd name="T30" fmla="*/ 66 w 150"/>
                  <a:gd name="T31" fmla="*/ 24 h 78"/>
                  <a:gd name="T32" fmla="*/ 66 w 150"/>
                  <a:gd name="T33" fmla="*/ 24 h 78"/>
                  <a:gd name="T34" fmla="*/ 54 w 150"/>
                  <a:gd name="T35" fmla="*/ 12 h 78"/>
                  <a:gd name="T36" fmla="*/ 24 w 150"/>
                  <a:gd name="T37" fmla="*/ 0 h 78"/>
                  <a:gd name="T38" fmla="*/ 24 w 150"/>
                  <a:gd name="T39" fmla="*/ 0 h 78"/>
                  <a:gd name="T40" fmla="*/ 18 w 150"/>
                  <a:gd name="T41" fmla="*/ 6 h 78"/>
                  <a:gd name="T42" fmla="*/ 18 w 150"/>
                  <a:gd name="T43" fmla="*/ 6 h 78"/>
                  <a:gd name="T44" fmla="*/ 18 w 150"/>
                  <a:gd name="T45" fmla="*/ 6 h 78"/>
                  <a:gd name="T46" fmla="*/ 12 w 150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78">
                    <a:moveTo>
                      <a:pt x="12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54" y="60"/>
                    </a:lnTo>
                    <a:lnTo>
                      <a:pt x="78" y="66"/>
                    </a:lnTo>
                    <a:lnTo>
                      <a:pt x="90" y="72"/>
                    </a:lnTo>
                    <a:lnTo>
                      <a:pt x="138" y="78"/>
                    </a:lnTo>
                    <a:lnTo>
                      <a:pt x="138" y="72"/>
                    </a:lnTo>
                    <a:lnTo>
                      <a:pt x="144" y="48"/>
                    </a:lnTo>
                    <a:lnTo>
                      <a:pt x="150" y="48"/>
                    </a:lnTo>
                    <a:lnTo>
                      <a:pt x="150" y="48"/>
                    </a:lnTo>
                    <a:lnTo>
                      <a:pt x="114" y="48"/>
                    </a:lnTo>
                    <a:lnTo>
                      <a:pt x="78" y="30"/>
                    </a:lnTo>
                    <a:lnTo>
                      <a:pt x="78" y="18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5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" name="Freeform 200"/>
              <p:cNvSpPr>
                <a:spLocks/>
              </p:cNvSpPr>
              <p:nvPr/>
            </p:nvSpPr>
            <p:spPr bwMode="auto">
              <a:xfrm>
                <a:off x="4116" y="2292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" name="Freeform 201"/>
              <p:cNvSpPr>
                <a:spLocks/>
              </p:cNvSpPr>
              <p:nvPr/>
            </p:nvSpPr>
            <p:spPr bwMode="auto">
              <a:xfrm>
                <a:off x="4050" y="227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" name="Freeform 202"/>
              <p:cNvSpPr>
                <a:spLocks/>
              </p:cNvSpPr>
              <p:nvPr/>
            </p:nvSpPr>
            <p:spPr bwMode="auto">
              <a:xfrm>
                <a:off x="4152" y="2322"/>
                <a:ext cx="36" cy="0"/>
              </a:xfrm>
              <a:custGeom>
                <a:avLst/>
                <a:gdLst>
                  <a:gd name="T0" fmla="*/ 36 w 36"/>
                  <a:gd name="T1" fmla="*/ 0 w 36"/>
                  <a:gd name="T2" fmla="*/ 36 w 36"/>
                  <a:gd name="T3" fmla="*/ 36 w 3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6">
                    <a:moveTo>
                      <a:pt x="36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4" name="Freeform 203"/>
              <p:cNvSpPr>
                <a:spLocks/>
              </p:cNvSpPr>
              <p:nvPr/>
            </p:nvSpPr>
            <p:spPr bwMode="auto">
              <a:xfrm>
                <a:off x="4092" y="2286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5" name="Rectangle 204"/>
              <p:cNvSpPr>
                <a:spLocks noChangeArrowheads="1"/>
              </p:cNvSpPr>
              <p:nvPr/>
            </p:nvSpPr>
            <p:spPr bwMode="auto">
              <a:xfrm>
                <a:off x="4062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1" name="Group 406"/>
            <p:cNvGrpSpPr>
              <a:grpSpLocks/>
            </p:cNvGrpSpPr>
            <p:nvPr/>
          </p:nvGrpSpPr>
          <p:grpSpPr bwMode="auto">
            <a:xfrm>
              <a:off x="2664" y="959"/>
              <a:ext cx="1693" cy="1789"/>
              <a:chOff x="2664" y="959"/>
              <a:chExt cx="1693" cy="1789"/>
            </a:xfrm>
            <a:grpFill/>
          </p:grpSpPr>
          <p:sp>
            <p:nvSpPr>
              <p:cNvPr id="1286" name="Freeform 206"/>
              <p:cNvSpPr>
                <a:spLocks/>
              </p:cNvSpPr>
              <p:nvPr/>
            </p:nvSpPr>
            <p:spPr bwMode="auto">
              <a:xfrm>
                <a:off x="4182" y="2352"/>
                <a:ext cx="90" cy="108"/>
              </a:xfrm>
              <a:custGeom>
                <a:avLst/>
                <a:gdLst>
                  <a:gd name="T0" fmla="*/ 90 w 90"/>
                  <a:gd name="T1" fmla="*/ 84 h 108"/>
                  <a:gd name="T2" fmla="*/ 90 w 90"/>
                  <a:gd name="T3" fmla="*/ 84 h 108"/>
                  <a:gd name="T4" fmla="*/ 72 w 90"/>
                  <a:gd name="T5" fmla="*/ 60 h 108"/>
                  <a:gd name="T6" fmla="*/ 66 w 90"/>
                  <a:gd name="T7" fmla="*/ 66 h 108"/>
                  <a:gd name="T8" fmla="*/ 66 w 90"/>
                  <a:gd name="T9" fmla="*/ 66 h 108"/>
                  <a:gd name="T10" fmla="*/ 66 w 90"/>
                  <a:gd name="T11" fmla="*/ 66 h 108"/>
                  <a:gd name="T12" fmla="*/ 66 w 90"/>
                  <a:gd name="T13" fmla="*/ 66 h 108"/>
                  <a:gd name="T14" fmla="*/ 54 w 90"/>
                  <a:gd name="T15" fmla="*/ 60 h 108"/>
                  <a:gd name="T16" fmla="*/ 72 w 90"/>
                  <a:gd name="T17" fmla="*/ 24 h 108"/>
                  <a:gd name="T18" fmla="*/ 36 w 90"/>
                  <a:gd name="T19" fmla="*/ 24 h 108"/>
                  <a:gd name="T20" fmla="*/ 6 w 90"/>
                  <a:gd name="T21" fmla="*/ 0 h 108"/>
                  <a:gd name="T22" fmla="*/ 0 w 90"/>
                  <a:gd name="T23" fmla="*/ 12 h 108"/>
                  <a:gd name="T24" fmla="*/ 18 w 90"/>
                  <a:gd name="T25" fmla="*/ 102 h 108"/>
                  <a:gd name="T26" fmla="*/ 42 w 90"/>
                  <a:gd name="T27" fmla="*/ 96 h 108"/>
                  <a:gd name="T28" fmla="*/ 48 w 90"/>
                  <a:gd name="T29" fmla="*/ 72 h 108"/>
                  <a:gd name="T30" fmla="*/ 66 w 90"/>
                  <a:gd name="T31" fmla="*/ 78 h 108"/>
                  <a:gd name="T32" fmla="*/ 78 w 90"/>
                  <a:gd name="T33" fmla="*/ 108 h 108"/>
                  <a:gd name="T34" fmla="*/ 78 w 90"/>
                  <a:gd name="T35" fmla="*/ 108 h 108"/>
                  <a:gd name="T36" fmla="*/ 84 w 90"/>
                  <a:gd name="T37" fmla="*/ 102 h 108"/>
                  <a:gd name="T38" fmla="*/ 90 w 90"/>
                  <a:gd name="T39" fmla="*/ 90 h 108"/>
                  <a:gd name="T40" fmla="*/ 90 w 90"/>
                  <a:gd name="T41" fmla="*/ 8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08">
                    <a:moveTo>
                      <a:pt x="90" y="84"/>
                    </a:moveTo>
                    <a:lnTo>
                      <a:pt x="90" y="84"/>
                    </a:lnTo>
                    <a:lnTo>
                      <a:pt x="72" y="60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54" y="60"/>
                    </a:lnTo>
                    <a:lnTo>
                      <a:pt x="72" y="24"/>
                    </a:lnTo>
                    <a:lnTo>
                      <a:pt x="36" y="24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102"/>
                    </a:lnTo>
                    <a:lnTo>
                      <a:pt x="42" y="96"/>
                    </a:lnTo>
                    <a:lnTo>
                      <a:pt x="48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4" y="102"/>
                    </a:lnTo>
                    <a:lnTo>
                      <a:pt x="90" y="90"/>
                    </a:lnTo>
                    <a:lnTo>
                      <a:pt x="9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7" name="Freeform 207"/>
              <p:cNvSpPr>
                <a:spLocks/>
              </p:cNvSpPr>
              <p:nvPr/>
            </p:nvSpPr>
            <p:spPr bwMode="auto">
              <a:xfrm>
                <a:off x="4266" y="243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6 w 6"/>
                  <a:gd name="T3" fmla="*/ 0 h 18"/>
                  <a:gd name="T4" fmla="*/ 6 w 6"/>
                  <a:gd name="T5" fmla="*/ 6 h 18"/>
                  <a:gd name="T6" fmla="*/ 0 w 6"/>
                  <a:gd name="T7" fmla="*/ 18 h 18"/>
                  <a:gd name="T8" fmla="*/ 6 w 6"/>
                  <a:gd name="T9" fmla="*/ 6 h 18"/>
                  <a:gd name="T10" fmla="*/ 6 w 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8" name="Freeform 208"/>
              <p:cNvSpPr>
                <a:spLocks/>
              </p:cNvSpPr>
              <p:nvPr/>
            </p:nvSpPr>
            <p:spPr bwMode="auto">
              <a:xfrm>
                <a:off x="4026" y="2676"/>
                <a:ext cx="42" cy="72"/>
              </a:xfrm>
              <a:custGeom>
                <a:avLst/>
                <a:gdLst>
                  <a:gd name="T0" fmla="*/ 30 w 42"/>
                  <a:gd name="T1" fmla="*/ 24 h 72"/>
                  <a:gd name="T2" fmla="*/ 24 w 42"/>
                  <a:gd name="T3" fmla="*/ 18 h 72"/>
                  <a:gd name="T4" fmla="*/ 24 w 42"/>
                  <a:gd name="T5" fmla="*/ 12 h 72"/>
                  <a:gd name="T6" fmla="*/ 12 w 42"/>
                  <a:gd name="T7" fmla="*/ 0 h 72"/>
                  <a:gd name="T8" fmla="*/ 6 w 42"/>
                  <a:gd name="T9" fmla="*/ 0 h 72"/>
                  <a:gd name="T10" fmla="*/ 6 w 42"/>
                  <a:gd name="T11" fmla="*/ 0 h 72"/>
                  <a:gd name="T12" fmla="*/ 12 w 42"/>
                  <a:gd name="T13" fmla="*/ 6 h 72"/>
                  <a:gd name="T14" fmla="*/ 6 w 42"/>
                  <a:gd name="T15" fmla="*/ 30 h 72"/>
                  <a:gd name="T16" fmla="*/ 0 w 42"/>
                  <a:gd name="T17" fmla="*/ 30 h 72"/>
                  <a:gd name="T18" fmla="*/ 6 w 42"/>
                  <a:gd name="T19" fmla="*/ 66 h 72"/>
                  <a:gd name="T20" fmla="*/ 18 w 42"/>
                  <a:gd name="T21" fmla="*/ 72 h 72"/>
                  <a:gd name="T22" fmla="*/ 24 w 42"/>
                  <a:gd name="T23" fmla="*/ 72 h 72"/>
                  <a:gd name="T24" fmla="*/ 42 w 42"/>
                  <a:gd name="T25" fmla="*/ 54 h 72"/>
                  <a:gd name="T26" fmla="*/ 42 w 42"/>
                  <a:gd name="T27" fmla="*/ 36 h 72"/>
                  <a:gd name="T28" fmla="*/ 36 w 42"/>
                  <a:gd name="T29" fmla="*/ 36 h 72"/>
                  <a:gd name="T30" fmla="*/ 30 w 42"/>
                  <a:gd name="T31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72">
                    <a:moveTo>
                      <a:pt x="30" y="24"/>
                    </a:moveTo>
                    <a:lnTo>
                      <a:pt x="24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2"/>
                    </a:lnTo>
                    <a:lnTo>
                      <a:pt x="42" y="54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9" name="Freeform 209"/>
              <p:cNvSpPr>
                <a:spLocks/>
              </p:cNvSpPr>
              <p:nvPr/>
            </p:nvSpPr>
            <p:spPr bwMode="auto">
              <a:xfrm>
                <a:off x="3816" y="2142"/>
                <a:ext cx="540" cy="564"/>
              </a:xfrm>
              <a:custGeom>
                <a:avLst/>
                <a:gdLst>
                  <a:gd name="T0" fmla="*/ 438 w 540"/>
                  <a:gd name="T1" fmla="*/ 234 h 564"/>
                  <a:gd name="T2" fmla="*/ 432 w 540"/>
                  <a:gd name="T3" fmla="*/ 276 h 564"/>
                  <a:gd name="T4" fmla="*/ 438 w 540"/>
                  <a:gd name="T5" fmla="*/ 270 h 564"/>
                  <a:gd name="T6" fmla="*/ 438 w 540"/>
                  <a:gd name="T7" fmla="*/ 270 h 564"/>
                  <a:gd name="T8" fmla="*/ 456 w 540"/>
                  <a:gd name="T9" fmla="*/ 294 h 564"/>
                  <a:gd name="T10" fmla="*/ 474 w 540"/>
                  <a:gd name="T11" fmla="*/ 264 h 564"/>
                  <a:gd name="T12" fmla="*/ 528 w 540"/>
                  <a:gd name="T13" fmla="*/ 192 h 564"/>
                  <a:gd name="T14" fmla="*/ 540 w 540"/>
                  <a:gd name="T15" fmla="*/ 174 h 564"/>
                  <a:gd name="T16" fmla="*/ 522 w 540"/>
                  <a:gd name="T17" fmla="*/ 168 h 564"/>
                  <a:gd name="T18" fmla="*/ 498 w 540"/>
                  <a:gd name="T19" fmla="*/ 156 h 564"/>
                  <a:gd name="T20" fmla="*/ 486 w 540"/>
                  <a:gd name="T21" fmla="*/ 150 h 564"/>
                  <a:gd name="T22" fmla="*/ 444 w 540"/>
                  <a:gd name="T23" fmla="*/ 180 h 564"/>
                  <a:gd name="T24" fmla="*/ 438 w 540"/>
                  <a:gd name="T25" fmla="*/ 186 h 564"/>
                  <a:gd name="T26" fmla="*/ 444 w 540"/>
                  <a:gd name="T27" fmla="*/ 204 h 564"/>
                  <a:gd name="T28" fmla="*/ 414 w 540"/>
                  <a:gd name="T29" fmla="*/ 204 h 564"/>
                  <a:gd name="T30" fmla="*/ 384 w 540"/>
                  <a:gd name="T31" fmla="*/ 192 h 564"/>
                  <a:gd name="T32" fmla="*/ 378 w 540"/>
                  <a:gd name="T33" fmla="*/ 174 h 564"/>
                  <a:gd name="T34" fmla="*/ 372 w 540"/>
                  <a:gd name="T35" fmla="*/ 180 h 564"/>
                  <a:gd name="T36" fmla="*/ 366 w 540"/>
                  <a:gd name="T37" fmla="*/ 180 h 564"/>
                  <a:gd name="T38" fmla="*/ 360 w 540"/>
                  <a:gd name="T39" fmla="*/ 210 h 564"/>
                  <a:gd name="T40" fmla="*/ 300 w 540"/>
                  <a:gd name="T41" fmla="*/ 198 h 564"/>
                  <a:gd name="T42" fmla="*/ 222 w 540"/>
                  <a:gd name="T43" fmla="*/ 162 h 564"/>
                  <a:gd name="T44" fmla="*/ 234 w 540"/>
                  <a:gd name="T45" fmla="*/ 132 h 564"/>
                  <a:gd name="T46" fmla="*/ 204 w 540"/>
                  <a:gd name="T47" fmla="*/ 114 h 564"/>
                  <a:gd name="T48" fmla="*/ 210 w 540"/>
                  <a:gd name="T49" fmla="*/ 78 h 564"/>
                  <a:gd name="T50" fmla="*/ 204 w 540"/>
                  <a:gd name="T51" fmla="*/ 54 h 564"/>
                  <a:gd name="T52" fmla="*/ 228 w 540"/>
                  <a:gd name="T53" fmla="*/ 18 h 564"/>
                  <a:gd name="T54" fmla="*/ 210 w 540"/>
                  <a:gd name="T55" fmla="*/ 0 h 564"/>
                  <a:gd name="T56" fmla="*/ 174 w 540"/>
                  <a:gd name="T57" fmla="*/ 12 h 564"/>
                  <a:gd name="T58" fmla="*/ 174 w 540"/>
                  <a:gd name="T59" fmla="*/ 12 h 564"/>
                  <a:gd name="T60" fmla="*/ 132 w 540"/>
                  <a:gd name="T61" fmla="*/ 36 h 564"/>
                  <a:gd name="T62" fmla="*/ 108 w 540"/>
                  <a:gd name="T63" fmla="*/ 66 h 564"/>
                  <a:gd name="T64" fmla="*/ 126 w 540"/>
                  <a:gd name="T65" fmla="*/ 108 h 564"/>
                  <a:gd name="T66" fmla="*/ 42 w 540"/>
                  <a:gd name="T67" fmla="*/ 174 h 564"/>
                  <a:gd name="T68" fmla="*/ 54 w 540"/>
                  <a:gd name="T69" fmla="*/ 252 h 564"/>
                  <a:gd name="T70" fmla="*/ 12 w 540"/>
                  <a:gd name="T71" fmla="*/ 252 h 564"/>
                  <a:gd name="T72" fmla="*/ 0 w 540"/>
                  <a:gd name="T73" fmla="*/ 270 h 564"/>
                  <a:gd name="T74" fmla="*/ 30 w 540"/>
                  <a:gd name="T75" fmla="*/ 282 h 564"/>
                  <a:gd name="T76" fmla="*/ 36 w 540"/>
                  <a:gd name="T77" fmla="*/ 288 h 564"/>
                  <a:gd name="T78" fmla="*/ 42 w 540"/>
                  <a:gd name="T79" fmla="*/ 324 h 564"/>
                  <a:gd name="T80" fmla="*/ 72 w 540"/>
                  <a:gd name="T81" fmla="*/ 300 h 564"/>
                  <a:gd name="T82" fmla="*/ 90 w 540"/>
                  <a:gd name="T83" fmla="*/ 294 h 564"/>
                  <a:gd name="T84" fmla="*/ 84 w 540"/>
                  <a:gd name="T85" fmla="*/ 372 h 564"/>
                  <a:gd name="T86" fmla="*/ 114 w 540"/>
                  <a:gd name="T87" fmla="*/ 444 h 564"/>
                  <a:gd name="T88" fmla="*/ 138 w 540"/>
                  <a:gd name="T89" fmla="*/ 498 h 564"/>
                  <a:gd name="T90" fmla="*/ 174 w 540"/>
                  <a:gd name="T91" fmla="*/ 564 h 564"/>
                  <a:gd name="T92" fmla="*/ 186 w 540"/>
                  <a:gd name="T93" fmla="*/ 552 h 564"/>
                  <a:gd name="T94" fmla="*/ 204 w 540"/>
                  <a:gd name="T95" fmla="*/ 522 h 564"/>
                  <a:gd name="T96" fmla="*/ 216 w 540"/>
                  <a:gd name="T97" fmla="*/ 492 h 564"/>
                  <a:gd name="T98" fmla="*/ 216 w 540"/>
                  <a:gd name="T99" fmla="*/ 432 h 564"/>
                  <a:gd name="T100" fmla="*/ 234 w 540"/>
                  <a:gd name="T101" fmla="*/ 426 h 564"/>
                  <a:gd name="T102" fmla="*/ 258 w 540"/>
                  <a:gd name="T103" fmla="*/ 408 h 564"/>
                  <a:gd name="T104" fmla="*/ 306 w 540"/>
                  <a:gd name="T105" fmla="*/ 354 h 564"/>
                  <a:gd name="T106" fmla="*/ 348 w 540"/>
                  <a:gd name="T107" fmla="*/ 324 h 564"/>
                  <a:gd name="T108" fmla="*/ 360 w 540"/>
                  <a:gd name="T109" fmla="*/ 306 h 564"/>
                  <a:gd name="T110" fmla="*/ 372 w 540"/>
                  <a:gd name="T111" fmla="*/ 312 h 564"/>
                  <a:gd name="T112" fmla="*/ 366 w 540"/>
                  <a:gd name="T113" fmla="*/ 222 h 564"/>
                  <a:gd name="T114" fmla="*/ 402 w 540"/>
                  <a:gd name="T115" fmla="*/ 234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40" h="564">
                    <a:moveTo>
                      <a:pt x="402" y="234"/>
                    </a:moveTo>
                    <a:lnTo>
                      <a:pt x="438" y="234"/>
                    </a:lnTo>
                    <a:lnTo>
                      <a:pt x="420" y="270"/>
                    </a:lnTo>
                    <a:lnTo>
                      <a:pt x="432" y="276"/>
                    </a:lnTo>
                    <a:lnTo>
                      <a:pt x="432" y="276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56" y="294"/>
                    </a:lnTo>
                    <a:lnTo>
                      <a:pt x="456" y="294"/>
                    </a:lnTo>
                    <a:lnTo>
                      <a:pt x="462" y="264"/>
                    </a:lnTo>
                    <a:lnTo>
                      <a:pt x="474" y="264"/>
                    </a:lnTo>
                    <a:lnTo>
                      <a:pt x="498" y="216"/>
                    </a:lnTo>
                    <a:lnTo>
                      <a:pt x="528" y="192"/>
                    </a:lnTo>
                    <a:lnTo>
                      <a:pt x="534" y="180"/>
                    </a:lnTo>
                    <a:lnTo>
                      <a:pt x="540" y="174"/>
                    </a:lnTo>
                    <a:lnTo>
                      <a:pt x="540" y="174"/>
                    </a:lnTo>
                    <a:lnTo>
                      <a:pt x="522" y="168"/>
                    </a:lnTo>
                    <a:lnTo>
                      <a:pt x="510" y="144"/>
                    </a:lnTo>
                    <a:lnTo>
                      <a:pt x="498" y="156"/>
                    </a:lnTo>
                    <a:lnTo>
                      <a:pt x="492" y="150"/>
                    </a:lnTo>
                    <a:lnTo>
                      <a:pt x="486" y="150"/>
                    </a:lnTo>
                    <a:lnTo>
                      <a:pt x="456" y="168"/>
                    </a:lnTo>
                    <a:lnTo>
                      <a:pt x="444" y="180"/>
                    </a:lnTo>
                    <a:lnTo>
                      <a:pt x="444" y="180"/>
                    </a:lnTo>
                    <a:lnTo>
                      <a:pt x="438" y="186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14" y="204"/>
                    </a:lnTo>
                    <a:lnTo>
                      <a:pt x="384" y="204"/>
                    </a:lnTo>
                    <a:lnTo>
                      <a:pt x="384" y="192"/>
                    </a:lnTo>
                    <a:lnTo>
                      <a:pt x="384" y="192"/>
                    </a:lnTo>
                    <a:lnTo>
                      <a:pt x="378" y="174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66" y="180"/>
                    </a:lnTo>
                    <a:lnTo>
                      <a:pt x="360" y="204"/>
                    </a:lnTo>
                    <a:lnTo>
                      <a:pt x="360" y="210"/>
                    </a:lnTo>
                    <a:lnTo>
                      <a:pt x="312" y="204"/>
                    </a:lnTo>
                    <a:lnTo>
                      <a:pt x="300" y="198"/>
                    </a:lnTo>
                    <a:lnTo>
                      <a:pt x="276" y="192"/>
                    </a:lnTo>
                    <a:lnTo>
                      <a:pt x="222" y="162"/>
                    </a:lnTo>
                    <a:lnTo>
                      <a:pt x="234" y="138"/>
                    </a:lnTo>
                    <a:lnTo>
                      <a:pt x="234" y="132"/>
                    </a:lnTo>
                    <a:lnTo>
                      <a:pt x="240" y="126"/>
                    </a:lnTo>
                    <a:lnTo>
                      <a:pt x="204" y="114"/>
                    </a:lnTo>
                    <a:lnTo>
                      <a:pt x="198" y="90"/>
                    </a:lnTo>
                    <a:lnTo>
                      <a:pt x="210" y="78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28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86" y="18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32" y="36"/>
                    </a:lnTo>
                    <a:lnTo>
                      <a:pt x="108" y="30"/>
                    </a:lnTo>
                    <a:lnTo>
                      <a:pt x="108" y="66"/>
                    </a:lnTo>
                    <a:lnTo>
                      <a:pt x="132" y="84"/>
                    </a:lnTo>
                    <a:lnTo>
                      <a:pt x="126" y="108"/>
                    </a:lnTo>
                    <a:lnTo>
                      <a:pt x="66" y="180"/>
                    </a:lnTo>
                    <a:lnTo>
                      <a:pt x="42" y="174"/>
                    </a:lnTo>
                    <a:lnTo>
                      <a:pt x="24" y="198"/>
                    </a:lnTo>
                    <a:lnTo>
                      <a:pt x="54" y="252"/>
                    </a:lnTo>
                    <a:lnTo>
                      <a:pt x="54" y="252"/>
                    </a:lnTo>
                    <a:lnTo>
                      <a:pt x="12" y="252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12" y="282"/>
                    </a:lnTo>
                    <a:lnTo>
                      <a:pt x="30" y="282"/>
                    </a:lnTo>
                    <a:lnTo>
                      <a:pt x="42" y="276"/>
                    </a:lnTo>
                    <a:lnTo>
                      <a:pt x="36" y="288"/>
                    </a:lnTo>
                    <a:lnTo>
                      <a:pt x="18" y="294"/>
                    </a:lnTo>
                    <a:lnTo>
                      <a:pt x="42" y="324"/>
                    </a:lnTo>
                    <a:lnTo>
                      <a:pt x="66" y="318"/>
                    </a:lnTo>
                    <a:lnTo>
                      <a:pt x="72" y="300"/>
                    </a:lnTo>
                    <a:lnTo>
                      <a:pt x="72" y="294"/>
                    </a:lnTo>
                    <a:lnTo>
                      <a:pt x="90" y="294"/>
                    </a:lnTo>
                    <a:lnTo>
                      <a:pt x="78" y="300"/>
                    </a:lnTo>
                    <a:lnTo>
                      <a:pt x="84" y="372"/>
                    </a:lnTo>
                    <a:lnTo>
                      <a:pt x="96" y="408"/>
                    </a:lnTo>
                    <a:lnTo>
                      <a:pt x="114" y="444"/>
                    </a:lnTo>
                    <a:lnTo>
                      <a:pt x="126" y="492"/>
                    </a:lnTo>
                    <a:lnTo>
                      <a:pt x="138" y="498"/>
                    </a:lnTo>
                    <a:lnTo>
                      <a:pt x="156" y="546"/>
                    </a:lnTo>
                    <a:lnTo>
                      <a:pt x="174" y="564"/>
                    </a:lnTo>
                    <a:lnTo>
                      <a:pt x="186" y="558"/>
                    </a:lnTo>
                    <a:lnTo>
                      <a:pt x="186" y="552"/>
                    </a:lnTo>
                    <a:lnTo>
                      <a:pt x="198" y="540"/>
                    </a:lnTo>
                    <a:lnTo>
                      <a:pt x="204" y="522"/>
                    </a:lnTo>
                    <a:lnTo>
                      <a:pt x="210" y="522"/>
                    </a:lnTo>
                    <a:lnTo>
                      <a:pt x="216" y="492"/>
                    </a:lnTo>
                    <a:lnTo>
                      <a:pt x="228" y="474"/>
                    </a:lnTo>
                    <a:lnTo>
                      <a:pt x="216" y="432"/>
                    </a:lnTo>
                    <a:lnTo>
                      <a:pt x="228" y="420"/>
                    </a:lnTo>
                    <a:lnTo>
                      <a:pt x="234" y="426"/>
                    </a:lnTo>
                    <a:lnTo>
                      <a:pt x="240" y="414"/>
                    </a:lnTo>
                    <a:lnTo>
                      <a:pt x="258" y="408"/>
                    </a:lnTo>
                    <a:lnTo>
                      <a:pt x="258" y="402"/>
                    </a:lnTo>
                    <a:lnTo>
                      <a:pt x="306" y="354"/>
                    </a:lnTo>
                    <a:lnTo>
                      <a:pt x="336" y="342"/>
                    </a:lnTo>
                    <a:lnTo>
                      <a:pt x="348" y="324"/>
                    </a:lnTo>
                    <a:lnTo>
                      <a:pt x="342" y="312"/>
                    </a:lnTo>
                    <a:lnTo>
                      <a:pt x="360" y="306"/>
                    </a:lnTo>
                    <a:lnTo>
                      <a:pt x="366" y="300"/>
                    </a:lnTo>
                    <a:lnTo>
                      <a:pt x="372" y="312"/>
                    </a:lnTo>
                    <a:lnTo>
                      <a:pt x="384" y="312"/>
                    </a:lnTo>
                    <a:lnTo>
                      <a:pt x="366" y="222"/>
                    </a:lnTo>
                    <a:lnTo>
                      <a:pt x="372" y="210"/>
                    </a:lnTo>
                    <a:lnTo>
                      <a:pt x="402" y="234"/>
                    </a:lnTo>
                    <a:close/>
                  </a:path>
                </a:pathLst>
              </a:custGeom>
              <a:solidFill>
                <a:srgbClr val="007E97"/>
              </a:solidFill>
              <a:ln w="3175" cmpd="sng">
                <a:solidFill>
                  <a:srgbClr val="007E9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0" name="Rectangle 210"/>
              <p:cNvSpPr>
                <a:spLocks noChangeArrowheads="1"/>
              </p:cNvSpPr>
              <p:nvPr/>
            </p:nvSpPr>
            <p:spPr bwMode="auto">
              <a:xfrm>
                <a:off x="4260" y="234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1" name="Freeform 211"/>
              <p:cNvSpPr>
                <a:spLocks/>
              </p:cNvSpPr>
              <p:nvPr/>
            </p:nvSpPr>
            <p:spPr bwMode="auto">
              <a:xfrm>
                <a:off x="4020" y="2160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24 w 24"/>
                  <a:gd name="T3" fmla="*/ 0 h 36"/>
                  <a:gd name="T4" fmla="*/ 24 w 24"/>
                  <a:gd name="T5" fmla="*/ 0 h 36"/>
                  <a:gd name="T6" fmla="*/ 0 w 24"/>
                  <a:gd name="T7" fmla="*/ 36 h 36"/>
                  <a:gd name="T8" fmla="*/ 0 w 24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2" name="Freeform 212"/>
              <p:cNvSpPr>
                <a:spLocks/>
              </p:cNvSpPr>
              <p:nvPr/>
            </p:nvSpPr>
            <p:spPr bwMode="auto">
              <a:xfrm>
                <a:off x="4260" y="231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0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3" name="Freeform 213"/>
              <p:cNvSpPr>
                <a:spLocks/>
              </p:cNvSpPr>
              <p:nvPr/>
            </p:nvSpPr>
            <p:spPr bwMode="auto">
              <a:xfrm>
                <a:off x="4050" y="226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4" name="Freeform 214"/>
              <p:cNvSpPr>
                <a:spLocks/>
              </p:cNvSpPr>
              <p:nvPr/>
            </p:nvSpPr>
            <p:spPr bwMode="auto">
              <a:xfrm>
                <a:off x="4002" y="2142"/>
                <a:ext cx="36" cy="18"/>
              </a:xfrm>
              <a:custGeom>
                <a:avLst/>
                <a:gdLst>
                  <a:gd name="T0" fmla="*/ 36 w 36"/>
                  <a:gd name="T1" fmla="*/ 12 h 18"/>
                  <a:gd name="T2" fmla="*/ 24 w 36"/>
                  <a:gd name="T3" fmla="*/ 0 h 18"/>
                  <a:gd name="T4" fmla="*/ 0 w 36"/>
                  <a:gd name="T5" fmla="*/ 18 h 18"/>
                  <a:gd name="T6" fmla="*/ 24 w 36"/>
                  <a:gd name="T7" fmla="*/ 0 h 18"/>
                  <a:gd name="T8" fmla="*/ 36 w 36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36" y="12"/>
                    </a:moveTo>
                    <a:lnTo>
                      <a:pt x="24" y="0"/>
                    </a:lnTo>
                    <a:lnTo>
                      <a:pt x="0" y="18"/>
                    </a:lnTo>
                    <a:lnTo>
                      <a:pt x="24" y="0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5" name="Freeform 215"/>
              <p:cNvSpPr>
                <a:spLocks/>
              </p:cNvSpPr>
              <p:nvPr/>
            </p:nvSpPr>
            <p:spPr bwMode="auto">
              <a:xfrm>
                <a:off x="3990" y="2154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0 w 12"/>
                  <a:gd name="T7" fmla="*/ 0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6" name="Freeform 216"/>
              <p:cNvSpPr>
                <a:spLocks/>
              </p:cNvSpPr>
              <p:nvPr/>
            </p:nvSpPr>
            <p:spPr bwMode="auto">
              <a:xfrm>
                <a:off x="4188" y="23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0 w 6"/>
                  <a:gd name="T7" fmla="*/ 6 h 6"/>
                  <a:gd name="T8" fmla="*/ 0 w 6"/>
                  <a:gd name="T9" fmla="*/ 6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7" name="Rectangle 217"/>
              <p:cNvSpPr>
                <a:spLocks noChangeArrowheads="1"/>
              </p:cNvSpPr>
              <p:nvPr/>
            </p:nvSpPr>
            <p:spPr bwMode="auto">
              <a:xfrm>
                <a:off x="4356" y="231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8" name="Freeform 218"/>
              <p:cNvSpPr>
                <a:spLocks/>
              </p:cNvSpPr>
              <p:nvPr/>
            </p:nvSpPr>
            <p:spPr bwMode="auto">
              <a:xfrm>
                <a:off x="4308" y="2286"/>
                <a:ext cx="30" cy="24"/>
              </a:xfrm>
              <a:custGeom>
                <a:avLst/>
                <a:gdLst>
                  <a:gd name="T0" fmla="*/ 18 w 30"/>
                  <a:gd name="T1" fmla="*/ 0 h 24"/>
                  <a:gd name="T2" fmla="*/ 30 w 30"/>
                  <a:gd name="T3" fmla="*/ 24 h 24"/>
                  <a:gd name="T4" fmla="*/ 18 w 30"/>
                  <a:gd name="T5" fmla="*/ 0 h 24"/>
                  <a:gd name="T6" fmla="*/ 6 w 30"/>
                  <a:gd name="T7" fmla="*/ 12 h 24"/>
                  <a:gd name="T8" fmla="*/ 0 w 30"/>
                  <a:gd name="T9" fmla="*/ 6 h 24"/>
                  <a:gd name="T10" fmla="*/ 6 w 30"/>
                  <a:gd name="T11" fmla="*/ 12 h 24"/>
                  <a:gd name="T12" fmla="*/ 18 w 3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8" y="0"/>
                    </a:moveTo>
                    <a:lnTo>
                      <a:pt x="30" y="24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9" name="Freeform 219"/>
              <p:cNvSpPr>
                <a:spLocks/>
              </p:cNvSpPr>
              <p:nvPr/>
            </p:nvSpPr>
            <p:spPr bwMode="auto">
              <a:xfrm>
                <a:off x="4272" y="2406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0 w 6"/>
                  <a:gd name="T5" fmla="*/ 30 h 30"/>
                  <a:gd name="T6" fmla="*/ 0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0" name="Freeform 220"/>
              <p:cNvSpPr>
                <a:spLocks/>
              </p:cNvSpPr>
              <p:nvPr/>
            </p:nvSpPr>
            <p:spPr bwMode="auto">
              <a:xfrm>
                <a:off x="4278" y="2358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12 w 36"/>
                  <a:gd name="T3" fmla="*/ 48 h 48"/>
                  <a:gd name="T4" fmla="*/ 36 w 36"/>
                  <a:gd name="T5" fmla="*/ 0 h 48"/>
                  <a:gd name="T6" fmla="*/ 12 w 36"/>
                  <a:gd name="T7" fmla="*/ 48 h 48"/>
                  <a:gd name="T8" fmla="*/ 0 w 36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12" y="48"/>
                    </a:lnTo>
                    <a:lnTo>
                      <a:pt x="36" y="0"/>
                    </a:lnTo>
                    <a:lnTo>
                      <a:pt x="12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1" name="Freeform 221"/>
              <p:cNvSpPr>
                <a:spLocks/>
              </p:cNvSpPr>
              <p:nvPr/>
            </p:nvSpPr>
            <p:spPr bwMode="auto">
              <a:xfrm>
                <a:off x="4350" y="23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2" name="Freeform 222"/>
              <p:cNvSpPr>
                <a:spLocks/>
              </p:cNvSpPr>
              <p:nvPr/>
            </p:nvSpPr>
            <p:spPr bwMode="auto">
              <a:xfrm>
                <a:off x="4254" y="232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3" name="Freeform 223"/>
              <p:cNvSpPr>
                <a:spLocks/>
              </p:cNvSpPr>
              <p:nvPr/>
            </p:nvSpPr>
            <p:spPr bwMode="auto">
              <a:xfrm>
                <a:off x="4200" y="2334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0 w 30"/>
                  <a:gd name="T3" fmla="*/ 0 h 12"/>
                  <a:gd name="T4" fmla="*/ 0 w 30"/>
                  <a:gd name="T5" fmla="*/ 12 h 12"/>
                  <a:gd name="T6" fmla="*/ 30 w 30"/>
                  <a:gd name="T7" fmla="*/ 12 h 12"/>
                  <a:gd name="T8" fmla="*/ 0 w 30"/>
                  <a:gd name="T9" fmla="*/ 12 h 12"/>
                  <a:gd name="T10" fmla="*/ 0 w 3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30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4" name="Freeform 224"/>
              <p:cNvSpPr>
                <a:spLocks/>
              </p:cNvSpPr>
              <p:nvPr/>
            </p:nvSpPr>
            <p:spPr bwMode="auto">
              <a:xfrm>
                <a:off x="4254" y="2328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5" name="Freeform 225"/>
              <p:cNvSpPr>
                <a:spLocks/>
              </p:cNvSpPr>
              <p:nvPr/>
            </p:nvSpPr>
            <p:spPr bwMode="auto">
              <a:xfrm>
                <a:off x="4254" y="2322"/>
                <a:ext cx="6" cy="24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24 h 24"/>
                  <a:gd name="T4" fmla="*/ 0 w 6"/>
                  <a:gd name="T5" fmla="*/ 6 h 24"/>
                  <a:gd name="T6" fmla="*/ 6 w 6"/>
                  <a:gd name="T7" fmla="*/ 0 h 24"/>
                  <a:gd name="T8" fmla="*/ 6 w 6"/>
                  <a:gd name="T9" fmla="*/ 0 h 24"/>
                  <a:gd name="T10" fmla="*/ 0 w 6"/>
                  <a:gd name="T11" fmla="*/ 6 h 24"/>
                  <a:gd name="T12" fmla="*/ 6 w 6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2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6" name="Freeform 226"/>
              <p:cNvSpPr>
                <a:spLocks/>
              </p:cNvSpPr>
              <p:nvPr/>
            </p:nvSpPr>
            <p:spPr bwMode="auto">
              <a:xfrm>
                <a:off x="4128" y="2346"/>
                <a:ext cx="48" cy="6"/>
              </a:xfrm>
              <a:custGeom>
                <a:avLst/>
                <a:gdLst>
                  <a:gd name="T0" fmla="*/ 0 w 48"/>
                  <a:gd name="T1" fmla="*/ 0 h 6"/>
                  <a:gd name="T2" fmla="*/ 48 w 48"/>
                  <a:gd name="T3" fmla="*/ 6 h 6"/>
                  <a:gd name="T4" fmla="*/ 48 w 48"/>
                  <a:gd name="T5" fmla="*/ 0 h 6"/>
                  <a:gd name="T6" fmla="*/ 48 w 48"/>
                  <a:gd name="T7" fmla="*/ 6 h 6"/>
                  <a:gd name="T8" fmla="*/ 0 w 4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">
                    <a:moveTo>
                      <a:pt x="0" y="0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7" name="Freeform 227"/>
              <p:cNvSpPr>
                <a:spLocks/>
              </p:cNvSpPr>
              <p:nvPr/>
            </p:nvSpPr>
            <p:spPr bwMode="auto">
              <a:xfrm>
                <a:off x="4050" y="2274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8" name="Rectangle 228"/>
              <p:cNvSpPr>
                <a:spLocks noChangeArrowheads="1"/>
              </p:cNvSpPr>
              <p:nvPr/>
            </p:nvSpPr>
            <p:spPr bwMode="auto">
              <a:xfrm>
                <a:off x="4188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9" name="Rectangle 229"/>
              <p:cNvSpPr>
                <a:spLocks noChangeArrowheads="1"/>
              </p:cNvSpPr>
              <p:nvPr/>
            </p:nvSpPr>
            <p:spPr bwMode="auto">
              <a:xfrm>
                <a:off x="4188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0" name="Rectangle 230"/>
              <p:cNvSpPr>
                <a:spLocks noChangeArrowheads="1"/>
              </p:cNvSpPr>
              <p:nvPr/>
            </p:nvSpPr>
            <p:spPr bwMode="auto">
              <a:xfrm>
                <a:off x="4050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1" name="Rectangle 231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2" name="Freeform 232"/>
              <p:cNvSpPr>
                <a:spLocks/>
              </p:cNvSpPr>
              <p:nvPr/>
            </p:nvSpPr>
            <p:spPr bwMode="auto">
              <a:xfrm>
                <a:off x="4236" y="241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3" name="Freeform 233"/>
              <p:cNvSpPr>
                <a:spLocks/>
              </p:cNvSpPr>
              <p:nvPr/>
            </p:nvSpPr>
            <p:spPr bwMode="auto">
              <a:xfrm>
                <a:off x="4188" y="2352"/>
                <a:ext cx="66" cy="60"/>
              </a:xfrm>
              <a:custGeom>
                <a:avLst/>
                <a:gdLst>
                  <a:gd name="T0" fmla="*/ 30 w 66"/>
                  <a:gd name="T1" fmla="*/ 24 h 60"/>
                  <a:gd name="T2" fmla="*/ 0 w 66"/>
                  <a:gd name="T3" fmla="*/ 0 h 60"/>
                  <a:gd name="T4" fmla="*/ 30 w 66"/>
                  <a:gd name="T5" fmla="*/ 24 h 60"/>
                  <a:gd name="T6" fmla="*/ 66 w 66"/>
                  <a:gd name="T7" fmla="*/ 24 h 60"/>
                  <a:gd name="T8" fmla="*/ 48 w 66"/>
                  <a:gd name="T9" fmla="*/ 60 h 60"/>
                  <a:gd name="T10" fmla="*/ 66 w 66"/>
                  <a:gd name="T11" fmla="*/ 24 h 60"/>
                  <a:gd name="T12" fmla="*/ 30 w 66"/>
                  <a:gd name="T13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0">
                    <a:moveTo>
                      <a:pt x="30" y="24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66" y="24"/>
                    </a:lnTo>
                    <a:lnTo>
                      <a:pt x="48" y="60"/>
                    </a:lnTo>
                    <a:lnTo>
                      <a:pt x="66" y="24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4" name="Freeform 234"/>
              <p:cNvSpPr>
                <a:spLocks/>
              </p:cNvSpPr>
              <p:nvPr/>
            </p:nvSpPr>
            <p:spPr bwMode="auto">
              <a:xfrm>
                <a:off x="4248" y="241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5" name="Rectangle 235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6" name="Freeform 236"/>
              <p:cNvSpPr>
                <a:spLocks/>
              </p:cNvSpPr>
              <p:nvPr/>
            </p:nvSpPr>
            <p:spPr bwMode="auto">
              <a:xfrm>
                <a:off x="3810" y="2022"/>
                <a:ext cx="132" cy="108"/>
              </a:xfrm>
              <a:custGeom>
                <a:avLst/>
                <a:gdLst>
                  <a:gd name="T0" fmla="*/ 78 w 132"/>
                  <a:gd name="T1" fmla="*/ 48 h 108"/>
                  <a:gd name="T2" fmla="*/ 78 w 132"/>
                  <a:gd name="T3" fmla="*/ 48 h 108"/>
                  <a:gd name="T4" fmla="*/ 78 w 132"/>
                  <a:gd name="T5" fmla="*/ 48 h 108"/>
                  <a:gd name="T6" fmla="*/ 72 w 132"/>
                  <a:gd name="T7" fmla="*/ 42 h 108"/>
                  <a:gd name="T8" fmla="*/ 30 w 132"/>
                  <a:gd name="T9" fmla="*/ 42 h 108"/>
                  <a:gd name="T10" fmla="*/ 30 w 132"/>
                  <a:gd name="T11" fmla="*/ 30 h 108"/>
                  <a:gd name="T12" fmla="*/ 30 w 132"/>
                  <a:gd name="T13" fmla="*/ 30 h 108"/>
                  <a:gd name="T14" fmla="*/ 54 w 132"/>
                  <a:gd name="T15" fmla="*/ 30 h 108"/>
                  <a:gd name="T16" fmla="*/ 66 w 132"/>
                  <a:gd name="T17" fmla="*/ 18 h 108"/>
                  <a:gd name="T18" fmla="*/ 54 w 132"/>
                  <a:gd name="T19" fmla="*/ 24 h 108"/>
                  <a:gd name="T20" fmla="*/ 54 w 132"/>
                  <a:gd name="T21" fmla="*/ 0 h 108"/>
                  <a:gd name="T22" fmla="*/ 30 w 132"/>
                  <a:gd name="T23" fmla="*/ 12 h 108"/>
                  <a:gd name="T24" fmla="*/ 18 w 132"/>
                  <a:gd name="T25" fmla="*/ 42 h 108"/>
                  <a:gd name="T26" fmla="*/ 18 w 132"/>
                  <a:gd name="T27" fmla="*/ 42 h 108"/>
                  <a:gd name="T28" fmla="*/ 18 w 132"/>
                  <a:gd name="T29" fmla="*/ 42 h 108"/>
                  <a:gd name="T30" fmla="*/ 6 w 132"/>
                  <a:gd name="T31" fmla="*/ 42 h 108"/>
                  <a:gd name="T32" fmla="*/ 0 w 132"/>
                  <a:gd name="T33" fmla="*/ 42 h 108"/>
                  <a:gd name="T34" fmla="*/ 12 w 132"/>
                  <a:gd name="T35" fmla="*/ 72 h 108"/>
                  <a:gd name="T36" fmla="*/ 0 w 132"/>
                  <a:gd name="T37" fmla="*/ 96 h 108"/>
                  <a:gd name="T38" fmla="*/ 6 w 132"/>
                  <a:gd name="T39" fmla="*/ 96 h 108"/>
                  <a:gd name="T40" fmla="*/ 6 w 132"/>
                  <a:gd name="T41" fmla="*/ 102 h 108"/>
                  <a:gd name="T42" fmla="*/ 48 w 132"/>
                  <a:gd name="T43" fmla="*/ 84 h 108"/>
                  <a:gd name="T44" fmla="*/ 60 w 132"/>
                  <a:gd name="T45" fmla="*/ 66 h 108"/>
                  <a:gd name="T46" fmla="*/ 72 w 132"/>
                  <a:gd name="T47" fmla="*/ 108 h 108"/>
                  <a:gd name="T48" fmla="*/ 108 w 132"/>
                  <a:gd name="T49" fmla="*/ 90 h 108"/>
                  <a:gd name="T50" fmla="*/ 132 w 132"/>
                  <a:gd name="T51" fmla="*/ 96 h 108"/>
                  <a:gd name="T52" fmla="*/ 132 w 132"/>
                  <a:gd name="T53" fmla="*/ 66 h 108"/>
                  <a:gd name="T54" fmla="*/ 108 w 132"/>
                  <a:gd name="T55" fmla="*/ 66 h 108"/>
                  <a:gd name="T56" fmla="*/ 108 w 132"/>
                  <a:gd name="T57" fmla="*/ 66 h 108"/>
                  <a:gd name="T58" fmla="*/ 108 w 132"/>
                  <a:gd name="T59" fmla="*/ 66 h 108"/>
                  <a:gd name="T60" fmla="*/ 108 w 132"/>
                  <a:gd name="T61" fmla="*/ 48 h 108"/>
                  <a:gd name="T62" fmla="*/ 78 w 132"/>
                  <a:gd name="T63" fmla="*/ 48 h 108"/>
                  <a:gd name="T64" fmla="*/ 78 w 132"/>
                  <a:gd name="T65" fmla="*/ 4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108">
                    <a:moveTo>
                      <a:pt x="78" y="48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2" y="42"/>
                    </a:lnTo>
                    <a:lnTo>
                      <a:pt x="30" y="42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12" y="72"/>
                    </a:lnTo>
                    <a:lnTo>
                      <a:pt x="0" y="96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48" y="84"/>
                    </a:lnTo>
                    <a:lnTo>
                      <a:pt x="60" y="66"/>
                    </a:lnTo>
                    <a:lnTo>
                      <a:pt x="72" y="108"/>
                    </a:lnTo>
                    <a:lnTo>
                      <a:pt x="108" y="90"/>
                    </a:lnTo>
                    <a:lnTo>
                      <a:pt x="132" y="96"/>
                    </a:lnTo>
                    <a:lnTo>
                      <a:pt x="132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48"/>
                    </a:lnTo>
                    <a:lnTo>
                      <a:pt x="78" y="48"/>
                    </a:lnTo>
                    <a:lnTo>
                      <a:pt x="7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7" name="Rectangle 237"/>
              <p:cNvSpPr>
                <a:spLocks noChangeArrowheads="1"/>
              </p:cNvSpPr>
              <p:nvPr/>
            </p:nvSpPr>
            <p:spPr bwMode="auto">
              <a:xfrm>
                <a:off x="3918" y="2088"/>
                <a:ext cx="2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8" name="Freeform 238"/>
              <p:cNvSpPr>
                <a:spLocks noEditPoints="1"/>
              </p:cNvSpPr>
              <p:nvPr/>
            </p:nvSpPr>
            <p:spPr bwMode="auto">
              <a:xfrm>
                <a:off x="3420" y="1626"/>
                <a:ext cx="750" cy="402"/>
              </a:xfrm>
              <a:custGeom>
                <a:avLst/>
                <a:gdLst>
                  <a:gd name="T0" fmla="*/ 14 w 125"/>
                  <a:gd name="T1" fmla="*/ 40 h 67"/>
                  <a:gd name="T2" fmla="*/ 25 w 125"/>
                  <a:gd name="T3" fmla="*/ 49 h 67"/>
                  <a:gd name="T4" fmla="*/ 16 w 125"/>
                  <a:gd name="T5" fmla="*/ 49 h 67"/>
                  <a:gd name="T6" fmla="*/ 15 w 125"/>
                  <a:gd name="T7" fmla="*/ 56 h 67"/>
                  <a:gd name="T8" fmla="*/ 19 w 125"/>
                  <a:gd name="T9" fmla="*/ 63 h 67"/>
                  <a:gd name="T10" fmla="*/ 24 w 125"/>
                  <a:gd name="T11" fmla="*/ 61 h 67"/>
                  <a:gd name="T12" fmla="*/ 29 w 125"/>
                  <a:gd name="T13" fmla="*/ 50 h 67"/>
                  <a:gd name="T14" fmla="*/ 40 w 125"/>
                  <a:gd name="T15" fmla="*/ 46 h 67"/>
                  <a:gd name="T16" fmla="*/ 41 w 125"/>
                  <a:gd name="T17" fmla="*/ 45 h 67"/>
                  <a:gd name="T18" fmla="*/ 43 w 125"/>
                  <a:gd name="T19" fmla="*/ 43 h 67"/>
                  <a:gd name="T20" fmla="*/ 45 w 125"/>
                  <a:gd name="T21" fmla="*/ 45 h 67"/>
                  <a:gd name="T22" fmla="*/ 45 w 125"/>
                  <a:gd name="T23" fmla="*/ 52 h 67"/>
                  <a:gd name="T24" fmla="*/ 59 w 125"/>
                  <a:gd name="T25" fmla="*/ 56 h 67"/>
                  <a:gd name="T26" fmla="*/ 75 w 125"/>
                  <a:gd name="T27" fmla="*/ 62 h 67"/>
                  <a:gd name="T28" fmla="*/ 77 w 125"/>
                  <a:gd name="T29" fmla="*/ 59 h 67"/>
                  <a:gd name="T30" fmla="*/ 89 w 125"/>
                  <a:gd name="T31" fmla="*/ 59 h 67"/>
                  <a:gd name="T32" fmla="*/ 104 w 125"/>
                  <a:gd name="T33" fmla="*/ 61 h 67"/>
                  <a:gd name="T34" fmla="*/ 103 w 125"/>
                  <a:gd name="T35" fmla="*/ 50 h 67"/>
                  <a:gd name="T36" fmla="*/ 114 w 125"/>
                  <a:gd name="T37" fmla="*/ 40 h 67"/>
                  <a:gd name="T38" fmla="*/ 123 w 125"/>
                  <a:gd name="T39" fmla="*/ 35 h 67"/>
                  <a:gd name="T40" fmla="*/ 114 w 125"/>
                  <a:gd name="T41" fmla="*/ 22 h 67"/>
                  <a:gd name="T42" fmla="*/ 100 w 125"/>
                  <a:gd name="T43" fmla="*/ 17 h 67"/>
                  <a:gd name="T44" fmla="*/ 93 w 125"/>
                  <a:gd name="T45" fmla="*/ 8 h 67"/>
                  <a:gd name="T46" fmla="*/ 83 w 125"/>
                  <a:gd name="T47" fmla="*/ 9 h 67"/>
                  <a:gd name="T48" fmla="*/ 79 w 125"/>
                  <a:gd name="T49" fmla="*/ 6 h 67"/>
                  <a:gd name="T50" fmla="*/ 72 w 125"/>
                  <a:gd name="T51" fmla="*/ 0 h 67"/>
                  <a:gd name="T52" fmla="*/ 51 w 125"/>
                  <a:gd name="T53" fmla="*/ 6 h 67"/>
                  <a:gd name="T54" fmla="*/ 47 w 125"/>
                  <a:gd name="T55" fmla="*/ 12 h 67"/>
                  <a:gd name="T56" fmla="*/ 46 w 125"/>
                  <a:gd name="T57" fmla="*/ 20 h 67"/>
                  <a:gd name="T58" fmla="*/ 41 w 125"/>
                  <a:gd name="T59" fmla="*/ 25 h 67"/>
                  <a:gd name="T60" fmla="*/ 31 w 125"/>
                  <a:gd name="T61" fmla="*/ 24 h 67"/>
                  <a:gd name="T62" fmla="*/ 17 w 125"/>
                  <a:gd name="T63" fmla="*/ 19 h 67"/>
                  <a:gd name="T64" fmla="*/ 7 w 125"/>
                  <a:gd name="T65" fmla="*/ 24 h 67"/>
                  <a:gd name="T66" fmla="*/ 8 w 125"/>
                  <a:gd name="T67" fmla="*/ 27 h 67"/>
                  <a:gd name="T68" fmla="*/ 3 w 125"/>
                  <a:gd name="T69" fmla="*/ 24 h 67"/>
                  <a:gd name="T70" fmla="*/ 5 w 125"/>
                  <a:gd name="T71" fmla="*/ 36 h 67"/>
                  <a:gd name="T72" fmla="*/ 5 w 125"/>
                  <a:gd name="T73" fmla="*/ 42 h 67"/>
                  <a:gd name="T74" fmla="*/ 7 w 125"/>
                  <a:gd name="T75" fmla="*/ 44 h 67"/>
                  <a:gd name="T76" fmla="*/ 114 w 125"/>
                  <a:gd name="T77" fmla="*/ 32 h 67"/>
                  <a:gd name="T78" fmla="*/ 115 w 125"/>
                  <a:gd name="T79" fmla="*/ 31 h 67"/>
                  <a:gd name="T80" fmla="*/ 114 w 125"/>
                  <a:gd name="T81" fmla="*/ 35 h 67"/>
                  <a:gd name="T82" fmla="*/ 116 w 125"/>
                  <a:gd name="T83" fmla="*/ 36 h 67"/>
                  <a:gd name="T84" fmla="*/ 114 w 125"/>
                  <a:gd name="T85" fmla="*/ 36 h 67"/>
                  <a:gd name="T86" fmla="*/ 113 w 125"/>
                  <a:gd name="T87" fmla="*/ 34 h 67"/>
                  <a:gd name="T88" fmla="*/ 88 w 125"/>
                  <a:gd name="T89" fmla="*/ 42 h 67"/>
                  <a:gd name="T90" fmla="*/ 97 w 125"/>
                  <a:gd name="T91" fmla="*/ 43 h 67"/>
                  <a:gd name="T92" fmla="*/ 99 w 125"/>
                  <a:gd name="T93" fmla="*/ 44 h 67"/>
                  <a:gd name="T94" fmla="*/ 92 w 125"/>
                  <a:gd name="T95" fmla="*/ 43 h 67"/>
                  <a:gd name="T96" fmla="*/ 87 w 125"/>
                  <a:gd name="T97" fmla="*/ 44 h 67"/>
                  <a:gd name="T98" fmla="*/ 85 w 125"/>
                  <a:gd name="T99" fmla="*/ 51 h 67"/>
                  <a:gd name="T100" fmla="*/ 83 w 125"/>
                  <a:gd name="T101" fmla="*/ 4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5" h="67">
                    <a:moveTo>
                      <a:pt x="8" y="44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5" y="58"/>
                      <a:pt x="105" y="58"/>
                      <a:pt x="105" y="58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37"/>
                      <a:pt x="120" y="37"/>
                      <a:pt x="120" y="37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3" y="35"/>
                      <a:pt x="123" y="35"/>
                      <a:pt x="123" y="35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14" y="22"/>
                      <a:pt x="114" y="22"/>
                      <a:pt x="114" y="22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5" y="27"/>
                      <a:pt x="5" y="26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lnTo>
                      <a:pt x="8" y="44"/>
                    </a:lnTo>
                    <a:close/>
                    <a:moveTo>
                      <a:pt x="113" y="34"/>
                    </a:moveTo>
                    <a:cubicBezTo>
                      <a:pt x="114" y="32"/>
                      <a:pt x="114" y="32"/>
                      <a:pt x="114" y="32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4" y="32"/>
                      <a:pt x="114" y="32"/>
                      <a:pt x="114" y="32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6" y="38"/>
                      <a:pt x="116" y="38"/>
                      <a:pt x="116" y="38"/>
                    </a:cubicBezTo>
                    <a:cubicBezTo>
                      <a:pt x="114" y="36"/>
                      <a:pt x="114" y="36"/>
                      <a:pt x="114" y="36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3" y="35"/>
                      <a:pt x="113" y="35"/>
                      <a:pt x="113" y="35"/>
                    </a:cubicBezTo>
                    <a:lnTo>
                      <a:pt x="113" y="34"/>
                    </a:lnTo>
                    <a:close/>
                    <a:moveTo>
                      <a:pt x="83" y="45"/>
                    </a:moveTo>
                    <a:cubicBezTo>
                      <a:pt x="84" y="45"/>
                      <a:pt x="84" y="45"/>
                      <a:pt x="84" y="45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4" y="43"/>
                      <a:pt x="94" y="43"/>
                      <a:pt x="94" y="43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86" y="45"/>
                      <a:pt x="86" y="45"/>
                      <a:pt x="86" y="45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lnTo>
                      <a:pt x="83" y="4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9" name="Freeform 239"/>
              <p:cNvSpPr>
                <a:spLocks/>
              </p:cNvSpPr>
              <p:nvPr/>
            </p:nvSpPr>
            <p:spPr bwMode="auto">
              <a:xfrm>
                <a:off x="3462" y="1740"/>
                <a:ext cx="48" cy="30"/>
              </a:xfrm>
              <a:custGeom>
                <a:avLst/>
                <a:gdLst>
                  <a:gd name="T0" fmla="*/ 48 w 48"/>
                  <a:gd name="T1" fmla="*/ 0 h 30"/>
                  <a:gd name="T2" fmla="*/ 42 w 48"/>
                  <a:gd name="T3" fmla="*/ 0 h 30"/>
                  <a:gd name="T4" fmla="*/ 0 w 48"/>
                  <a:gd name="T5" fmla="*/ 30 h 30"/>
                  <a:gd name="T6" fmla="*/ 0 w 48"/>
                  <a:gd name="T7" fmla="*/ 30 h 30"/>
                  <a:gd name="T8" fmla="*/ 42 w 48"/>
                  <a:gd name="T9" fmla="*/ 0 h 30"/>
                  <a:gd name="T10" fmla="*/ 48 w 4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30">
                    <a:moveTo>
                      <a:pt x="48" y="0"/>
                    </a:moveTo>
                    <a:lnTo>
                      <a:pt x="42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2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0" name="Freeform 240"/>
              <p:cNvSpPr>
                <a:spLocks/>
              </p:cNvSpPr>
              <p:nvPr/>
            </p:nvSpPr>
            <p:spPr bwMode="auto">
              <a:xfrm>
                <a:off x="3522" y="1740"/>
                <a:ext cx="84" cy="36"/>
              </a:xfrm>
              <a:custGeom>
                <a:avLst/>
                <a:gdLst>
                  <a:gd name="T0" fmla="*/ 36 w 84"/>
                  <a:gd name="T1" fmla="*/ 6 h 36"/>
                  <a:gd name="T2" fmla="*/ 78 w 84"/>
                  <a:gd name="T3" fmla="*/ 36 h 36"/>
                  <a:gd name="T4" fmla="*/ 84 w 84"/>
                  <a:gd name="T5" fmla="*/ 30 h 36"/>
                  <a:gd name="T6" fmla="*/ 78 w 84"/>
                  <a:gd name="T7" fmla="*/ 36 h 36"/>
                  <a:gd name="T8" fmla="*/ 36 w 84"/>
                  <a:gd name="T9" fmla="*/ 6 h 36"/>
                  <a:gd name="T10" fmla="*/ 0 w 84"/>
                  <a:gd name="T11" fmla="*/ 0 h 36"/>
                  <a:gd name="T12" fmla="*/ 0 w 84"/>
                  <a:gd name="T13" fmla="*/ 0 h 36"/>
                  <a:gd name="T14" fmla="*/ 0 w 84"/>
                  <a:gd name="T15" fmla="*/ 0 h 36"/>
                  <a:gd name="T16" fmla="*/ 36 w 84"/>
                  <a:gd name="T17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36">
                    <a:moveTo>
                      <a:pt x="36" y="6"/>
                    </a:moveTo>
                    <a:lnTo>
                      <a:pt x="78" y="36"/>
                    </a:lnTo>
                    <a:lnTo>
                      <a:pt x="84" y="30"/>
                    </a:lnTo>
                    <a:lnTo>
                      <a:pt x="78" y="36"/>
                    </a:lnTo>
                    <a:lnTo>
                      <a:pt x="3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1" name="Freeform 241"/>
              <p:cNvSpPr>
                <a:spLocks/>
              </p:cNvSpPr>
              <p:nvPr/>
            </p:nvSpPr>
            <p:spPr bwMode="auto">
              <a:xfrm>
                <a:off x="3462" y="178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2" name="Freeform 242"/>
              <p:cNvSpPr>
                <a:spLocks/>
              </p:cNvSpPr>
              <p:nvPr/>
            </p:nvSpPr>
            <p:spPr bwMode="auto">
              <a:xfrm>
                <a:off x="3630" y="1746"/>
                <a:ext cx="66" cy="30"/>
              </a:xfrm>
              <a:custGeom>
                <a:avLst/>
                <a:gdLst>
                  <a:gd name="T0" fmla="*/ 36 w 66"/>
                  <a:gd name="T1" fmla="*/ 30 h 30"/>
                  <a:gd name="T2" fmla="*/ 66 w 66"/>
                  <a:gd name="T3" fmla="*/ 18 h 30"/>
                  <a:gd name="T4" fmla="*/ 66 w 66"/>
                  <a:gd name="T5" fmla="*/ 0 h 30"/>
                  <a:gd name="T6" fmla="*/ 66 w 66"/>
                  <a:gd name="T7" fmla="*/ 0 h 30"/>
                  <a:gd name="T8" fmla="*/ 66 w 66"/>
                  <a:gd name="T9" fmla="*/ 18 h 30"/>
                  <a:gd name="T10" fmla="*/ 36 w 66"/>
                  <a:gd name="T11" fmla="*/ 30 h 30"/>
                  <a:gd name="T12" fmla="*/ 12 w 66"/>
                  <a:gd name="T13" fmla="*/ 6 h 30"/>
                  <a:gd name="T14" fmla="*/ 0 w 66"/>
                  <a:gd name="T15" fmla="*/ 12 h 30"/>
                  <a:gd name="T16" fmla="*/ 12 w 66"/>
                  <a:gd name="T17" fmla="*/ 6 h 30"/>
                  <a:gd name="T18" fmla="*/ 36 w 66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30">
                    <a:moveTo>
                      <a:pt x="36" y="30"/>
                    </a:moveTo>
                    <a:lnTo>
                      <a:pt x="66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36" y="3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3" name="Freeform 243"/>
              <p:cNvSpPr>
                <a:spLocks/>
              </p:cNvSpPr>
              <p:nvPr/>
            </p:nvSpPr>
            <p:spPr bwMode="auto">
              <a:xfrm>
                <a:off x="3948" y="1656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12 h 12"/>
                  <a:gd name="T4" fmla="*/ 30 w 30"/>
                  <a:gd name="T5" fmla="*/ 0 h 12"/>
                  <a:gd name="T6" fmla="*/ 30 w 3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4" name="Freeform 244"/>
              <p:cNvSpPr>
                <a:spLocks/>
              </p:cNvSpPr>
              <p:nvPr/>
            </p:nvSpPr>
            <p:spPr bwMode="auto">
              <a:xfrm>
                <a:off x="3690" y="1662"/>
                <a:ext cx="36" cy="6"/>
              </a:xfrm>
              <a:custGeom>
                <a:avLst/>
                <a:gdLst>
                  <a:gd name="T0" fmla="*/ 0 w 36"/>
                  <a:gd name="T1" fmla="*/ 6 h 6"/>
                  <a:gd name="T2" fmla="*/ 0 w 36"/>
                  <a:gd name="T3" fmla="*/ 6 h 6"/>
                  <a:gd name="T4" fmla="*/ 36 w 36"/>
                  <a:gd name="T5" fmla="*/ 0 h 6"/>
                  <a:gd name="T6" fmla="*/ 0 w 3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5" name="Freeform 245"/>
              <p:cNvSpPr>
                <a:spLocks/>
              </p:cNvSpPr>
              <p:nvPr/>
            </p:nvSpPr>
            <p:spPr bwMode="auto">
              <a:xfrm>
                <a:off x="3696" y="1680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8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6" name="Freeform 246"/>
              <p:cNvSpPr>
                <a:spLocks/>
              </p:cNvSpPr>
              <p:nvPr/>
            </p:nvSpPr>
            <p:spPr bwMode="auto">
              <a:xfrm>
                <a:off x="3450" y="1878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0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0 h 6"/>
                  <a:gd name="T12" fmla="*/ 12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7" name="Freeform 247"/>
              <p:cNvSpPr>
                <a:spLocks/>
              </p:cNvSpPr>
              <p:nvPr/>
            </p:nvSpPr>
            <p:spPr bwMode="auto">
              <a:xfrm>
                <a:off x="3666" y="1710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0 w 18"/>
                  <a:gd name="T3" fmla="*/ 18 h 18"/>
                  <a:gd name="T4" fmla="*/ 18 w 18"/>
                  <a:gd name="T5" fmla="*/ 0 h 18"/>
                  <a:gd name="T6" fmla="*/ 0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8" name="Freeform 248"/>
              <p:cNvSpPr>
                <a:spLocks/>
              </p:cNvSpPr>
              <p:nvPr/>
            </p:nvSpPr>
            <p:spPr bwMode="auto">
              <a:xfrm>
                <a:off x="3804" y="1626"/>
                <a:ext cx="48" cy="12"/>
              </a:xfrm>
              <a:custGeom>
                <a:avLst/>
                <a:gdLst>
                  <a:gd name="T0" fmla="*/ 48 w 48"/>
                  <a:gd name="T1" fmla="*/ 0 h 12"/>
                  <a:gd name="T2" fmla="*/ 36 w 48"/>
                  <a:gd name="T3" fmla="*/ 0 h 12"/>
                  <a:gd name="T4" fmla="*/ 0 w 48"/>
                  <a:gd name="T5" fmla="*/ 12 h 12"/>
                  <a:gd name="T6" fmla="*/ 36 w 48"/>
                  <a:gd name="T7" fmla="*/ 0 h 12"/>
                  <a:gd name="T8" fmla="*/ 48 w 4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2">
                    <a:moveTo>
                      <a:pt x="48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9" name="Freeform 249"/>
              <p:cNvSpPr>
                <a:spLocks/>
              </p:cNvSpPr>
              <p:nvPr/>
            </p:nvSpPr>
            <p:spPr bwMode="auto">
              <a:xfrm>
                <a:off x="4020" y="1728"/>
                <a:ext cx="150" cy="84"/>
              </a:xfrm>
              <a:custGeom>
                <a:avLst/>
                <a:gdLst>
                  <a:gd name="T0" fmla="*/ 30 w 150"/>
                  <a:gd name="T1" fmla="*/ 24 h 84"/>
                  <a:gd name="T2" fmla="*/ 48 w 150"/>
                  <a:gd name="T3" fmla="*/ 36 h 84"/>
                  <a:gd name="T4" fmla="*/ 84 w 150"/>
                  <a:gd name="T5" fmla="*/ 30 h 84"/>
                  <a:gd name="T6" fmla="*/ 132 w 150"/>
                  <a:gd name="T7" fmla="*/ 78 h 84"/>
                  <a:gd name="T8" fmla="*/ 138 w 150"/>
                  <a:gd name="T9" fmla="*/ 72 h 84"/>
                  <a:gd name="T10" fmla="*/ 150 w 150"/>
                  <a:gd name="T11" fmla="*/ 84 h 84"/>
                  <a:gd name="T12" fmla="*/ 150 w 150"/>
                  <a:gd name="T13" fmla="*/ 84 h 84"/>
                  <a:gd name="T14" fmla="*/ 138 w 150"/>
                  <a:gd name="T15" fmla="*/ 72 h 84"/>
                  <a:gd name="T16" fmla="*/ 132 w 150"/>
                  <a:gd name="T17" fmla="*/ 78 h 84"/>
                  <a:gd name="T18" fmla="*/ 84 w 150"/>
                  <a:gd name="T19" fmla="*/ 30 h 84"/>
                  <a:gd name="T20" fmla="*/ 48 w 150"/>
                  <a:gd name="T21" fmla="*/ 36 h 84"/>
                  <a:gd name="T22" fmla="*/ 30 w 150"/>
                  <a:gd name="T23" fmla="*/ 24 h 84"/>
                  <a:gd name="T24" fmla="*/ 18 w 150"/>
                  <a:gd name="T25" fmla="*/ 36 h 84"/>
                  <a:gd name="T26" fmla="*/ 0 w 150"/>
                  <a:gd name="T27" fmla="*/ 0 h 84"/>
                  <a:gd name="T28" fmla="*/ 18 w 150"/>
                  <a:gd name="T29" fmla="*/ 36 h 84"/>
                  <a:gd name="T30" fmla="*/ 30 w 150"/>
                  <a:gd name="T31" fmla="*/ 2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84">
                    <a:moveTo>
                      <a:pt x="30" y="24"/>
                    </a:moveTo>
                    <a:lnTo>
                      <a:pt x="48" y="36"/>
                    </a:lnTo>
                    <a:lnTo>
                      <a:pt x="84" y="30"/>
                    </a:lnTo>
                    <a:lnTo>
                      <a:pt x="132" y="78"/>
                    </a:lnTo>
                    <a:lnTo>
                      <a:pt x="138" y="72"/>
                    </a:lnTo>
                    <a:lnTo>
                      <a:pt x="150" y="84"/>
                    </a:lnTo>
                    <a:lnTo>
                      <a:pt x="150" y="84"/>
                    </a:lnTo>
                    <a:lnTo>
                      <a:pt x="138" y="72"/>
                    </a:lnTo>
                    <a:lnTo>
                      <a:pt x="132" y="78"/>
                    </a:lnTo>
                    <a:lnTo>
                      <a:pt x="84" y="30"/>
                    </a:lnTo>
                    <a:lnTo>
                      <a:pt x="48" y="36"/>
                    </a:lnTo>
                    <a:lnTo>
                      <a:pt x="30" y="24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0" name="Freeform 250"/>
              <p:cNvSpPr>
                <a:spLocks/>
              </p:cNvSpPr>
              <p:nvPr/>
            </p:nvSpPr>
            <p:spPr bwMode="auto">
              <a:xfrm>
                <a:off x="3450" y="1782"/>
                <a:ext cx="6" cy="1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1 w 1"/>
                  <a:gd name="T5" fmla="*/ 2 h 2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1" name="Freeform 251"/>
              <p:cNvSpPr>
                <a:spLocks/>
              </p:cNvSpPr>
              <p:nvPr/>
            </p:nvSpPr>
            <p:spPr bwMode="auto">
              <a:xfrm>
                <a:off x="3978" y="1674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2" name="Freeform 252"/>
              <p:cNvSpPr>
                <a:spLocks/>
              </p:cNvSpPr>
              <p:nvPr/>
            </p:nvSpPr>
            <p:spPr bwMode="auto">
              <a:xfrm>
                <a:off x="3456" y="188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3" name="Freeform 253"/>
              <p:cNvSpPr>
                <a:spLocks/>
              </p:cNvSpPr>
              <p:nvPr/>
            </p:nvSpPr>
            <p:spPr bwMode="auto">
              <a:xfrm>
                <a:off x="3882" y="166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12 w 24"/>
                  <a:gd name="T3" fmla="*/ 0 h 6"/>
                  <a:gd name="T4" fmla="*/ 0 w 24"/>
                  <a:gd name="T5" fmla="*/ 0 h 6"/>
                  <a:gd name="T6" fmla="*/ 12 w 24"/>
                  <a:gd name="T7" fmla="*/ 0 h 6"/>
                  <a:gd name="T8" fmla="*/ 24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4" name="Freeform 254"/>
              <p:cNvSpPr>
                <a:spLocks/>
              </p:cNvSpPr>
              <p:nvPr/>
            </p:nvSpPr>
            <p:spPr bwMode="auto">
              <a:xfrm>
                <a:off x="3420" y="1824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18 w 24"/>
                  <a:gd name="T5" fmla="*/ 24 h 24"/>
                  <a:gd name="T6" fmla="*/ 24 w 24"/>
                  <a:gd name="T7" fmla="*/ 24 h 24"/>
                  <a:gd name="T8" fmla="*/ 18 w 24"/>
                  <a:gd name="T9" fmla="*/ 24 h 24"/>
                  <a:gd name="T10" fmla="*/ 0 w 2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5" name="Freeform 255"/>
              <p:cNvSpPr>
                <a:spLocks/>
              </p:cNvSpPr>
              <p:nvPr/>
            </p:nvSpPr>
            <p:spPr bwMode="auto">
              <a:xfrm>
                <a:off x="4038" y="1926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6" name="Freeform 256"/>
              <p:cNvSpPr>
                <a:spLocks/>
              </p:cNvSpPr>
              <p:nvPr/>
            </p:nvSpPr>
            <p:spPr bwMode="auto">
              <a:xfrm>
                <a:off x="4044" y="1974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7" name="Freeform 257"/>
              <p:cNvSpPr>
                <a:spLocks/>
              </p:cNvSpPr>
              <p:nvPr/>
            </p:nvSpPr>
            <p:spPr bwMode="auto">
              <a:xfrm>
                <a:off x="4104" y="1848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36 w 36"/>
                  <a:gd name="T3" fmla="*/ 24 h 24"/>
                  <a:gd name="T4" fmla="*/ 0 w 36"/>
                  <a:gd name="T5" fmla="*/ 18 h 24"/>
                  <a:gd name="T6" fmla="*/ 36 w 36"/>
                  <a:gd name="T7" fmla="*/ 24 h 24"/>
                  <a:gd name="T8" fmla="*/ 36 w 3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36" y="24"/>
                    </a:lnTo>
                    <a:lnTo>
                      <a:pt x="0" y="18"/>
                    </a:lnTo>
                    <a:lnTo>
                      <a:pt x="36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8" name="Freeform 258"/>
              <p:cNvSpPr>
                <a:spLocks/>
              </p:cNvSpPr>
              <p:nvPr/>
            </p:nvSpPr>
            <p:spPr bwMode="auto">
              <a:xfrm>
                <a:off x="3840" y="1974"/>
                <a:ext cx="204" cy="96"/>
              </a:xfrm>
              <a:custGeom>
                <a:avLst/>
                <a:gdLst>
                  <a:gd name="T0" fmla="*/ 30 w 204"/>
                  <a:gd name="T1" fmla="*/ 24 h 96"/>
                  <a:gd name="T2" fmla="*/ 30 w 204"/>
                  <a:gd name="T3" fmla="*/ 24 h 96"/>
                  <a:gd name="T4" fmla="*/ 24 w 204"/>
                  <a:gd name="T5" fmla="*/ 36 h 96"/>
                  <a:gd name="T6" fmla="*/ 18 w 204"/>
                  <a:gd name="T7" fmla="*/ 36 h 96"/>
                  <a:gd name="T8" fmla="*/ 72 w 204"/>
                  <a:gd name="T9" fmla="*/ 60 h 96"/>
                  <a:gd name="T10" fmla="*/ 36 w 204"/>
                  <a:gd name="T11" fmla="*/ 66 h 96"/>
                  <a:gd name="T12" fmla="*/ 24 w 204"/>
                  <a:gd name="T13" fmla="*/ 78 h 96"/>
                  <a:gd name="T14" fmla="*/ 0 w 204"/>
                  <a:gd name="T15" fmla="*/ 78 h 96"/>
                  <a:gd name="T16" fmla="*/ 0 w 204"/>
                  <a:gd name="T17" fmla="*/ 90 h 96"/>
                  <a:gd name="T18" fmla="*/ 42 w 204"/>
                  <a:gd name="T19" fmla="*/ 90 h 96"/>
                  <a:gd name="T20" fmla="*/ 48 w 204"/>
                  <a:gd name="T21" fmla="*/ 96 h 96"/>
                  <a:gd name="T22" fmla="*/ 48 w 204"/>
                  <a:gd name="T23" fmla="*/ 96 h 96"/>
                  <a:gd name="T24" fmla="*/ 78 w 204"/>
                  <a:gd name="T25" fmla="*/ 96 h 96"/>
                  <a:gd name="T26" fmla="*/ 78 w 204"/>
                  <a:gd name="T27" fmla="*/ 96 h 96"/>
                  <a:gd name="T28" fmla="*/ 84 w 204"/>
                  <a:gd name="T29" fmla="*/ 78 h 96"/>
                  <a:gd name="T30" fmla="*/ 114 w 204"/>
                  <a:gd name="T31" fmla="*/ 66 h 96"/>
                  <a:gd name="T32" fmla="*/ 114 w 204"/>
                  <a:gd name="T33" fmla="*/ 66 h 96"/>
                  <a:gd name="T34" fmla="*/ 114 w 204"/>
                  <a:gd name="T35" fmla="*/ 66 h 96"/>
                  <a:gd name="T36" fmla="*/ 126 w 204"/>
                  <a:gd name="T37" fmla="*/ 72 h 96"/>
                  <a:gd name="T38" fmla="*/ 138 w 204"/>
                  <a:gd name="T39" fmla="*/ 54 h 96"/>
                  <a:gd name="T40" fmla="*/ 138 w 204"/>
                  <a:gd name="T41" fmla="*/ 54 h 96"/>
                  <a:gd name="T42" fmla="*/ 156 w 204"/>
                  <a:gd name="T43" fmla="*/ 54 h 96"/>
                  <a:gd name="T44" fmla="*/ 168 w 204"/>
                  <a:gd name="T45" fmla="*/ 42 h 96"/>
                  <a:gd name="T46" fmla="*/ 204 w 204"/>
                  <a:gd name="T47" fmla="*/ 18 h 96"/>
                  <a:gd name="T48" fmla="*/ 174 w 204"/>
                  <a:gd name="T49" fmla="*/ 6 h 96"/>
                  <a:gd name="T50" fmla="*/ 114 w 204"/>
                  <a:gd name="T51" fmla="*/ 6 h 96"/>
                  <a:gd name="T52" fmla="*/ 114 w 204"/>
                  <a:gd name="T53" fmla="*/ 6 h 96"/>
                  <a:gd name="T54" fmla="*/ 114 w 204"/>
                  <a:gd name="T55" fmla="*/ 6 h 96"/>
                  <a:gd name="T56" fmla="*/ 84 w 204"/>
                  <a:gd name="T57" fmla="*/ 0 h 96"/>
                  <a:gd name="T58" fmla="*/ 72 w 204"/>
                  <a:gd name="T59" fmla="*/ 18 h 96"/>
                  <a:gd name="T60" fmla="*/ 48 w 204"/>
                  <a:gd name="T61" fmla="*/ 6 h 96"/>
                  <a:gd name="T62" fmla="*/ 42 w 204"/>
                  <a:gd name="T63" fmla="*/ 6 h 96"/>
                  <a:gd name="T64" fmla="*/ 30 w 204"/>
                  <a:gd name="T65" fmla="*/ 12 h 96"/>
                  <a:gd name="T66" fmla="*/ 30 w 204"/>
                  <a:gd name="T67" fmla="*/ 24 h 96"/>
                  <a:gd name="T68" fmla="*/ 30 w 204"/>
                  <a:gd name="T69" fmla="*/ 24 h 96"/>
                  <a:gd name="T70" fmla="*/ 30 w 204"/>
                  <a:gd name="T71" fmla="*/ 2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4" h="96">
                    <a:moveTo>
                      <a:pt x="30" y="24"/>
                    </a:moveTo>
                    <a:lnTo>
                      <a:pt x="30" y="24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72" y="60"/>
                    </a:lnTo>
                    <a:lnTo>
                      <a:pt x="36" y="66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42" y="90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84" y="78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26" y="7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56" y="54"/>
                    </a:lnTo>
                    <a:lnTo>
                      <a:pt x="168" y="42"/>
                    </a:lnTo>
                    <a:lnTo>
                      <a:pt x="204" y="18"/>
                    </a:lnTo>
                    <a:lnTo>
                      <a:pt x="17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9" name="Freeform 259"/>
              <p:cNvSpPr>
                <a:spLocks/>
              </p:cNvSpPr>
              <p:nvPr/>
            </p:nvSpPr>
            <p:spPr bwMode="auto">
              <a:xfrm>
                <a:off x="3918" y="2040"/>
                <a:ext cx="36" cy="30"/>
              </a:xfrm>
              <a:custGeom>
                <a:avLst/>
                <a:gdLst>
                  <a:gd name="T0" fmla="*/ 6 w 36"/>
                  <a:gd name="T1" fmla="*/ 12 h 30"/>
                  <a:gd name="T2" fmla="*/ 0 w 36"/>
                  <a:gd name="T3" fmla="*/ 30 h 30"/>
                  <a:gd name="T4" fmla="*/ 0 w 36"/>
                  <a:gd name="T5" fmla="*/ 30 h 30"/>
                  <a:gd name="T6" fmla="*/ 0 w 36"/>
                  <a:gd name="T7" fmla="*/ 30 h 30"/>
                  <a:gd name="T8" fmla="*/ 6 w 36"/>
                  <a:gd name="T9" fmla="*/ 12 h 30"/>
                  <a:gd name="T10" fmla="*/ 36 w 36"/>
                  <a:gd name="T11" fmla="*/ 0 h 30"/>
                  <a:gd name="T12" fmla="*/ 36 w 36"/>
                  <a:gd name="T13" fmla="*/ 0 h 30"/>
                  <a:gd name="T14" fmla="*/ 6 w 36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0">
                    <a:moveTo>
                      <a:pt x="6" y="12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0" name="Freeform 260"/>
              <p:cNvSpPr>
                <a:spLocks/>
              </p:cNvSpPr>
              <p:nvPr/>
            </p:nvSpPr>
            <p:spPr bwMode="auto">
              <a:xfrm>
                <a:off x="3966" y="2028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0 w 12"/>
                  <a:gd name="T3" fmla="*/ 18 h 18"/>
                  <a:gd name="T4" fmla="*/ 12 w 12"/>
                  <a:gd name="T5" fmla="*/ 0 h 18"/>
                  <a:gd name="T6" fmla="*/ 12 w 12"/>
                  <a:gd name="T7" fmla="*/ 0 h 18"/>
                  <a:gd name="T8" fmla="*/ 0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1" name="Freeform 261"/>
              <p:cNvSpPr>
                <a:spLocks/>
              </p:cNvSpPr>
              <p:nvPr/>
            </p:nvSpPr>
            <p:spPr bwMode="auto">
              <a:xfrm>
                <a:off x="3840" y="2052"/>
                <a:ext cx="24" cy="0"/>
              </a:xfrm>
              <a:custGeom>
                <a:avLst/>
                <a:gdLst>
                  <a:gd name="T0" fmla="*/ 0 w 24"/>
                  <a:gd name="T1" fmla="*/ 24 w 24"/>
                  <a:gd name="T2" fmla="*/ 0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2" name="Rectangle 262"/>
              <p:cNvSpPr>
                <a:spLocks noChangeArrowheads="1"/>
              </p:cNvSpPr>
              <p:nvPr/>
            </p:nvSpPr>
            <p:spPr bwMode="auto">
              <a:xfrm>
                <a:off x="3888" y="207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3" name="Freeform 263"/>
              <p:cNvSpPr>
                <a:spLocks/>
              </p:cNvSpPr>
              <p:nvPr/>
            </p:nvSpPr>
            <p:spPr bwMode="auto">
              <a:xfrm>
                <a:off x="3870" y="198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4" name="Freeform 264"/>
              <p:cNvSpPr>
                <a:spLocks/>
              </p:cNvSpPr>
              <p:nvPr/>
            </p:nvSpPr>
            <p:spPr bwMode="auto">
              <a:xfrm>
                <a:off x="3888" y="1974"/>
                <a:ext cx="66" cy="18"/>
              </a:xfrm>
              <a:custGeom>
                <a:avLst/>
                <a:gdLst>
                  <a:gd name="T0" fmla="*/ 36 w 66"/>
                  <a:gd name="T1" fmla="*/ 0 h 18"/>
                  <a:gd name="T2" fmla="*/ 66 w 66"/>
                  <a:gd name="T3" fmla="*/ 6 h 18"/>
                  <a:gd name="T4" fmla="*/ 66 w 66"/>
                  <a:gd name="T5" fmla="*/ 6 h 18"/>
                  <a:gd name="T6" fmla="*/ 36 w 66"/>
                  <a:gd name="T7" fmla="*/ 0 h 18"/>
                  <a:gd name="T8" fmla="*/ 24 w 66"/>
                  <a:gd name="T9" fmla="*/ 18 h 18"/>
                  <a:gd name="T10" fmla="*/ 0 w 66"/>
                  <a:gd name="T11" fmla="*/ 6 h 18"/>
                  <a:gd name="T12" fmla="*/ 24 w 66"/>
                  <a:gd name="T13" fmla="*/ 18 h 18"/>
                  <a:gd name="T14" fmla="*/ 36 w 66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8">
                    <a:moveTo>
                      <a:pt x="36" y="0"/>
                    </a:moveTo>
                    <a:lnTo>
                      <a:pt x="66" y="6"/>
                    </a:lnTo>
                    <a:lnTo>
                      <a:pt x="66" y="6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0" y="6"/>
                    </a:lnTo>
                    <a:lnTo>
                      <a:pt x="24" y="18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5" name="Freeform 265"/>
              <p:cNvSpPr>
                <a:spLocks/>
              </p:cNvSpPr>
              <p:nvPr/>
            </p:nvSpPr>
            <p:spPr bwMode="auto">
              <a:xfrm>
                <a:off x="3594" y="1914"/>
                <a:ext cx="318" cy="204"/>
              </a:xfrm>
              <a:custGeom>
                <a:avLst/>
                <a:gdLst>
                  <a:gd name="T0" fmla="*/ 18 w 318"/>
                  <a:gd name="T1" fmla="*/ 90 h 204"/>
                  <a:gd name="T2" fmla="*/ 42 w 318"/>
                  <a:gd name="T3" fmla="*/ 66 h 204"/>
                  <a:gd name="T4" fmla="*/ 42 w 318"/>
                  <a:gd name="T5" fmla="*/ 66 h 204"/>
                  <a:gd name="T6" fmla="*/ 42 w 318"/>
                  <a:gd name="T7" fmla="*/ 66 h 204"/>
                  <a:gd name="T8" fmla="*/ 78 w 318"/>
                  <a:gd name="T9" fmla="*/ 84 h 204"/>
                  <a:gd name="T10" fmla="*/ 78 w 318"/>
                  <a:gd name="T11" fmla="*/ 96 h 204"/>
                  <a:gd name="T12" fmla="*/ 78 w 318"/>
                  <a:gd name="T13" fmla="*/ 108 h 204"/>
                  <a:gd name="T14" fmla="*/ 108 w 318"/>
                  <a:gd name="T15" fmla="*/ 102 h 204"/>
                  <a:gd name="T16" fmla="*/ 120 w 318"/>
                  <a:gd name="T17" fmla="*/ 138 h 204"/>
                  <a:gd name="T18" fmla="*/ 174 w 318"/>
                  <a:gd name="T19" fmla="*/ 180 h 204"/>
                  <a:gd name="T20" fmla="*/ 192 w 318"/>
                  <a:gd name="T21" fmla="*/ 180 h 204"/>
                  <a:gd name="T22" fmla="*/ 198 w 318"/>
                  <a:gd name="T23" fmla="*/ 204 h 204"/>
                  <a:gd name="T24" fmla="*/ 210 w 318"/>
                  <a:gd name="T25" fmla="*/ 204 h 204"/>
                  <a:gd name="T26" fmla="*/ 216 w 318"/>
                  <a:gd name="T27" fmla="*/ 204 h 204"/>
                  <a:gd name="T28" fmla="*/ 228 w 318"/>
                  <a:gd name="T29" fmla="*/ 180 h 204"/>
                  <a:gd name="T30" fmla="*/ 216 w 318"/>
                  <a:gd name="T31" fmla="*/ 150 h 204"/>
                  <a:gd name="T32" fmla="*/ 216 w 318"/>
                  <a:gd name="T33" fmla="*/ 150 h 204"/>
                  <a:gd name="T34" fmla="*/ 216 w 318"/>
                  <a:gd name="T35" fmla="*/ 150 h 204"/>
                  <a:gd name="T36" fmla="*/ 222 w 318"/>
                  <a:gd name="T37" fmla="*/ 150 h 204"/>
                  <a:gd name="T38" fmla="*/ 234 w 318"/>
                  <a:gd name="T39" fmla="*/ 150 h 204"/>
                  <a:gd name="T40" fmla="*/ 246 w 318"/>
                  <a:gd name="T41" fmla="*/ 120 h 204"/>
                  <a:gd name="T42" fmla="*/ 270 w 318"/>
                  <a:gd name="T43" fmla="*/ 108 h 204"/>
                  <a:gd name="T44" fmla="*/ 270 w 318"/>
                  <a:gd name="T45" fmla="*/ 132 h 204"/>
                  <a:gd name="T46" fmla="*/ 282 w 318"/>
                  <a:gd name="T47" fmla="*/ 126 h 204"/>
                  <a:gd name="T48" fmla="*/ 282 w 318"/>
                  <a:gd name="T49" fmla="*/ 126 h 204"/>
                  <a:gd name="T50" fmla="*/ 318 w 318"/>
                  <a:gd name="T51" fmla="*/ 120 h 204"/>
                  <a:gd name="T52" fmla="*/ 264 w 318"/>
                  <a:gd name="T53" fmla="*/ 96 h 204"/>
                  <a:gd name="T54" fmla="*/ 264 w 318"/>
                  <a:gd name="T55" fmla="*/ 96 h 204"/>
                  <a:gd name="T56" fmla="*/ 264 w 318"/>
                  <a:gd name="T57" fmla="*/ 96 h 204"/>
                  <a:gd name="T58" fmla="*/ 270 w 318"/>
                  <a:gd name="T59" fmla="*/ 96 h 204"/>
                  <a:gd name="T60" fmla="*/ 276 w 318"/>
                  <a:gd name="T61" fmla="*/ 84 h 204"/>
                  <a:gd name="T62" fmla="*/ 246 w 318"/>
                  <a:gd name="T63" fmla="*/ 96 h 204"/>
                  <a:gd name="T64" fmla="*/ 234 w 318"/>
                  <a:gd name="T65" fmla="*/ 114 h 204"/>
                  <a:gd name="T66" fmla="*/ 198 w 318"/>
                  <a:gd name="T67" fmla="*/ 108 h 204"/>
                  <a:gd name="T68" fmla="*/ 180 w 318"/>
                  <a:gd name="T69" fmla="*/ 48 h 204"/>
                  <a:gd name="T70" fmla="*/ 108 w 318"/>
                  <a:gd name="T71" fmla="*/ 48 h 204"/>
                  <a:gd name="T72" fmla="*/ 90 w 318"/>
                  <a:gd name="T73" fmla="*/ 30 h 204"/>
                  <a:gd name="T74" fmla="*/ 90 w 318"/>
                  <a:gd name="T75" fmla="*/ 36 h 204"/>
                  <a:gd name="T76" fmla="*/ 84 w 318"/>
                  <a:gd name="T77" fmla="*/ 48 h 204"/>
                  <a:gd name="T78" fmla="*/ 72 w 318"/>
                  <a:gd name="T79" fmla="*/ 48 h 204"/>
                  <a:gd name="T80" fmla="*/ 66 w 318"/>
                  <a:gd name="T81" fmla="*/ 42 h 204"/>
                  <a:gd name="T82" fmla="*/ 60 w 318"/>
                  <a:gd name="T83" fmla="*/ 48 h 204"/>
                  <a:gd name="T84" fmla="*/ 54 w 318"/>
                  <a:gd name="T85" fmla="*/ 42 h 204"/>
                  <a:gd name="T86" fmla="*/ 48 w 318"/>
                  <a:gd name="T87" fmla="*/ 48 h 204"/>
                  <a:gd name="T88" fmla="*/ 42 w 318"/>
                  <a:gd name="T89" fmla="*/ 42 h 204"/>
                  <a:gd name="T90" fmla="*/ 42 w 318"/>
                  <a:gd name="T91" fmla="*/ 12 h 204"/>
                  <a:gd name="T92" fmla="*/ 48 w 318"/>
                  <a:gd name="T93" fmla="*/ 6 h 204"/>
                  <a:gd name="T94" fmla="*/ 48 w 318"/>
                  <a:gd name="T95" fmla="*/ 0 h 204"/>
                  <a:gd name="T96" fmla="*/ 36 w 318"/>
                  <a:gd name="T97" fmla="*/ 0 h 204"/>
                  <a:gd name="T98" fmla="*/ 0 w 318"/>
                  <a:gd name="T99" fmla="*/ 12 h 204"/>
                  <a:gd name="T100" fmla="*/ 0 w 318"/>
                  <a:gd name="T101" fmla="*/ 108 h 204"/>
                  <a:gd name="T102" fmla="*/ 18 w 318"/>
                  <a:gd name="T103" fmla="*/ 102 h 204"/>
                  <a:gd name="T104" fmla="*/ 18 w 318"/>
                  <a:gd name="T105" fmla="*/ 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8" h="204">
                    <a:moveTo>
                      <a:pt x="18" y="90"/>
                    </a:move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108" y="102"/>
                    </a:lnTo>
                    <a:lnTo>
                      <a:pt x="120" y="138"/>
                    </a:lnTo>
                    <a:lnTo>
                      <a:pt x="174" y="180"/>
                    </a:lnTo>
                    <a:lnTo>
                      <a:pt x="192" y="180"/>
                    </a:lnTo>
                    <a:lnTo>
                      <a:pt x="198" y="204"/>
                    </a:lnTo>
                    <a:lnTo>
                      <a:pt x="210" y="204"/>
                    </a:lnTo>
                    <a:lnTo>
                      <a:pt x="216" y="204"/>
                    </a:lnTo>
                    <a:lnTo>
                      <a:pt x="228" y="18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22" y="150"/>
                    </a:lnTo>
                    <a:lnTo>
                      <a:pt x="234" y="150"/>
                    </a:lnTo>
                    <a:lnTo>
                      <a:pt x="246" y="120"/>
                    </a:lnTo>
                    <a:lnTo>
                      <a:pt x="270" y="108"/>
                    </a:lnTo>
                    <a:lnTo>
                      <a:pt x="270" y="132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318" y="120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70" y="96"/>
                    </a:lnTo>
                    <a:lnTo>
                      <a:pt x="276" y="84"/>
                    </a:lnTo>
                    <a:lnTo>
                      <a:pt x="246" y="96"/>
                    </a:lnTo>
                    <a:lnTo>
                      <a:pt x="234" y="114"/>
                    </a:lnTo>
                    <a:lnTo>
                      <a:pt x="198" y="108"/>
                    </a:lnTo>
                    <a:lnTo>
                      <a:pt x="180" y="48"/>
                    </a:lnTo>
                    <a:lnTo>
                      <a:pt x="108" y="48"/>
                    </a:lnTo>
                    <a:lnTo>
                      <a:pt x="90" y="30"/>
                    </a:lnTo>
                    <a:lnTo>
                      <a:pt x="90" y="36"/>
                    </a:lnTo>
                    <a:lnTo>
                      <a:pt x="84" y="4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0" y="12"/>
                    </a:lnTo>
                    <a:lnTo>
                      <a:pt x="0" y="108"/>
                    </a:lnTo>
                    <a:lnTo>
                      <a:pt x="18" y="102"/>
                    </a:lnTo>
                    <a:lnTo>
                      <a:pt x="18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6" name="Freeform 266"/>
              <p:cNvSpPr>
                <a:spLocks/>
              </p:cNvSpPr>
              <p:nvPr/>
            </p:nvSpPr>
            <p:spPr bwMode="auto">
              <a:xfrm>
                <a:off x="3864" y="204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7" name="Freeform 267"/>
              <p:cNvSpPr>
                <a:spLocks/>
              </p:cNvSpPr>
              <p:nvPr/>
            </p:nvSpPr>
            <p:spPr bwMode="auto">
              <a:xfrm>
                <a:off x="3810" y="206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8" name="Freeform 268"/>
              <p:cNvSpPr>
                <a:spLocks/>
              </p:cNvSpPr>
              <p:nvPr/>
            </p:nvSpPr>
            <p:spPr bwMode="auto">
              <a:xfrm>
                <a:off x="3828" y="2034"/>
                <a:ext cx="12" cy="30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30 h 30"/>
                  <a:gd name="T4" fmla="*/ 0 w 12"/>
                  <a:gd name="T5" fmla="*/ 30 h 30"/>
                  <a:gd name="T6" fmla="*/ 12 w 12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9" name="Freeform 269"/>
              <p:cNvSpPr>
                <a:spLocks/>
              </p:cNvSpPr>
              <p:nvPr/>
            </p:nvSpPr>
            <p:spPr bwMode="auto">
              <a:xfrm>
                <a:off x="3594" y="1914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0 w 36"/>
                  <a:gd name="T3" fmla="*/ 12 h 12"/>
                  <a:gd name="T4" fmla="*/ 36 w 36"/>
                  <a:gd name="T5" fmla="*/ 0 h 12"/>
                  <a:gd name="T6" fmla="*/ 0 w 3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0" name="Freeform 270"/>
              <p:cNvSpPr>
                <a:spLocks/>
              </p:cNvSpPr>
              <p:nvPr/>
            </p:nvSpPr>
            <p:spPr bwMode="auto">
              <a:xfrm>
                <a:off x="3858" y="2010"/>
                <a:ext cx="54" cy="24"/>
              </a:xfrm>
              <a:custGeom>
                <a:avLst/>
                <a:gdLst>
                  <a:gd name="T0" fmla="*/ 0 w 54"/>
                  <a:gd name="T1" fmla="*/ 0 h 24"/>
                  <a:gd name="T2" fmla="*/ 54 w 54"/>
                  <a:gd name="T3" fmla="*/ 24 h 24"/>
                  <a:gd name="T4" fmla="*/ 0 w 54"/>
                  <a:gd name="T5" fmla="*/ 0 h 24"/>
                  <a:gd name="T6" fmla="*/ 0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0" y="0"/>
                    </a:moveTo>
                    <a:lnTo>
                      <a:pt x="5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1" name="Freeform 271"/>
              <p:cNvSpPr>
                <a:spLocks/>
              </p:cNvSpPr>
              <p:nvPr/>
            </p:nvSpPr>
            <p:spPr bwMode="auto">
              <a:xfrm>
                <a:off x="3864" y="199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2" name="Freeform 272"/>
              <p:cNvSpPr>
                <a:spLocks/>
              </p:cNvSpPr>
              <p:nvPr/>
            </p:nvSpPr>
            <p:spPr bwMode="auto">
              <a:xfrm>
                <a:off x="3534" y="1980"/>
                <a:ext cx="258" cy="186"/>
              </a:xfrm>
              <a:custGeom>
                <a:avLst/>
                <a:gdLst>
                  <a:gd name="T0" fmla="*/ 78 w 258"/>
                  <a:gd name="T1" fmla="*/ 108 h 186"/>
                  <a:gd name="T2" fmla="*/ 78 w 258"/>
                  <a:gd name="T3" fmla="*/ 108 h 186"/>
                  <a:gd name="T4" fmla="*/ 162 w 258"/>
                  <a:gd name="T5" fmla="*/ 150 h 186"/>
                  <a:gd name="T6" fmla="*/ 156 w 258"/>
                  <a:gd name="T7" fmla="*/ 174 h 186"/>
                  <a:gd name="T8" fmla="*/ 186 w 258"/>
                  <a:gd name="T9" fmla="*/ 186 h 186"/>
                  <a:gd name="T10" fmla="*/ 192 w 258"/>
                  <a:gd name="T11" fmla="*/ 168 h 186"/>
                  <a:gd name="T12" fmla="*/ 216 w 258"/>
                  <a:gd name="T13" fmla="*/ 156 h 186"/>
                  <a:gd name="T14" fmla="*/ 228 w 258"/>
                  <a:gd name="T15" fmla="*/ 138 h 186"/>
                  <a:gd name="T16" fmla="*/ 240 w 258"/>
                  <a:gd name="T17" fmla="*/ 132 h 186"/>
                  <a:gd name="T18" fmla="*/ 258 w 258"/>
                  <a:gd name="T19" fmla="*/ 138 h 186"/>
                  <a:gd name="T20" fmla="*/ 252 w 258"/>
                  <a:gd name="T21" fmla="*/ 114 h 186"/>
                  <a:gd name="T22" fmla="*/ 234 w 258"/>
                  <a:gd name="T23" fmla="*/ 114 h 186"/>
                  <a:gd name="T24" fmla="*/ 234 w 258"/>
                  <a:gd name="T25" fmla="*/ 114 h 186"/>
                  <a:gd name="T26" fmla="*/ 234 w 258"/>
                  <a:gd name="T27" fmla="*/ 114 h 186"/>
                  <a:gd name="T28" fmla="*/ 180 w 258"/>
                  <a:gd name="T29" fmla="*/ 72 h 186"/>
                  <a:gd name="T30" fmla="*/ 168 w 258"/>
                  <a:gd name="T31" fmla="*/ 36 h 186"/>
                  <a:gd name="T32" fmla="*/ 138 w 258"/>
                  <a:gd name="T33" fmla="*/ 42 h 186"/>
                  <a:gd name="T34" fmla="*/ 138 w 258"/>
                  <a:gd name="T35" fmla="*/ 30 h 186"/>
                  <a:gd name="T36" fmla="*/ 138 w 258"/>
                  <a:gd name="T37" fmla="*/ 18 h 186"/>
                  <a:gd name="T38" fmla="*/ 102 w 258"/>
                  <a:gd name="T39" fmla="*/ 0 h 186"/>
                  <a:gd name="T40" fmla="*/ 78 w 258"/>
                  <a:gd name="T41" fmla="*/ 24 h 186"/>
                  <a:gd name="T42" fmla="*/ 78 w 258"/>
                  <a:gd name="T43" fmla="*/ 36 h 186"/>
                  <a:gd name="T44" fmla="*/ 48 w 258"/>
                  <a:gd name="T45" fmla="*/ 42 h 186"/>
                  <a:gd name="T46" fmla="*/ 30 w 258"/>
                  <a:gd name="T47" fmla="*/ 12 h 186"/>
                  <a:gd name="T48" fmla="*/ 0 w 258"/>
                  <a:gd name="T49" fmla="*/ 18 h 186"/>
                  <a:gd name="T50" fmla="*/ 0 w 258"/>
                  <a:gd name="T51" fmla="*/ 24 h 186"/>
                  <a:gd name="T52" fmla="*/ 0 w 258"/>
                  <a:gd name="T53" fmla="*/ 42 h 186"/>
                  <a:gd name="T54" fmla="*/ 0 w 258"/>
                  <a:gd name="T55" fmla="*/ 30 h 186"/>
                  <a:gd name="T56" fmla="*/ 18 w 258"/>
                  <a:gd name="T57" fmla="*/ 24 h 186"/>
                  <a:gd name="T58" fmla="*/ 30 w 258"/>
                  <a:gd name="T59" fmla="*/ 36 h 186"/>
                  <a:gd name="T60" fmla="*/ 36 w 258"/>
                  <a:gd name="T61" fmla="*/ 42 h 186"/>
                  <a:gd name="T62" fmla="*/ 30 w 258"/>
                  <a:gd name="T63" fmla="*/ 54 h 186"/>
                  <a:gd name="T64" fmla="*/ 6 w 258"/>
                  <a:gd name="T65" fmla="*/ 54 h 186"/>
                  <a:gd name="T66" fmla="*/ 0 w 258"/>
                  <a:gd name="T67" fmla="*/ 42 h 186"/>
                  <a:gd name="T68" fmla="*/ 6 w 258"/>
                  <a:gd name="T69" fmla="*/ 54 h 186"/>
                  <a:gd name="T70" fmla="*/ 0 w 258"/>
                  <a:gd name="T71" fmla="*/ 66 h 186"/>
                  <a:gd name="T72" fmla="*/ 6 w 258"/>
                  <a:gd name="T73" fmla="*/ 78 h 186"/>
                  <a:gd name="T74" fmla="*/ 24 w 258"/>
                  <a:gd name="T75" fmla="*/ 72 h 186"/>
                  <a:gd name="T76" fmla="*/ 12 w 258"/>
                  <a:gd name="T77" fmla="*/ 84 h 186"/>
                  <a:gd name="T78" fmla="*/ 24 w 258"/>
                  <a:gd name="T79" fmla="*/ 96 h 186"/>
                  <a:gd name="T80" fmla="*/ 18 w 258"/>
                  <a:gd name="T81" fmla="*/ 102 h 186"/>
                  <a:gd name="T82" fmla="*/ 24 w 258"/>
                  <a:gd name="T83" fmla="*/ 132 h 186"/>
                  <a:gd name="T84" fmla="*/ 24 w 258"/>
                  <a:gd name="T85" fmla="*/ 132 h 186"/>
                  <a:gd name="T86" fmla="*/ 78 w 258"/>
                  <a:gd name="T87" fmla="*/ 108 h 186"/>
                  <a:gd name="T88" fmla="*/ 78 w 258"/>
                  <a:gd name="T89" fmla="*/ 108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8" h="186">
                    <a:moveTo>
                      <a:pt x="78" y="108"/>
                    </a:moveTo>
                    <a:lnTo>
                      <a:pt x="78" y="108"/>
                    </a:lnTo>
                    <a:lnTo>
                      <a:pt x="162" y="150"/>
                    </a:lnTo>
                    <a:lnTo>
                      <a:pt x="156" y="174"/>
                    </a:lnTo>
                    <a:lnTo>
                      <a:pt x="186" y="186"/>
                    </a:lnTo>
                    <a:lnTo>
                      <a:pt x="192" y="168"/>
                    </a:lnTo>
                    <a:lnTo>
                      <a:pt x="216" y="156"/>
                    </a:lnTo>
                    <a:lnTo>
                      <a:pt x="228" y="138"/>
                    </a:lnTo>
                    <a:lnTo>
                      <a:pt x="240" y="132"/>
                    </a:lnTo>
                    <a:lnTo>
                      <a:pt x="258" y="138"/>
                    </a:lnTo>
                    <a:lnTo>
                      <a:pt x="252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180" y="72"/>
                    </a:lnTo>
                    <a:lnTo>
                      <a:pt x="168" y="36"/>
                    </a:lnTo>
                    <a:lnTo>
                      <a:pt x="138" y="42"/>
                    </a:lnTo>
                    <a:lnTo>
                      <a:pt x="138" y="30"/>
                    </a:lnTo>
                    <a:lnTo>
                      <a:pt x="138" y="18"/>
                    </a:lnTo>
                    <a:lnTo>
                      <a:pt x="102" y="0"/>
                    </a:lnTo>
                    <a:lnTo>
                      <a:pt x="78" y="24"/>
                    </a:lnTo>
                    <a:lnTo>
                      <a:pt x="78" y="36"/>
                    </a:lnTo>
                    <a:lnTo>
                      <a:pt x="48" y="42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30" y="54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24" y="72"/>
                    </a:lnTo>
                    <a:lnTo>
                      <a:pt x="12" y="84"/>
                    </a:lnTo>
                    <a:lnTo>
                      <a:pt x="24" y="96"/>
                    </a:lnTo>
                    <a:lnTo>
                      <a:pt x="18" y="10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78" y="108"/>
                    </a:lnTo>
                    <a:lnTo>
                      <a:pt x="78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3" name="Freeform 273"/>
              <p:cNvSpPr>
                <a:spLocks/>
              </p:cNvSpPr>
              <p:nvPr/>
            </p:nvSpPr>
            <p:spPr bwMode="auto">
              <a:xfrm>
                <a:off x="3534" y="1992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30 w 30"/>
                  <a:gd name="T3" fmla="*/ 0 h 12"/>
                  <a:gd name="T4" fmla="*/ 0 w 30"/>
                  <a:gd name="T5" fmla="*/ 6 h 12"/>
                  <a:gd name="T6" fmla="*/ 0 w 30"/>
                  <a:gd name="T7" fmla="*/ 12 h 12"/>
                  <a:gd name="T8" fmla="*/ 0 w 30"/>
                  <a:gd name="T9" fmla="*/ 6 h 12"/>
                  <a:gd name="T10" fmla="*/ 30 w 3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4" name="Freeform 274"/>
              <p:cNvSpPr>
                <a:spLocks/>
              </p:cNvSpPr>
              <p:nvPr/>
            </p:nvSpPr>
            <p:spPr bwMode="auto">
              <a:xfrm>
                <a:off x="3636" y="1980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36 w 36"/>
                  <a:gd name="T5" fmla="*/ 18 h 30"/>
                  <a:gd name="T6" fmla="*/ 36 w 36"/>
                  <a:gd name="T7" fmla="*/ 30 h 30"/>
                  <a:gd name="T8" fmla="*/ 36 w 36"/>
                  <a:gd name="T9" fmla="*/ 18 h 30"/>
                  <a:gd name="T10" fmla="*/ 0 w 3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5" name="Freeform 275"/>
              <p:cNvSpPr>
                <a:spLocks/>
              </p:cNvSpPr>
              <p:nvPr/>
            </p:nvSpPr>
            <p:spPr bwMode="auto">
              <a:xfrm>
                <a:off x="3768" y="2094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6" name="Freeform 276"/>
              <p:cNvSpPr>
                <a:spLocks/>
              </p:cNvSpPr>
              <p:nvPr/>
            </p:nvSpPr>
            <p:spPr bwMode="auto">
              <a:xfrm>
                <a:off x="3390" y="2010"/>
                <a:ext cx="102" cy="78"/>
              </a:xfrm>
              <a:custGeom>
                <a:avLst/>
                <a:gdLst>
                  <a:gd name="T0" fmla="*/ 36 w 102"/>
                  <a:gd name="T1" fmla="*/ 0 h 78"/>
                  <a:gd name="T2" fmla="*/ 30 w 102"/>
                  <a:gd name="T3" fmla="*/ 12 h 78"/>
                  <a:gd name="T4" fmla="*/ 12 w 102"/>
                  <a:gd name="T5" fmla="*/ 0 h 78"/>
                  <a:gd name="T6" fmla="*/ 0 w 102"/>
                  <a:gd name="T7" fmla="*/ 6 h 78"/>
                  <a:gd name="T8" fmla="*/ 18 w 102"/>
                  <a:gd name="T9" fmla="*/ 36 h 78"/>
                  <a:gd name="T10" fmla="*/ 18 w 102"/>
                  <a:gd name="T11" fmla="*/ 48 h 78"/>
                  <a:gd name="T12" fmla="*/ 30 w 102"/>
                  <a:gd name="T13" fmla="*/ 54 h 78"/>
                  <a:gd name="T14" fmla="*/ 30 w 102"/>
                  <a:gd name="T15" fmla="*/ 66 h 78"/>
                  <a:gd name="T16" fmla="*/ 36 w 102"/>
                  <a:gd name="T17" fmla="*/ 66 h 78"/>
                  <a:gd name="T18" fmla="*/ 60 w 102"/>
                  <a:gd name="T19" fmla="*/ 54 h 78"/>
                  <a:gd name="T20" fmla="*/ 60 w 102"/>
                  <a:gd name="T21" fmla="*/ 54 h 78"/>
                  <a:gd name="T22" fmla="*/ 60 w 102"/>
                  <a:gd name="T23" fmla="*/ 54 h 78"/>
                  <a:gd name="T24" fmla="*/ 60 w 102"/>
                  <a:gd name="T25" fmla="*/ 72 h 78"/>
                  <a:gd name="T26" fmla="*/ 78 w 102"/>
                  <a:gd name="T27" fmla="*/ 78 h 78"/>
                  <a:gd name="T28" fmla="*/ 72 w 102"/>
                  <a:gd name="T29" fmla="*/ 60 h 78"/>
                  <a:gd name="T30" fmla="*/ 78 w 102"/>
                  <a:gd name="T31" fmla="*/ 60 h 78"/>
                  <a:gd name="T32" fmla="*/ 90 w 102"/>
                  <a:gd name="T33" fmla="*/ 36 h 78"/>
                  <a:gd name="T34" fmla="*/ 102 w 102"/>
                  <a:gd name="T35" fmla="*/ 36 h 78"/>
                  <a:gd name="T36" fmla="*/ 96 w 102"/>
                  <a:gd name="T37" fmla="*/ 24 h 78"/>
                  <a:gd name="T38" fmla="*/ 90 w 102"/>
                  <a:gd name="T39" fmla="*/ 30 h 78"/>
                  <a:gd name="T40" fmla="*/ 66 w 102"/>
                  <a:gd name="T41" fmla="*/ 0 h 78"/>
                  <a:gd name="T42" fmla="*/ 54 w 102"/>
                  <a:gd name="T43" fmla="*/ 12 h 78"/>
                  <a:gd name="T44" fmla="*/ 48 w 102"/>
                  <a:gd name="T45" fmla="*/ 12 h 78"/>
                  <a:gd name="T46" fmla="*/ 48 w 102"/>
                  <a:gd name="T47" fmla="*/ 12 h 78"/>
                  <a:gd name="T48" fmla="*/ 48 w 102"/>
                  <a:gd name="T49" fmla="*/ 12 h 78"/>
                  <a:gd name="T50" fmla="*/ 36 w 102"/>
                  <a:gd name="T5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78">
                    <a:moveTo>
                      <a:pt x="36" y="0"/>
                    </a:moveTo>
                    <a:lnTo>
                      <a:pt x="30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36"/>
                    </a:lnTo>
                    <a:lnTo>
                      <a:pt x="18" y="48"/>
                    </a:lnTo>
                    <a:lnTo>
                      <a:pt x="30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72"/>
                    </a:lnTo>
                    <a:lnTo>
                      <a:pt x="78" y="78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90" y="36"/>
                    </a:lnTo>
                    <a:lnTo>
                      <a:pt x="102" y="36"/>
                    </a:lnTo>
                    <a:lnTo>
                      <a:pt x="96" y="24"/>
                    </a:lnTo>
                    <a:lnTo>
                      <a:pt x="90" y="30"/>
                    </a:lnTo>
                    <a:lnTo>
                      <a:pt x="66" y="0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7" name="Freeform 277"/>
              <p:cNvSpPr>
                <a:spLocks/>
              </p:cNvSpPr>
              <p:nvPr/>
            </p:nvSpPr>
            <p:spPr bwMode="auto">
              <a:xfrm>
                <a:off x="3444" y="201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8" name="Freeform 278"/>
              <p:cNvSpPr>
                <a:spLocks/>
              </p:cNvSpPr>
              <p:nvPr/>
            </p:nvSpPr>
            <p:spPr bwMode="auto">
              <a:xfrm>
                <a:off x="3426" y="201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9" name="Freeform 279"/>
              <p:cNvSpPr>
                <a:spLocks/>
              </p:cNvSpPr>
              <p:nvPr/>
            </p:nvSpPr>
            <p:spPr bwMode="auto">
              <a:xfrm>
                <a:off x="3366" y="2016"/>
                <a:ext cx="54" cy="60"/>
              </a:xfrm>
              <a:custGeom>
                <a:avLst/>
                <a:gdLst>
                  <a:gd name="T0" fmla="*/ 0 w 54"/>
                  <a:gd name="T1" fmla="*/ 12 h 60"/>
                  <a:gd name="T2" fmla="*/ 6 w 54"/>
                  <a:gd name="T3" fmla="*/ 12 h 60"/>
                  <a:gd name="T4" fmla="*/ 0 w 54"/>
                  <a:gd name="T5" fmla="*/ 30 h 60"/>
                  <a:gd name="T6" fmla="*/ 12 w 54"/>
                  <a:gd name="T7" fmla="*/ 30 h 60"/>
                  <a:gd name="T8" fmla="*/ 18 w 54"/>
                  <a:gd name="T9" fmla="*/ 36 h 60"/>
                  <a:gd name="T10" fmla="*/ 18 w 54"/>
                  <a:gd name="T11" fmla="*/ 42 h 60"/>
                  <a:gd name="T12" fmla="*/ 18 w 54"/>
                  <a:gd name="T13" fmla="*/ 42 h 60"/>
                  <a:gd name="T14" fmla="*/ 18 w 54"/>
                  <a:gd name="T15" fmla="*/ 42 h 60"/>
                  <a:gd name="T16" fmla="*/ 30 w 54"/>
                  <a:gd name="T17" fmla="*/ 60 h 60"/>
                  <a:gd name="T18" fmla="*/ 54 w 54"/>
                  <a:gd name="T19" fmla="*/ 60 h 60"/>
                  <a:gd name="T20" fmla="*/ 54 w 54"/>
                  <a:gd name="T21" fmla="*/ 60 h 60"/>
                  <a:gd name="T22" fmla="*/ 54 w 54"/>
                  <a:gd name="T23" fmla="*/ 48 h 60"/>
                  <a:gd name="T24" fmla="*/ 42 w 54"/>
                  <a:gd name="T25" fmla="*/ 42 h 60"/>
                  <a:gd name="T26" fmla="*/ 42 w 54"/>
                  <a:gd name="T27" fmla="*/ 30 h 60"/>
                  <a:gd name="T28" fmla="*/ 24 w 54"/>
                  <a:gd name="T29" fmla="*/ 0 h 60"/>
                  <a:gd name="T30" fmla="*/ 18 w 54"/>
                  <a:gd name="T31" fmla="*/ 0 h 60"/>
                  <a:gd name="T32" fmla="*/ 0 w 54"/>
                  <a:gd name="T33" fmla="*/ 6 h 60"/>
                  <a:gd name="T34" fmla="*/ 0 w 54"/>
                  <a:gd name="T35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60">
                    <a:moveTo>
                      <a:pt x="0" y="12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30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42" y="3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0" name="Freeform 280"/>
              <p:cNvSpPr>
                <a:spLocks/>
              </p:cNvSpPr>
              <p:nvPr/>
            </p:nvSpPr>
            <p:spPr bwMode="auto">
              <a:xfrm>
                <a:off x="3294" y="1962"/>
                <a:ext cx="132" cy="60"/>
              </a:xfrm>
              <a:custGeom>
                <a:avLst/>
                <a:gdLst>
                  <a:gd name="T0" fmla="*/ 36 w 132"/>
                  <a:gd name="T1" fmla="*/ 18 h 60"/>
                  <a:gd name="T2" fmla="*/ 36 w 132"/>
                  <a:gd name="T3" fmla="*/ 48 h 60"/>
                  <a:gd name="T4" fmla="*/ 36 w 132"/>
                  <a:gd name="T5" fmla="*/ 48 h 60"/>
                  <a:gd name="T6" fmla="*/ 60 w 132"/>
                  <a:gd name="T7" fmla="*/ 48 h 60"/>
                  <a:gd name="T8" fmla="*/ 60 w 132"/>
                  <a:gd name="T9" fmla="*/ 48 h 60"/>
                  <a:gd name="T10" fmla="*/ 72 w 132"/>
                  <a:gd name="T11" fmla="*/ 60 h 60"/>
                  <a:gd name="T12" fmla="*/ 90 w 132"/>
                  <a:gd name="T13" fmla="*/ 54 h 60"/>
                  <a:gd name="T14" fmla="*/ 96 w 132"/>
                  <a:gd name="T15" fmla="*/ 54 h 60"/>
                  <a:gd name="T16" fmla="*/ 108 w 132"/>
                  <a:gd name="T17" fmla="*/ 48 h 60"/>
                  <a:gd name="T18" fmla="*/ 108 w 132"/>
                  <a:gd name="T19" fmla="*/ 48 h 60"/>
                  <a:gd name="T20" fmla="*/ 108 w 132"/>
                  <a:gd name="T21" fmla="*/ 48 h 60"/>
                  <a:gd name="T22" fmla="*/ 126 w 132"/>
                  <a:gd name="T23" fmla="*/ 60 h 60"/>
                  <a:gd name="T24" fmla="*/ 132 w 132"/>
                  <a:gd name="T25" fmla="*/ 48 h 60"/>
                  <a:gd name="T26" fmla="*/ 132 w 132"/>
                  <a:gd name="T27" fmla="*/ 42 h 60"/>
                  <a:gd name="T28" fmla="*/ 132 w 132"/>
                  <a:gd name="T29" fmla="*/ 42 h 60"/>
                  <a:gd name="T30" fmla="*/ 102 w 132"/>
                  <a:gd name="T31" fmla="*/ 18 h 60"/>
                  <a:gd name="T32" fmla="*/ 78 w 132"/>
                  <a:gd name="T33" fmla="*/ 24 h 60"/>
                  <a:gd name="T34" fmla="*/ 60 w 132"/>
                  <a:gd name="T35" fmla="*/ 12 h 60"/>
                  <a:gd name="T36" fmla="*/ 42 w 132"/>
                  <a:gd name="T37" fmla="*/ 12 h 60"/>
                  <a:gd name="T38" fmla="*/ 18 w 132"/>
                  <a:gd name="T39" fmla="*/ 0 h 60"/>
                  <a:gd name="T40" fmla="*/ 0 w 132"/>
                  <a:gd name="T41" fmla="*/ 0 h 60"/>
                  <a:gd name="T42" fmla="*/ 12 w 132"/>
                  <a:gd name="T43" fmla="*/ 12 h 60"/>
                  <a:gd name="T44" fmla="*/ 36 w 132"/>
                  <a:gd name="T45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60">
                    <a:moveTo>
                      <a:pt x="36" y="18"/>
                    </a:moveTo>
                    <a:lnTo>
                      <a:pt x="36" y="48"/>
                    </a:lnTo>
                    <a:lnTo>
                      <a:pt x="36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72" y="60"/>
                    </a:lnTo>
                    <a:lnTo>
                      <a:pt x="90" y="54"/>
                    </a:lnTo>
                    <a:lnTo>
                      <a:pt x="96" y="54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26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32" y="42"/>
                    </a:lnTo>
                    <a:lnTo>
                      <a:pt x="102" y="18"/>
                    </a:lnTo>
                    <a:lnTo>
                      <a:pt x="78" y="24"/>
                    </a:lnTo>
                    <a:lnTo>
                      <a:pt x="6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1" name="Freeform 281"/>
              <p:cNvSpPr>
                <a:spLocks/>
              </p:cNvSpPr>
              <p:nvPr/>
            </p:nvSpPr>
            <p:spPr bwMode="auto">
              <a:xfrm>
                <a:off x="3294" y="1962"/>
                <a:ext cx="18" cy="0"/>
              </a:xfrm>
              <a:custGeom>
                <a:avLst/>
                <a:gdLst>
                  <a:gd name="T0" fmla="*/ 0 w 18"/>
                  <a:gd name="T1" fmla="*/ 0 w 18"/>
                  <a:gd name="T2" fmla="*/ 18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2" name="Freeform 282"/>
              <p:cNvSpPr>
                <a:spLocks/>
              </p:cNvSpPr>
              <p:nvPr/>
            </p:nvSpPr>
            <p:spPr bwMode="auto">
              <a:xfrm>
                <a:off x="3372" y="1980"/>
                <a:ext cx="54" cy="24"/>
              </a:xfrm>
              <a:custGeom>
                <a:avLst/>
                <a:gdLst>
                  <a:gd name="T0" fmla="*/ 54 w 54"/>
                  <a:gd name="T1" fmla="*/ 24 h 24"/>
                  <a:gd name="T2" fmla="*/ 54 w 54"/>
                  <a:gd name="T3" fmla="*/ 24 h 24"/>
                  <a:gd name="T4" fmla="*/ 24 w 54"/>
                  <a:gd name="T5" fmla="*/ 0 h 24"/>
                  <a:gd name="T6" fmla="*/ 0 w 54"/>
                  <a:gd name="T7" fmla="*/ 6 h 24"/>
                  <a:gd name="T8" fmla="*/ 24 w 54"/>
                  <a:gd name="T9" fmla="*/ 0 h 24"/>
                  <a:gd name="T10" fmla="*/ 54 w 5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24">
                    <a:moveTo>
                      <a:pt x="54" y="24"/>
                    </a:moveTo>
                    <a:lnTo>
                      <a:pt x="54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5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3" name="Freeform 283"/>
              <p:cNvSpPr>
                <a:spLocks/>
              </p:cNvSpPr>
              <p:nvPr/>
            </p:nvSpPr>
            <p:spPr bwMode="auto">
              <a:xfrm>
                <a:off x="3426" y="200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4" name="Freeform 284"/>
              <p:cNvSpPr>
                <a:spLocks/>
              </p:cNvSpPr>
              <p:nvPr/>
            </p:nvSpPr>
            <p:spPr bwMode="auto">
              <a:xfrm>
                <a:off x="3390" y="201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5" name="Freeform 285"/>
              <p:cNvSpPr>
                <a:spLocks/>
              </p:cNvSpPr>
              <p:nvPr/>
            </p:nvSpPr>
            <p:spPr bwMode="auto">
              <a:xfrm>
                <a:off x="3420" y="2010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6" name="Rectangle 286"/>
              <p:cNvSpPr>
                <a:spLocks noChangeArrowheads="1"/>
              </p:cNvSpPr>
              <p:nvPr/>
            </p:nvSpPr>
            <p:spPr bwMode="auto">
              <a:xfrm>
                <a:off x="3426" y="201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7" name="Freeform 287"/>
              <p:cNvSpPr>
                <a:spLocks/>
              </p:cNvSpPr>
              <p:nvPr/>
            </p:nvSpPr>
            <p:spPr bwMode="auto">
              <a:xfrm>
                <a:off x="3384" y="2016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8" name="Freeform 288"/>
              <p:cNvSpPr>
                <a:spLocks/>
              </p:cNvSpPr>
              <p:nvPr/>
            </p:nvSpPr>
            <p:spPr bwMode="auto">
              <a:xfrm>
                <a:off x="3048" y="2004"/>
                <a:ext cx="54" cy="48"/>
              </a:xfrm>
              <a:custGeom>
                <a:avLst/>
                <a:gdLst>
                  <a:gd name="T0" fmla="*/ 18 w 54"/>
                  <a:gd name="T1" fmla="*/ 0 h 48"/>
                  <a:gd name="T2" fmla="*/ 18 w 54"/>
                  <a:gd name="T3" fmla="*/ 0 h 48"/>
                  <a:gd name="T4" fmla="*/ 0 w 54"/>
                  <a:gd name="T5" fmla="*/ 0 h 48"/>
                  <a:gd name="T6" fmla="*/ 0 w 54"/>
                  <a:gd name="T7" fmla="*/ 6 h 48"/>
                  <a:gd name="T8" fmla="*/ 0 w 54"/>
                  <a:gd name="T9" fmla="*/ 12 h 48"/>
                  <a:gd name="T10" fmla="*/ 6 w 54"/>
                  <a:gd name="T11" fmla="*/ 12 h 48"/>
                  <a:gd name="T12" fmla="*/ 0 w 54"/>
                  <a:gd name="T13" fmla="*/ 24 h 48"/>
                  <a:gd name="T14" fmla="*/ 0 w 54"/>
                  <a:gd name="T15" fmla="*/ 30 h 48"/>
                  <a:gd name="T16" fmla="*/ 0 w 54"/>
                  <a:gd name="T17" fmla="*/ 36 h 48"/>
                  <a:gd name="T18" fmla="*/ 12 w 54"/>
                  <a:gd name="T19" fmla="*/ 30 h 48"/>
                  <a:gd name="T20" fmla="*/ 0 w 54"/>
                  <a:gd name="T21" fmla="*/ 42 h 48"/>
                  <a:gd name="T22" fmla="*/ 0 w 54"/>
                  <a:gd name="T23" fmla="*/ 48 h 48"/>
                  <a:gd name="T24" fmla="*/ 24 w 54"/>
                  <a:gd name="T25" fmla="*/ 24 h 48"/>
                  <a:gd name="T26" fmla="*/ 48 w 54"/>
                  <a:gd name="T27" fmla="*/ 24 h 48"/>
                  <a:gd name="T28" fmla="*/ 54 w 54"/>
                  <a:gd name="T29" fmla="*/ 18 h 48"/>
                  <a:gd name="T30" fmla="*/ 36 w 54"/>
                  <a:gd name="T31" fmla="*/ 6 h 48"/>
                  <a:gd name="T32" fmla="*/ 36 w 54"/>
                  <a:gd name="T33" fmla="*/ 0 h 48"/>
                  <a:gd name="T34" fmla="*/ 24 w 54"/>
                  <a:gd name="T35" fmla="*/ 0 h 48"/>
                  <a:gd name="T36" fmla="*/ 18 w 54"/>
                  <a:gd name="T3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4" y="24"/>
                    </a:lnTo>
                    <a:lnTo>
                      <a:pt x="48" y="24"/>
                    </a:lnTo>
                    <a:lnTo>
                      <a:pt x="54" y="18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9" name="Freeform 289"/>
              <p:cNvSpPr>
                <a:spLocks/>
              </p:cNvSpPr>
              <p:nvPr/>
            </p:nvSpPr>
            <p:spPr bwMode="auto">
              <a:xfrm>
                <a:off x="3048" y="1998"/>
                <a:ext cx="342" cy="150"/>
              </a:xfrm>
              <a:custGeom>
                <a:avLst/>
                <a:gdLst>
                  <a:gd name="T0" fmla="*/ 192 w 342"/>
                  <a:gd name="T1" fmla="*/ 138 h 150"/>
                  <a:gd name="T2" fmla="*/ 192 w 342"/>
                  <a:gd name="T3" fmla="*/ 126 h 150"/>
                  <a:gd name="T4" fmla="*/ 192 w 342"/>
                  <a:gd name="T5" fmla="*/ 126 h 150"/>
                  <a:gd name="T6" fmla="*/ 192 w 342"/>
                  <a:gd name="T7" fmla="*/ 126 h 150"/>
                  <a:gd name="T8" fmla="*/ 210 w 342"/>
                  <a:gd name="T9" fmla="*/ 132 h 150"/>
                  <a:gd name="T10" fmla="*/ 222 w 342"/>
                  <a:gd name="T11" fmla="*/ 126 h 150"/>
                  <a:gd name="T12" fmla="*/ 240 w 342"/>
                  <a:gd name="T13" fmla="*/ 132 h 150"/>
                  <a:gd name="T14" fmla="*/ 270 w 342"/>
                  <a:gd name="T15" fmla="*/ 120 h 150"/>
                  <a:gd name="T16" fmla="*/ 294 w 342"/>
                  <a:gd name="T17" fmla="*/ 120 h 150"/>
                  <a:gd name="T18" fmla="*/ 294 w 342"/>
                  <a:gd name="T19" fmla="*/ 120 h 150"/>
                  <a:gd name="T20" fmla="*/ 300 w 342"/>
                  <a:gd name="T21" fmla="*/ 120 h 150"/>
                  <a:gd name="T22" fmla="*/ 300 w 342"/>
                  <a:gd name="T23" fmla="*/ 120 h 150"/>
                  <a:gd name="T24" fmla="*/ 312 w 342"/>
                  <a:gd name="T25" fmla="*/ 114 h 150"/>
                  <a:gd name="T26" fmla="*/ 312 w 342"/>
                  <a:gd name="T27" fmla="*/ 114 h 150"/>
                  <a:gd name="T28" fmla="*/ 312 w 342"/>
                  <a:gd name="T29" fmla="*/ 114 h 150"/>
                  <a:gd name="T30" fmla="*/ 318 w 342"/>
                  <a:gd name="T31" fmla="*/ 120 h 150"/>
                  <a:gd name="T32" fmla="*/ 330 w 342"/>
                  <a:gd name="T33" fmla="*/ 114 h 150"/>
                  <a:gd name="T34" fmla="*/ 342 w 342"/>
                  <a:gd name="T35" fmla="*/ 120 h 150"/>
                  <a:gd name="T36" fmla="*/ 336 w 342"/>
                  <a:gd name="T37" fmla="*/ 114 h 150"/>
                  <a:gd name="T38" fmla="*/ 336 w 342"/>
                  <a:gd name="T39" fmla="*/ 108 h 150"/>
                  <a:gd name="T40" fmla="*/ 330 w 342"/>
                  <a:gd name="T41" fmla="*/ 72 h 150"/>
                  <a:gd name="T42" fmla="*/ 336 w 342"/>
                  <a:gd name="T43" fmla="*/ 60 h 150"/>
                  <a:gd name="T44" fmla="*/ 336 w 342"/>
                  <a:gd name="T45" fmla="*/ 60 h 150"/>
                  <a:gd name="T46" fmla="*/ 336 w 342"/>
                  <a:gd name="T47" fmla="*/ 54 h 150"/>
                  <a:gd name="T48" fmla="*/ 330 w 342"/>
                  <a:gd name="T49" fmla="*/ 48 h 150"/>
                  <a:gd name="T50" fmla="*/ 318 w 342"/>
                  <a:gd name="T51" fmla="*/ 48 h 150"/>
                  <a:gd name="T52" fmla="*/ 324 w 342"/>
                  <a:gd name="T53" fmla="*/ 30 h 150"/>
                  <a:gd name="T54" fmla="*/ 318 w 342"/>
                  <a:gd name="T55" fmla="*/ 30 h 150"/>
                  <a:gd name="T56" fmla="*/ 318 w 342"/>
                  <a:gd name="T57" fmla="*/ 24 h 150"/>
                  <a:gd name="T58" fmla="*/ 318 w 342"/>
                  <a:gd name="T59" fmla="*/ 24 h 150"/>
                  <a:gd name="T60" fmla="*/ 306 w 342"/>
                  <a:gd name="T61" fmla="*/ 12 h 150"/>
                  <a:gd name="T62" fmla="*/ 306 w 342"/>
                  <a:gd name="T63" fmla="*/ 12 h 150"/>
                  <a:gd name="T64" fmla="*/ 282 w 342"/>
                  <a:gd name="T65" fmla="*/ 12 h 150"/>
                  <a:gd name="T66" fmla="*/ 282 w 342"/>
                  <a:gd name="T67" fmla="*/ 12 h 150"/>
                  <a:gd name="T68" fmla="*/ 282 w 342"/>
                  <a:gd name="T69" fmla="*/ 12 h 150"/>
                  <a:gd name="T70" fmla="*/ 258 w 342"/>
                  <a:gd name="T71" fmla="*/ 30 h 150"/>
                  <a:gd name="T72" fmla="*/ 210 w 342"/>
                  <a:gd name="T73" fmla="*/ 30 h 150"/>
                  <a:gd name="T74" fmla="*/ 162 w 342"/>
                  <a:gd name="T75" fmla="*/ 0 h 150"/>
                  <a:gd name="T76" fmla="*/ 126 w 342"/>
                  <a:gd name="T77" fmla="*/ 6 h 150"/>
                  <a:gd name="T78" fmla="*/ 96 w 342"/>
                  <a:gd name="T79" fmla="*/ 30 h 150"/>
                  <a:gd name="T80" fmla="*/ 54 w 342"/>
                  <a:gd name="T81" fmla="*/ 24 h 150"/>
                  <a:gd name="T82" fmla="*/ 60 w 342"/>
                  <a:gd name="T83" fmla="*/ 36 h 150"/>
                  <a:gd name="T84" fmla="*/ 30 w 342"/>
                  <a:gd name="T85" fmla="*/ 48 h 150"/>
                  <a:gd name="T86" fmla="*/ 18 w 342"/>
                  <a:gd name="T87" fmla="*/ 42 h 150"/>
                  <a:gd name="T88" fmla="*/ 0 w 342"/>
                  <a:gd name="T89" fmla="*/ 60 h 150"/>
                  <a:gd name="T90" fmla="*/ 0 w 342"/>
                  <a:gd name="T91" fmla="*/ 66 h 150"/>
                  <a:gd name="T92" fmla="*/ 12 w 342"/>
                  <a:gd name="T93" fmla="*/ 66 h 150"/>
                  <a:gd name="T94" fmla="*/ 12 w 342"/>
                  <a:gd name="T95" fmla="*/ 90 h 150"/>
                  <a:gd name="T96" fmla="*/ 0 w 342"/>
                  <a:gd name="T97" fmla="*/ 90 h 150"/>
                  <a:gd name="T98" fmla="*/ 24 w 342"/>
                  <a:gd name="T99" fmla="*/ 120 h 150"/>
                  <a:gd name="T100" fmla="*/ 54 w 342"/>
                  <a:gd name="T101" fmla="*/ 132 h 150"/>
                  <a:gd name="T102" fmla="*/ 60 w 342"/>
                  <a:gd name="T103" fmla="*/ 144 h 150"/>
                  <a:gd name="T104" fmla="*/ 78 w 342"/>
                  <a:gd name="T105" fmla="*/ 138 h 150"/>
                  <a:gd name="T106" fmla="*/ 84 w 342"/>
                  <a:gd name="T107" fmla="*/ 126 h 150"/>
                  <a:gd name="T108" fmla="*/ 126 w 342"/>
                  <a:gd name="T109" fmla="*/ 150 h 150"/>
                  <a:gd name="T110" fmla="*/ 156 w 342"/>
                  <a:gd name="T111" fmla="*/ 126 h 150"/>
                  <a:gd name="T112" fmla="*/ 174 w 342"/>
                  <a:gd name="T113" fmla="*/ 132 h 150"/>
                  <a:gd name="T114" fmla="*/ 186 w 342"/>
                  <a:gd name="T115" fmla="*/ 132 h 150"/>
                  <a:gd name="T116" fmla="*/ 174 w 342"/>
                  <a:gd name="T117" fmla="*/ 144 h 150"/>
                  <a:gd name="T118" fmla="*/ 180 w 342"/>
                  <a:gd name="T119" fmla="*/ 144 h 150"/>
                  <a:gd name="T120" fmla="*/ 186 w 342"/>
                  <a:gd name="T121" fmla="*/ 150 h 150"/>
                  <a:gd name="T122" fmla="*/ 192 w 342"/>
                  <a:gd name="T123" fmla="*/ 13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2" h="150">
                    <a:moveTo>
                      <a:pt x="192" y="138"/>
                    </a:moveTo>
                    <a:lnTo>
                      <a:pt x="192" y="126"/>
                    </a:lnTo>
                    <a:lnTo>
                      <a:pt x="192" y="126"/>
                    </a:lnTo>
                    <a:lnTo>
                      <a:pt x="192" y="126"/>
                    </a:lnTo>
                    <a:lnTo>
                      <a:pt x="210" y="132"/>
                    </a:lnTo>
                    <a:lnTo>
                      <a:pt x="222" y="126"/>
                    </a:lnTo>
                    <a:lnTo>
                      <a:pt x="240" y="132"/>
                    </a:lnTo>
                    <a:lnTo>
                      <a:pt x="270" y="120"/>
                    </a:lnTo>
                    <a:lnTo>
                      <a:pt x="294" y="120"/>
                    </a:lnTo>
                    <a:lnTo>
                      <a:pt x="294" y="120"/>
                    </a:lnTo>
                    <a:lnTo>
                      <a:pt x="300" y="120"/>
                    </a:lnTo>
                    <a:lnTo>
                      <a:pt x="300" y="120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8" y="120"/>
                    </a:lnTo>
                    <a:lnTo>
                      <a:pt x="330" y="114"/>
                    </a:lnTo>
                    <a:lnTo>
                      <a:pt x="342" y="120"/>
                    </a:lnTo>
                    <a:lnTo>
                      <a:pt x="336" y="114"/>
                    </a:lnTo>
                    <a:lnTo>
                      <a:pt x="336" y="108"/>
                    </a:lnTo>
                    <a:lnTo>
                      <a:pt x="330" y="72"/>
                    </a:lnTo>
                    <a:lnTo>
                      <a:pt x="336" y="60"/>
                    </a:lnTo>
                    <a:lnTo>
                      <a:pt x="336" y="60"/>
                    </a:lnTo>
                    <a:lnTo>
                      <a:pt x="336" y="54"/>
                    </a:lnTo>
                    <a:lnTo>
                      <a:pt x="330" y="48"/>
                    </a:lnTo>
                    <a:lnTo>
                      <a:pt x="318" y="48"/>
                    </a:lnTo>
                    <a:lnTo>
                      <a:pt x="324" y="30"/>
                    </a:lnTo>
                    <a:lnTo>
                      <a:pt x="318" y="30"/>
                    </a:lnTo>
                    <a:lnTo>
                      <a:pt x="318" y="24"/>
                    </a:lnTo>
                    <a:lnTo>
                      <a:pt x="318" y="24"/>
                    </a:lnTo>
                    <a:lnTo>
                      <a:pt x="306" y="12"/>
                    </a:lnTo>
                    <a:lnTo>
                      <a:pt x="306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58" y="30"/>
                    </a:lnTo>
                    <a:lnTo>
                      <a:pt x="210" y="30"/>
                    </a:lnTo>
                    <a:lnTo>
                      <a:pt x="162" y="0"/>
                    </a:lnTo>
                    <a:lnTo>
                      <a:pt x="126" y="6"/>
                    </a:lnTo>
                    <a:lnTo>
                      <a:pt x="96" y="30"/>
                    </a:lnTo>
                    <a:lnTo>
                      <a:pt x="54" y="24"/>
                    </a:lnTo>
                    <a:lnTo>
                      <a:pt x="60" y="36"/>
                    </a:lnTo>
                    <a:lnTo>
                      <a:pt x="30" y="48"/>
                    </a:lnTo>
                    <a:lnTo>
                      <a:pt x="18" y="42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12" y="90"/>
                    </a:lnTo>
                    <a:lnTo>
                      <a:pt x="0" y="90"/>
                    </a:lnTo>
                    <a:lnTo>
                      <a:pt x="24" y="120"/>
                    </a:lnTo>
                    <a:lnTo>
                      <a:pt x="54" y="13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26" y="150"/>
                    </a:lnTo>
                    <a:lnTo>
                      <a:pt x="156" y="126"/>
                    </a:lnTo>
                    <a:lnTo>
                      <a:pt x="174" y="132"/>
                    </a:lnTo>
                    <a:lnTo>
                      <a:pt x="186" y="132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6" y="150"/>
                    </a:lnTo>
                    <a:lnTo>
                      <a:pt x="192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0" name="Freeform 290"/>
              <p:cNvSpPr>
                <a:spLocks/>
              </p:cNvSpPr>
              <p:nvPr/>
            </p:nvSpPr>
            <p:spPr bwMode="auto">
              <a:xfrm>
                <a:off x="3180" y="2154"/>
                <a:ext cx="24" cy="18"/>
              </a:xfrm>
              <a:custGeom>
                <a:avLst/>
                <a:gdLst>
                  <a:gd name="T0" fmla="*/ 12 w 24"/>
                  <a:gd name="T1" fmla="*/ 18 h 18"/>
                  <a:gd name="T2" fmla="*/ 12 w 24"/>
                  <a:gd name="T3" fmla="*/ 12 h 18"/>
                  <a:gd name="T4" fmla="*/ 24 w 24"/>
                  <a:gd name="T5" fmla="*/ 0 h 18"/>
                  <a:gd name="T6" fmla="*/ 12 w 24"/>
                  <a:gd name="T7" fmla="*/ 6 h 18"/>
                  <a:gd name="T8" fmla="*/ 0 w 24"/>
                  <a:gd name="T9" fmla="*/ 6 h 18"/>
                  <a:gd name="T10" fmla="*/ 12 w 24"/>
                  <a:gd name="T11" fmla="*/ 18 h 18"/>
                  <a:gd name="T12" fmla="*/ 12 w 24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8">
                    <a:moveTo>
                      <a:pt x="12" y="18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1" name="Rectangle 291"/>
              <p:cNvSpPr>
                <a:spLocks noChangeArrowheads="1"/>
              </p:cNvSpPr>
              <p:nvPr/>
            </p:nvSpPr>
            <p:spPr bwMode="auto">
              <a:xfrm>
                <a:off x="3384" y="205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2" name="Freeform 292"/>
              <p:cNvSpPr>
                <a:spLocks/>
              </p:cNvSpPr>
              <p:nvPr/>
            </p:nvSpPr>
            <p:spPr bwMode="auto">
              <a:xfrm>
                <a:off x="3366" y="2022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3" name="Rectangle 293"/>
              <p:cNvSpPr>
                <a:spLocks noChangeArrowheads="1"/>
              </p:cNvSpPr>
              <p:nvPr/>
            </p:nvSpPr>
            <p:spPr bwMode="auto">
              <a:xfrm>
                <a:off x="3330" y="2010"/>
                <a:ext cx="2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4" name="Freeform 294"/>
              <p:cNvSpPr>
                <a:spLocks/>
              </p:cNvSpPr>
              <p:nvPr/>
            </p:nvSpPr>
            <p:spPr bwMode="auto">
              <a:xfrm>
                <a:off x="3162" y="2160"/>
                <a:ext cx="30" cy="18"/>
              </a:xfrm>
              <a:custGeom>
                <a:avLst/>
                <a:gdLst>
                  <a:gd name="T0" fmla="*/ 12 w 30"/>
                  <a:gd name="T1" fmla="*/ 18 h 18"/>
                  <a:gd name="T2" fmla="*/ 24 w 30"/>
                  <a:gd name="T3" fmla="*/ 12 h 18"/>
                  <a:gd name="T4" fmla="*/ 30 w 30"/>
                  <a:gd name="T5" fmla="*/ 12 h 18"/>
                  <a:gd name="T6" fmla="*/ 18 w 30"/>
                  <a:gd name="T7" fmla="*/ 0 h 18"/>
                  <a:gd name="T8" fmla="*/ 18 w 30"/>
                  <a:gd name="T9" fmla="*/ 0 h 18"/>
                  <a:gd name="T10" fmla="*/ 18 w 30"/>
                  <a:gd name="T11" fmla="*/ 6 h 18"/>
                  <a:gd name="T12" fmla="*/ 6 w 30"/>
                  <a:gd name="T13" fmla="*/ 6 h 18"/>
                  <a:gd name="T14" fmla="*/ 0 w 30"/>
                  <a:gd name="T15" fmla="*/ 6 h 18"/>
                  <a:gd name="T16" fmla="*/ 0 w 30"/>
                  <a:gd name="T17" fmla="*/ 18 h 18"/>
                  <a:gd name="T18" fmla="*/ 12 w 30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8">
                    <a:moveTo>
                      <a:pt x="12" y="18"/>
                    </a:moveTo>
                    <a:lnTo>
                      <a:pt x="24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5" name="Freeform 295"/>
              <p:cNvSpPr>
                <a:spLocks/>
              </p:cNvSpPr>
              <p:nvPr/>
            </p:nvSpPr>
            <p:spPr bwMode="auto">
              <a:xfrm>
                <a:off x="2976" y="145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6" name="Freeform 296"/>
              <p:cNvSpPr>
                <a:spLocks noEditPoints="1"/>
              </p:cNvSpPr>
              <p:nvPr/>
            </p:nvSpPr>
            <p:spPr bwMode="auto">
              <a:xfrm>
                <a:off x="2940" y="1014"/>
                <a:ext cx="210" cy="450"/>
              </a:xfrm>
              <a:custGeom>
                <a:avLst/>
                <a:gdLst>
                  <a:gd name="T0" fmla="*/ 168 w 210"/>
                  <a:gd name="T1" fmla="*/ 30 h 450"/>
                  <a:gd name="T2" fmla="*/ 144 w 210"/>
                  <a:gd name="T3" fmla="*/ 0 h 450"/>
                  <a:gd name="T4" fmla="*/ 102 w 210"/>
                  <a:gd name="T5" fmla="*/ 36 h 450"/>
                  <a:gd name="T6" fmla="*/ 84 w 210"/>
                  <a:gd name="T7" fmla="*/ 78 h 450"/>
                  <a:gd name="T8" fmla="*/ 42 w 210"/>
                  <a:gd name="T9" fmla="*/ 78 h 450"/>
                  <a:gd name="T10" fmla="*/ 24 w 210"/>
                  <a:gd name="T11" fmla="*/ 48 h 450"/>
                  <a:gd name="T12" fmla="*/ 18 w 210"/>
                  <a:gd name="T13" fmla="*/ 72 h 450"/>
                  <a:gd name="T14" fmla="*/ 36 w 210"/>
                  <a:gd name="T15" fmla="*/ 90 h 450"/>
                  <a:gd name="T16" fmla="*/ 60 w 210"/>
                  <a:gd name="T17" fmla="*/ 108 h 450"/>
                  <a:gd name="T18" fmla="*/ 60 w 210"/>
                  <a:gd name="T19" fmla="*/ 108 h 450"/>
                  <a:gd name="T20" fmla="*/ 66 w 210"/>
                  <a:gd name="T21" fmla="*/ 168 h 450"/>
                  <a:gd name="T22" fmla="*/ 60 w 210"/>
                  <a:gd name="T23" fmla="*/ 192 h 450"/>
                  <a:gd name="T24" fmla="*/ 78 w 210"/>
                  <a:gd name="T25" fmla="*/ 210 h 450"/>
                  <a:gd name="T26" fmla="*/ 84 w 210"/>
                  <a:gd name="T27" fmla="*/ 258 h 450"/>
                  <a:gd name="T28" fmla="*/ 12 w 210"/>
                  <a:gd name="T29" fmla="*/ 342 h 450"/>
                  <a:gd name="T30" fmla="*/ 18 w 210"/>
                  <a:gd name="T31" fmla="*/ 420 h 450"/>
                  <a:gd name="T32" fmla="*/ 126 w 210"/>
                  <a:gd name="T33" fmla="*/ 426 h 450"/>
                  <a:gd name="T34" fmla="*/ 186 w 210"/>
                  <a:gd name="T35" fmla="*/ 384 h 450"/>
                  <a:gd name="T36" fmla="*/ 192 w 210"/>
                  <a:gd name="T37" fmla="*/ 318 h 450"/>
                  <a:gd name="T38" fmla="*/ 186 w 210"/>
                  <a:gd name="T39" fmla="*/ 300 h 450"/>
                  <a:gd name="T40" fmla="*/ 174 w 210"/>
                  <a:gd name="T41" fmla="*/ 252 h 450"/>
                  <a:gd name="T42" fmla="*/ 174 w 210"/>
                  <a:gd name="T43" fmla="*/ 252 h 450"/>
                  <a:gd name="T44" fmla="*/ 162 w 210"/>
                  <a:gd name="T45" fmla="*/ 162 h 450"/>
                  <a:gd name="T46" fmla="*/ 174 w 210"/>
                  <a:gd name="T47" fmla="*/ 114 h 450"/>
                  <a:gd name="T48" fmla="*/ 162 w 210"/>
                  <a:gd name="T49" fmla="*/ 102 h 450"/>
                  <a:gd name="T50" fmla="*/ 150 w 210"/>
                  <a:gd name="T51" fmla="*/ 66 h 450"/>
                  <a:gd name="T52" fmla="*/ 168 w 210"/>
                  <a:gd name="T53" fmla="*/ 42 h 450"/>
                  <a:gd name="T54" fmla="*/ 96 w 210"/>
                  <a:gd name="T55" fmla="*/ 384 h 450"/>
                  <a:gd name="T56" fmla="*/ 102 w 210"/>
                  <a:gd name="T57" fmla="*/ 378 h 450"/>
                  <a:gd name="T58" fmla="*/ 102 w 210"/>
                  <a:gd name="T59" fmla="*/ 378 h 450"/>
                  <a:gd name="T60" fmla="*/ 108 w 210"/>
                  <a:gd name="T61" fmla="*/ 408 h 450"/>
                  <a:gd name="T62" fmla="*/ 162 w 210"/>
                  <a:gd name="T63" fmla="*/ 354 h 450"/>
                  <a:gd name="T64" fmla="*/ 168 w 210"/>
                  <a:gd name="T65" fmla="*/ 348 h 450"/>
                  <a:gd name="T66" fmla="*/ 168 w 210"/>
                  <a:gd name="T67" fmla="*/ 366 h 450"/>
                  <a:gd name="T68" fmla="*/ 162 w 210"/>
                  <a:gd name="T69" fmla="*/ 390 h 450"/>
                  <a:gd name="T70" fmla="*/ 144 w 210"/>
                  <a:gd name="T71" fmla="*/ 384 h 450"/>
                  <a:gd name="T72" fmla="*/ 150 w 210"/>
                  <a:gd name="T73" fmla="*/ 372 h 450"/>
                  <a:gd name="T74" fmla="*/ 156 w 210"/>
                  <a:gd name="T75" fmla="*/ 372 h 450"/>
                  <a:gd name="T76" fmla="*/ 150 w 210"/>
                  <a:gd name="T77" fmla="*/ 354 h 450"/>
                  <a:gd name="T78" fmla="*/ 162 w 210"/>
                  <a:gd name="T79" fmla="*/ 35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0" h="450">
                    <a:moveTo>
                      <a:pt x="168" y="42"/>
                    </a:moveTo>
                    <a:lnTo>
                      <a:pt x="168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02" y="18"/>
                    </a:lnTo>
                    <a:lnTo>
                      <a:pt x="102" y="36"/>
                    </a:lnTo>
                    <a:lnTo>
                      <a:pt x="102" y="54"/>
                    </a:lnTo>
                    <a:lnTo>
                      <a:pt x="84" y="78"/>
                    </a:lnTo>
                    <a:lnTo>
                      <a:pt x="66" y="78"/>
                    </a:lnTo>
                    <a:lnTo>
                      <a:pt x="42" y="78"/>
                    </a:lnTo>
                    <a:lnTo>
                      <a:pt x="36" y="66"/>
                    </a:lnTo>
                    <a:lnTo>
                      <a:pt x="24" y="4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36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56"/>
                    </a:lnTo>
                    <a:lnTo>
                      <a:pt x="66" y="168"/>
                    </a:lnTo>
                    <a:lnTo>
                      <a:pt x="72" y="174"/>
                    </a:lnTo>
                    <a:lnTo>
                      <a:pt x="60" y="192"/>
                    </a:lnTo>
                    <a:lnTo>
                      <a:pt x="72" y="210"/>
                    </a:lnTo>
                    <a:lnTo>
                      <a:pt x="78" y="210"/>
                    </a:lnTo>
                    <a:lnTo>
                      <a:pt x="96" y="258"/>
                    </a:lnTo>
                    <a:lnTo>
                      <a:pt x="84" y="258"/>
                    </a:lnTo>
                    <a:lnTo>
                      <a:pt x="36" y="324"/>
                    </a:lnTo>
                    <a:lnTo>
                      <a:pt x="12" y="342"/>
                    </a:lnTo>
                    <a:lnTo>
                      <a:pt x="24" y="396"/>
                    </a:lnTo>
                    <a:lnTo>
                      <a:pt x="18" y="420"/>
                    </a:lnTo>
                    <a:lnTo>
                      <a:pt x="54" y="450"/>
                    </a:lnTo>
                    <a:lnTo>
                      <a:pt x="126" y="426"/>
                    </a:lnTo>
                    <a:lnTo>
                      <a:pt x="138" y="426"/>
                    </a:lnTo>
                    <a:lnTo>
                      <a:pt x="186" y="384"/>
                    </a:lnTo>
                    <a:lnTo>
                      <a:pt x="210" y="336"/>
                    </a:lnTo>
                    <a:lnTo>
                      <a:pt x="192" y="318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92" y="288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80" y="216"/>
                    </a:lnTo>
                    <a:lnTo>
                      <a:pt x="162" y="162"/>
                    </a:lnTo>
                    <a:lnTo>
                      <a:pt x="180" y="132"/>
                    </a:lnTo>
                    <a:lnTo>
                      <a:pt x="174" y="114"/>
                    </a:lnTo>
                    <a:lnTo>
                      <a:pt x="168" y="102"/>
                    </a:lnTo>
                    <a:lnTo>
                      <a:pt x="162" y="102"/>
                    </a:lnTo>
                    <a:lnTo>
                      <a:pt x="150" y="96"/>
                    </a:lnTo>
                    <a:lnTo>
                      <a:pt x="150" y="66"/>
                    </a:lnTo>
                    <a:lnTo>
                      <a:pt x="162" y="60"/>
                    </a:lnTo>
                    <a:lnTo>
                      <a:pt x="168" y="42"/>
                    </a:lnTo>
                    <a:close/>
                    <a:moveTo>
                      <a:pt x="102" y="408"/>
                    </a:moveTo>
                    <a:lnTo>
                      <a:pt x="96" y="384"/>
                    </a:lnTo>
                    <a:lnTo>
                      <a:pt x="102" y="378"/>
                    </a:lnTo>
                    <a:lnTo>
                      <a:pt x="102" y="378"/>
                    </a:lnTo>
                    <a:lnTo>
                      <a:pt x="102" y="360"/>
                    </a:lnTo>
                    <a:lnTo>
                      <a:pt x="102" y="378"/>
                    </a:lnTo>
                    <a:lnTo>
                      <a:pt x="102" y="402"/>
                    </a:lnTo>
                    <a:lnTo>
                      <a:pt x="108" y="408"/>
                    </a:lnTo>
                    <a:lnTo>
                      <a:pt x="102" y="408"/>
                    </a:lnTo>
                    <a:close/>
                    <a:moveTo>
                      <a:pt x="162" y="354"/>
                    </a:moveTo>
                    <a:lnTo>
                      <a:pt x="168" y="330"/>
                    </a:lnTo>
                    <a:lnTo>
                      <a:pt x="168" y="348"/>
                    </a:lnTo>
                    <a:lnTo>
                      <a:pt x="174" y="372"/>
                    </a:lnTo>
                    <a:lnTo>
                      <a:pt x="168" y="366"/>
                    </a:lnTo>
                    <a:lnTo>
                      <a:pt x="156" y="384"/>
                    </a:lnTo>
                    <a:lnTo>
                      <a:pt x="162" y="390"/>
                    </a:lnTo>
                    <a:lnTo>
                      <a:pt x="156" y="402"/>
                    </a:lnTo>
                    <a:lnTo>
                      <a:pt x="144" y="384"/>
                    </a:lnTo>
                    <a:lnTo>
                      <a:pt x="150" y="384"/>
                    </a:lnTo>
                    <a:lnTo>
                      <a:pt x="150" y="372"/>
                    </a:lnTo>
                    <a:lnTo>
                      <a:pt x="156" y="378"/>
                    </a:lnTo>
                    <a:lnTo>
                      <a:pt x="156" y="372"/>
                    </a:lnTo>
                    <a:lnTo>
                      <a:pt x="162" y="366"/>
                    </a:lnTo>
                    <a:lnTo>
                      <a:pt x="150" y="354"/>
                    </a:lnTo>
                    <a:lnTo>
                      <a:pt x="150" y="342"/>
                    </a:lnTo>
                    <a:lnTo>
                      <a:pt x="162" y="3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7" name="Freeform 297"/>
              <p:cNvSpPr>
                <a:spLocks/>
              </p:cNvSpPr>
              <p:nvPr/>
            </p:nvSpPr>
            <p:spPr bwMode="auto">
              <a:xfrm>
                <a:off x="2928" y="144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6 w 6"/>
                  <a:gd name="T3" fmla="*/ 12 h 18"/>
                  <a:gd name="T4" fmla="*/ 6 w 6"/>
                  <a:gd name="T5" fmla="*/ 6 h 18"/>
                  <a:gd name="T6" fmla="*/ 0 w 6"/>
                  <a:gd name="T7" fmla="*/ 0 h 18"/>
                  <a:gd name="T8" fmla="*/ 0 w 6"/>
                  <a:gd name="T9" fmla="*/ 6 h 18"/>
                  <a:gd name="T10" fmla="*/ 0 w 6"/>
                  <a:gd name="T11" fmla="*/ 12 h 18"/>
                  <a:gd name="T12" fmla="*/ 6 w 6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8" name="Freeform 298"/>
              <p:cNvSpPr>
                <a:spLocks/>
              </p:cNvSpPr>
              <p:nvPr/>
            </p:nvSpPr>
            <p:spPr bwMode="auto">
              <a:xfrm>
                <a:off x="3114" y="1266"/>
                <a:ext cx="18" cy="48"/>
              </a:xfrm>
              <a:custGeom>
                <a:avLst/>
                <a:gdLst>
                  <a:gd name="T0" fmla="*/ 18 w 18"/>
                  <a:gd name="T1" fmla="*/ 36 h 48"/>
                  <a:gd name="T2" fmla="*/ 12 w 18"/>
                  <a:gd name="T3" fmla="*/ 48 h 48"/>
                  <a:gd name="T4" fmla="*/ 18 w 18"/>
                  <a:gd name="T5" fmla="*/ 36 h 48"/>
                  <a:gd name="T6" fmla="*/ 0 w 18"/>
                  <a:gd name="T7" fmla="*/ 0 h 48"/>
                  <a:gd name="T8" fmla="*/ 0 w 18"/>
                  <a:gd name="T9" fmla="*/ 0 h 48"/>
                  <a:gd name="T10" fmla="*/ 18 w 18"/>
                  <a:gd name="T1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48">
                    <a:moveTo>
                      <a:pt x="18" y="36"/>
                    </a:moveTo>
                    <a:lnTo>
                      <a:pt x="12" y="48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9" name="Freeform 299"/>
              <p:cNvSpPr>
                <a:spLocks/>
              </p:cNvSpPr>
              <p:nvPr/>
            </p:nvSpPr>
            <p:spPr bwMode="auto">
              <a:xfrm>
                <a:off x="3132" y="1332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0" name="Freeform 300"/>
              <p:cNvSpPr>
                <a:spLocks/>
              </p:cNvSpPr>
              <p:nvPr/>
            </p:nvSpPr>
            <p:spPr bwMode="auto">
              <a:xfrm>
                <a:off x="3102" y="1116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6 w 12"/>
                  <a:gd name="T3" fmla="*/ 0 h 12"/>
                  <a:gd name="T4" fmla="*/ 0 w 12"/>
                  <a:gd name="T5" fmla="*/ 0 h 12"/>
                  <a:gd name="T6" fmla="*/ 6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1" name="Freeform 301"/>
              <p:cNvSpPr>
                <a:spLocks/>
              </p:cNvSpPr>
              <p:nvPr/>
            </p:nvSpPr>
            <p:spPr bwMode="auto">
              <a:xfrm>
                <a:off x="2832" y="1626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6 w 12"/>
                  <a:gd name="T3" fmla="*/ 0 h 12"/>
                  <a:gd name="T4" fmla="*/ 0 w 12"/>
                  <a:gd name="T5" fmla="*/ 6 h 12"/>
                  <a:gd name="T6" fmla="*/ 12 w 12"/>
                  <a:gd name="T7" fmla="*/ 12 h 12"/>
                  <a:gd name="T8" fmla="*/ 12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2" name="Freeform 302"/>
              <p:cNvSpPr>
                <a:spLocks/>
              </p:cNvSpPr>
              <p:nvPr/>
            </p:nvSpPr>
            <p:spPr bwMode="auto">
              <a:xfrm>
                <a:off x="2898" y="1542"/>
                <a:ext cx="18" cy="30"/>
              </a:xfrm>
              <a:custGeom>
                <a:avLst/>
                <a:gdLst>
                  <a:gd name="T0" fmla="*/ 18 w 18"/>
                  <a:gd name="T1" fmla="*/ 18 h 30"/>
                  <a:gd name="T2" fmla="*/ 12 w 18"/>
                  <a:gd name="T3" fmla="*/ 6 h 30"/>
                  <a:gd name="T4" fmla="*/ 18 w 18"/>
                  <a:gd name="T5" fmla="*/ 0 h 30"/>
                  <a:gd name="T6" fmla="*/ 12 w 18"/>
                  <a:gd name="T7" fmla="*/ 0 h 30"/>
                  <a:gd name="T8" fmla="*/ 12 w 18"/>
                  <a:gd name="T9" fmla="*/ 0 h 30"/>
                  <a:gd name="T10" fmla="*/ 0 w 18"/>
                  <a:gd name="T11" fmla="*/ 18 h 30"/>
                  <a:gd name="T12" fmla="*/ 0 w 18"/>
                  <a:gd name="T13" fmla="*/ 30 h 30"/>
                  <a:gd name="T14" fmla="*/ 18 w 18"/>
                  <a:gd name="T15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18" y="18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3" name="Freeform 303"/>
              <p:cNvSpPr>
                <a:spLocks noEditPoints="1"/>
              </p:cNvSpPr>
              <p:nvPr/>
            </p:nvSpPr>
            <p:spPr bwMode="auto">
              <a:xfrm>
                <a:off x="2772" y="1068"/>
                <a:ext cx="240" cy="558"/>
              </a:xfrm>
              <a:custGeom>
                <a:avLst/>
                <a:gdLst>
                  <a:gd name="T0" fmla="*/ 234 w 240"/>
                  <a:gd name="T1" fmla="*/ 114 h 558"/>
                  <a:gd name="T2" fmla="*/ 228 w 240"/>
                  <a:gd name="T3" fmla="*/ 54 h 558"/>
                  <a:gd name="T4" fmla="*/ 204 w 240"/>
                  <a:gd name="T5" fmla="*/ 36 h 558"/>
                  <a:gd name="T6" fmla="*/ 186 w 240"/>
                  <a:gd name="T7" fmla="*/ 18 h 558"/>
                  <a:gd name="T8" fmla="*/ 168 w 240"/>
                  <a:gd name="T9" fmla="*/ 0 h 558"/>
                  <a:gd name="T10" fmla="*/ 168 w 240"/>
                  <a:gd name="T11" fmla="*/ 36 h 558"/>
                  <a:gd name="T12" fmla="*/ 168 w 240"/>
                  <a:gd name="T13" fmla="*/ 36 h 558"/>
                  <a:gd name="T14" fmla="*/ 126 w 240"/>
                  <a:gd name="T15" fmla="*/ 60 h 558"/>
                  <a:gd name="T16" fmla="*/ 90 w 240"/>
                  <a:gd name="T17" fmla="*/ 84 h 558"/>
                  <a:gd name="T18" fmla="*/ 78 w 240"/>
                  <a:gd name="T19" fmla="*/ 144 h 558"/>
                  <a:gd name="T20" fmla="*/ 48 w 240"/>
                  <a:gd name="T21" fmla="*/ 210 h 558"/>
                  <a:gd name="T22" fmla="*/ 54 w 240"/>
                  <a:gd name="T23" fmla="*/ 222 h 558"/>
                  <a:gd name="T24" fmla="*/ 54 w 240"/>
                  <a:gd name="T25" fmla="*/ 222 h 558"/>
                  <a:gd name="T26" fmla="*/ 54 w 240"/>
                  <a:gd name="T27" fmla="*/ 240 h 558"/>
                  <a:gd name="T28" fmla="*/ 18 w 240"/>
                  <a:gd name="T29" fmla="*/ 258 h 558"/>
                  <a:gd name="T30" fmla="*/ 24 w 240"/>
                  <a:gd name="T31" fmla="*/ 336 h 558"/>
                  <a:gd name="T32" fmla="*/ 18 w 240"/>
                  <a:gd name="T33" fmla="*/ 360 h 558"/>
                  <a:gd name="T34" fmla="*/ 6 w 240"/>
                  <a:gd name="T35" fmla="*/ 408 h 558"/>
                  <a:gd name="T36" fmla="*/ 12 w 240"/>
                  <a:gd name="T37" fmla="*/ 426 h 558"/>
                  <a:gd name="T38" fmla="*/ 12 w 240"/>
                  <a:gd name="T39" fmla="*/ 426 h 558"/>
                  <a:gd name="T40" fmla="*/ 0 w 240"/>
                  <a:gd name="T41" fmla="*/ 432 h 558"/>
                  <a:gd name="T42" fmla="*/ 0 w 240"/>
                  <a:gd name="T43" fmla="*/ 432 h 558"/>
                  <a:gd name="T44" fmla="*/ 18 w 240"/>
                  <a:gd name="T45" fmla="*/ 510 h 558"/>
                  <a:gd name="T46" fmla="*/ 24 w 240"/>
                  <a:gd name="T47" fmla="*/ 528 h 558"/>
                  <a:gd name="T48" fmla="*/ 30 w 240"/>
                  <a:gd name="T49" fmla="*/ 558 h 558"/>
                  <a:gd name="T50" fmla="*/ 54 w 240"/>
                  <a:gd name="T51" fmla="*/ 534 h 558"/>
                  <a:gd name="T52" fmla="*/ 84 w 240"/>
                  <a:gd name="T53" fmla="*/ 528 h 558"/>
                  <a:gd name="T54" fmla="*/ 96 w 240"/>
                  <a:gd name="T55" fmla="*/ 444 h 558"/>
                  <a:gd name="T56" fmla="*/ 96 w 240"/>
                  <a:gd name="T57" fmla="*/ 414 h 558"/>
                  <a:gd name="T58" fmla="*/ 138 w 240"/>
                  <a:gd name="T59" fmla="*/ 396 h 558"/>
                  <a:gd name="T60" fmla="*/ 108 w 240"/>
                  <a:gd name="T61" fmla="*/ 330 h 558"/>
                  <a:gd name="T62" fmla="*/ 114 w 240"/>
                  <a:gd name="T63" fmla="*/ 312 h 558"/>
                  <a:gd name="T64" fmla="*/ 138 w 240"/>
                  <a:gd name="T65" fmla="*/ 264 h 558"/>
                  <a:gd name="T66" fmla="*/ 192 w 240"/>
                  <a:gd name="T67" fmla="*/ 222 h 558"/>
                  <a:gd name="T68" fmla="*/ 180 w 240"/>
                  <a:gd name="T69" fmla="*/ 204 h 558"/>
                  <a:gd name="T70" fmla="*/ 210 w 240"/>
                  <a:gd name="T71" fmla="*/ 156 h 558"/>
                  <a:gd name="T72" fmla="*/ 240 w 240"/>
                  <a:gd name="T73" fmla="*/ 156 h 558"/>
                  <a:gd name="T74" fmla="*/ 240 w 240"/>
                  <a:gd name="T75" fmla="*/ 120 h 558"/>
                  <a:gd name="T76" fmla="*/ 42 w 240"/>
                  <a:gd name="T77" fmla="*/ 444 h 558"/>
                  <a:gd name="T78" fmla="*/ 36 w 240"/>
                  <a:gd name="T79" fmla="*/ 450 h 558"/>
                  <a:gd name="T80" fmla="*/ 30 w 240"/>
                  <a:gd name="T81" fmla="*/ 444 h 558"/>
                  <a:gd name="T82" fmla="*/ 30 w 240"/>
                  <a:gd name="T83" fmla="*/ 432 h 558"/>
                  <a:gd name="T84" fmla="*/ 30 w 240"/>
                  <a:gd name="T85" fmla="*/ 420 h 558"/>
                  <a:gd name="T86" fmla="*/ 36 w 240"/>
                  <a:gd name="T87" fmla="*/ 408 h 558"/>
                  <a:gd name="T88" fmla="*/ 48 w 240"/>
                  <a:gd name="T89" fmla="*/ 444 h 558"/>
                  <a:gd name="T90" fmla="*/ 60 w 240"/>
                  <a:gd name="T91" fmla="*/ 462 h 558"/>
                  <a:gd name="T92" fmla="*/ 54 w 240"/>
                  <a:gd name="T93" fmla="*/ 486 h 558"/>
                  <a:gd name="T94" fmla="*/ 54 w 240"/>
                  <a:gd name="T95" fmla="*/ 450 h 558"/>
                  <a:gd name="T96" fmla="*/ 66 w 240"/>
                  <a:gd name="T97" fmla="*/ 438 h 558"/>
                  <a:gd name="T98" fmla="*/ 114 w 240"/>
                  <a:gd name="T99" fmla="*/ 372 h 558"/>
                  <a:gd name="T100" fmla="*/ 108 w 240"/>
                  <a:gd name="T101" fmla="*/ 390 h 558"/>
                  <a:gd name="T102" fmla="*/ 90 w 240"/>
                  <a:gd name="T103" fmla="*/ 390 h 558"/>
                  <a:gd name="T104" fmla="*/ 114 w 240"/>
                  <a:gd name="T105" fmla="*/ 372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0" h="558">
                    <a:moveTo>
                      <a:pt x="240" y="120"/>
                    </a:moveTo>
                    <a:lnTo>
                      <a:pt x="234" y="114"/>
                    </a:lnTo>
                    <a:lnTo>
                      <a:pt x="228" y="102"/>
                    </a:lnTo>
                    <a:lnTo>
                      <a:pt x="228" y="54"/>
                    </a:lnTo>
                    <a:lnTo>
                      <a:pt x="216" y="36"/>
                    </a:lnTo>
                    <a:lnTo>
                      <a:pt x="204" y="36"/>
                    </a:lnTo>
                    <a:lnTo>
                      <a:pt x="204" y="30"/>
                    </a:lnTo>
                    <a:lnTo>
                      <a:pt x="186" y="18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32" y="30"/>
                    </a:lnTo>
                    <a:lnTo>
                      <a:pt x="126" y="60"/>
                    </a:lnTo>
                    <a:lnTo>
                      <a:pt x="108" y="48"/>
                    </a:lnTo>
                    <a:lnTo>
                      <a:pt x="90" y="84"/>
                    </a:lnTo>
                    <a:lnTo>
                      <a:pt x="102" y="102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36" y="240"/>
                    </a:lnTo>
                    <a:lnTo>
                      <a:pt x="18" y="258"/>
                    </a:lnTo>
                    <a:lnTo>
                      <a:pt x="18" y="330"/>
                    </a:lnTo>
                    <a:lnTo>
                      <a:pt x="24" y="336"/>
                    </a:lnTo>
                    <a:lnTo>
                      <a:pt x="30" y="342"/>
                    </a:lnTo>
                    <a:lnTo>
                      <a:pt x="18" y="360"/>
                    </a:lnTo>
                    <a:lnTo>
                      <a:pt x="24" y="390"/>
                    </a:lnTo>
                    <a:lnTo>
                      <a:pt x="6" y="408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6" y="426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8" y="510"/>
                    </a:lnTo>
                    <a:lnTo>
                      <a:pt x="30" y="522"/>
                    </a:lnTo>
                    <a:lnTo>
                      <a:pt x="24" y="528"/>
                    </a:lnTo>
                    <a:lnTo>
                      <a:pt x="36" y="546"/>
                    </a:lnTo>
                    <a:lnTo>
                      <a:pt x="30" y="558"/>
                    </a:lnTo>
                    <a:lnTo>
                      <a:pt x="54" y="552"/>
                    </a:lnTo>
                    <a:lnTo>
                      <a:pt x="54" y="534"/>
                    </a:lnTo>
                    <a:lnTo>
                      <a:pt x="72" y="528"/>
                    </a:lnTo>
                    <a:lnTo>
                      <a:pt x="84" y="528"/>
                    </a:lnTo>
                    <a:lnTo>
                      <a:pt x="102" y="456"/>
                    </a:lnTo>
                    <a:lnTo>
                      <a:pt x="96" y="444"/>
                    </a:lnTo>
                    <a:lnTo>
                      <a:pt x="138" y="420"/>
                    </a:lnTo>
                    <a:lnTo>
                      <a:pt x="96" y="414"/>
                    </a:lnTo>
                    <a:lnTo>
                      <a:pt x="132" y="414"/>
                    </a:lnTo>
                    <a:lnTo>
                      <a:pt x="138" y="396"/>
                    </a:lnTo>
                    <a:lnTo>
                      <a:pt x="114" y="372"/>
                    </a:lnTo>
                    <a:lnTo>
                      <a:pt x="108" y="330"/>
                    </a:lnTo>
                    <a:lnTo>
                      <a:pt x="114" y="330"/>
                    </a:lnTo>
                    <a:lnTo>
                      <a:pt x="114" y="312"/>
                    </a:lnTo>
                    <a:lnTo>
                      <a:pt x="114" y="294"/>
                    </a:lnTo>
                    <a:lnTo>
                      <a:pt x="138" y="264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86" y="192"/>
                    </a:lnTo>
                    <a:lnTo>
                      <a:pt x="210" y="156"/>
                    </a:lnTo>
                    <a:lnTo>
                      <a:pt x="228" y="162"/>
                    </a:lnTo>
                    <a:lnTo>
                      <a:pt x="240" y="156"/>
                    </a:lnTo>
                    <a:lnTo>
                      <a:pt x="228" y="138"/>
                    </a:lnTo>
                    <a:lnTo>
                      <a:pt x="240" y="120"/>
                    </a:lnTo>
                    <a:close/>
                    <a:moveTo>
                      <a:pt x="48" y="444"/>
                    </a:moveTo>
                    <a:lnTo>
                      <a:pt x="42" y="444"/>
                    </a:lnTo>
                    <a:lnTo>
                      <a:pt x="36" y="450"/>
                    </a:lnTo>
                    <a:lnTo>
                      <a:pt x="36" y="450"/>
                    </a:lnTo>
                    <a:lnTo>
                      <a:pt x="24" y="456"/>
                    </a:lnTo>
                    <a:lnTo>
                      <a:pt x="30" y="444"/>
                    </a:lnTo>
                    <a:lnTo>
                      <a:pt x="24" y="438"/>
                    </a:lnTo>
                    <a:lnTo>
                      <a:pt x="30" y="432"/>
                    </a:lnTo>
                    <a:lnTo>
                      <a:pt x="30" y="426"/>
                    </a:lnTo>
                    <a:lnTo>
                      <a:pt x="30" y="420"/>
                    </a:lnTo>
                    <a:lnTo>
                      <a:pt x="36" y="432"/>
                    </a:lnTo>
                    <a:lnTo>
                      <a:pt x="36" y="408"/>
                    </a:lnTo>
                    <a:lnTo>
                      <a:pt x="48" y="414"/>
                    </a:lnTo>
                    <a:lnTo>
                      <a:pt x="48" y="444"/>
                    </a:lnTo>
                    <a:close/>
                    <a:moveTo>
                      <a:pt x="66" y="456"/>
                    </a:moveTo>
                    <a:lnTo>
                      <a:pt x="60" y="462"/>
                    </a:lnTo>
                    <a:lnTo>
                      <a:pt x="54" y="480"/>
                    </a:lnTo>
                    <a:lnTo>
                      <a:pt x="54" y="486"/>
                    </a:lnTo>
                    <a:lnTo>
                      <a:pt x="60" y="456"/>
                    </a:lnTo>
                    <a:lnTo>
                      <a:pt x="54" y="450"/>
                    </a:lnTo>
                    <a:lnTo>
                      <a:pt x="60" y="450"/>
                    </a:lnTo>
                    <a:lnTo>
                      <a:pt x="66" y="438"/>
                    </a:lnTo>
                    <a:lnTo>
                      <a:pt x="66" y="456"/>
                    </a:lnTo>
                    <a:close/>
                    <a:moveTo>
                      <a:pt x="114" y="372"/>
                    </a:moveTo>
                    <a:lnTo>
                      <a:pt x="114" y="378"/>
                    </a:lnTo>
                    <a:lnTo>
                      <a:pt x="108" y="390"/>
                    </a:lnTo>
                    <a:lnTo>
                      <a:pt x="96" y="390"/>
                    </a:lnTo>
                    <a:lnTo>
                      <a:pt x="90" y="390"/>
                    </a:lnTo>
                    <a:lnTo>
                      <a:pt x="108" y="384"/>
                    </a:lnTo>
                    <a:lnTo>
                      <a:pt x="114" y="3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4" name="Freeform 304"/>
              <p:cNvSpPr>
                <a:spLocks/>
              </p:cNvSpPr>
              <p:nvPr/>
            </p:nvSpPr>
            <p:spPr bwMode="auto">
              <a:xfrm>
                <a:off x="2868" y="1554"/>
                <a:ext cx="12" cy="42"/>
              </a:xfrm>
              <a:custGeom>
                <a:avLst/>
                <a:gdLst>
                  <a:gd name="T0" fmla="*/ 12 w 12"/>
                  <a:gd name="T1" fmla="*/ 0 h 42"/>
                  <a:gd name="T2" fmla="*/ 6 w 12"/>
                  <a:gd name="T3" fmla="*/ 6 h 42"/>
                  <a:gd name="T4" fmla="*/ 6 w 12"/>
                  <a:gd name="T5" fmla="*/ 18 h 42"/>
                  <a:gd name="T6" fmla="*/ 0 w 12"/>
                  <a:gd name="T7" fmla="*/ 30 h 42"/>
                  <a:gd name="T8" fmla="*/ 0 w 12"/>
                  <a:gd name="T9" fmla="*/ 42 h 42"/>
                  <a:gd name="T10" fmla="*/ 6 w 12"/>
                  <a:gd name="T11" fmla="*/ 24 h 42"/>
                  <a:gd name="T12" fmla="*/ 12 w 1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2">
                    <a:moveTo>
                      <a:pt x="12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2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5" name="Freeform 305"/>
              <p:cNvSpPr>
                <a:spLocks/>
              </p:cNvSpPr>
              <p:nvPr/>
            </p:nvSpPr>
            <p:spPr bwMode="auto">
              <a:xfrm>
                <a:off x="3000" y="1122"/>
                <a:ext cx="6" cy="60"/>
              </a:xfrm>
              <a:custGeom>
                <a:avLst/>
                <a:gdLst>
                  <a:gd name="T0" fmla="*/ 6 w 6"/>
                  <a:gd name="T1" fmla="*/ 60 h 60"/>
                  <a:gd name="T2" fmla="*/ 0 w 6"/>
                  <a:gd name="T3" fmla="*/ 48 h 60"/>
                  <a:gd name="T4" fmla="*/ 0 w 6"/>
                  <a:gd name="T5" fmla="*/ 0 h 60"/>
                  <a:gd name="T6" fmla="*/ 0 w 6"/>
                  <a:gd name="T7" fmla="*/ 0 h 60"/>
                  <a:gd name="T8" fmla="*/ 0 w 6"/>
                  <a:gd name="T9" fmla="*/ 48 h 60"/>
                  <a:gd name="T10" fmla="*/ 6 w 6"/>
                  <a:gd name="T1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0">
                    <a:moveTo>
                      <a:pt x="6" y="60"/>
                    </a:moveTo>
                    <a:lnTo>
                      <a:pt x="0" y="4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6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6" name="Freeform 306"/>
              <p:cNvSpPr>
                <a:spLocks/>
              </p:cNvSpPr>
              <p:nvPr/>
            </p:nvSpPr>
            <p:spPr bwMode="auto">
              <a:xfrm>
                <a:off x="2958" y="1086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18 w 18"/>
                  <a:gd name="T3" fmla="*/ 12 h 18"/>
                  <a:gd name="T4" fmla="*/ 0 w 18"/>
                  <a:gd name="T5" fmla="*/ 0 h 18"/>
                  <a:gd name="T6" fmla="*/ 18 w 18"/>
                  <a:gd name="T7" fmla="*/ 12 h 18"/>
                  <a:gd name="T8" fmla="*/ 18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7" name="Freeform 307"/>
              <p:cNvSpPr>
                <a:spLocks/>
              </p:cNvSpPr>
              <p:nvPr/>
            </p:nvSpPr>
            <p:spPr bwMode="auto">
              <a:xfrm>
                <a:off x="2946" y="1008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12 h 12"/>
                  <a:gd name="T4" fmla="*/ 6 w 6"/>
                  <a:gd name="T5" fmla="*/ 0 h 12"/>
                  <a:gd name="T6" fmla="*/ 0 w 6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8" name="Freeform 308"/>
              <p:cNvSpPr>
                <a:spLocks/>
              </p:cNvSpPr>
              <p:nvPr/>
            </p:nvSpPr>
            <p:spPr bwMode="auto">
              <a:xfrm>
                <a:off x="3000" y="983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6 w 12"/>
                  <a:gd name="T3" fmla="*/ 12 h 12"/>
                  <a:gd name="T4" fmla="*/ 12 w 12"/>
                  <a:gd name="T5" fmla="*/ 0 h 12"/>
                  <a:gd name="T6" fmla="*/ 0 w 12"/>
                  <a:gd name="T7" fmla="*/ 0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9" name="Freeform 309"/>
              <p:cNvSpPr>
                <a:spLocks/>
              </p:cNvSpPr>
              <p:nvPr/>
            </p:nvSpPr>
            <p:spPr bwMode="auto">
              <a:xfrm>
                <a:off x="2664" y="971"/>
                <a:ext cx="474" cy="565"/>
              </a:xfrm>
              <a:custGeom>
                <a:avLst/>
                <a:gdLst>
                  <a:gd name="T0" fmla="*/ 456 w 474"/>
                  <a:gd name="T1" fmla="*/ 55 h 565"/>
                  <a:gd name="T2" fmla="*/ 474 w 474"/>
                  <a:gd name="T3" fmla="*/ 31 h 565"/>
                  <a:gd name="T4" fmla="*/ 414 w 474"/>
                  <a:gd name="T5" fmla="*/ 18 h 565"/>
                  <a:gd name="T6" fmla="*/ 396 w 474"/>
                  <a:gd name="T7" fmla="*/ 24 h 565"/>
                  <a:gd name="T8" fmla="*/ 360 w 474"/>
                  <a:gd name="T9" fmla="*/ 49 h 565"/>
                  <a:gd name="T10" fmla="*/ 354 w 474"/>
                  <a:gd name="T11" fmla="*/ 12 h 565"/>
                  <a:gd name="T12" fmla="*/ 306 w 474"/>
                  <a:gd name="T13" fmla="*/ 49 h 565"/>
                  <a:gd name="T14" fmla="*/ 276 w 474"/>
                  <a:gd name="T15" fmla="*/ 79 h 565"/>
                  <a:gd name="T16" fmla="*/ 264 w 474"/>
                  <a:gd name="T17" fmla="*/ 67 h 565"/>
                  <a:gd name="T18" fmla="*/ 246 w 474"/>
                  <a:gd name="T19" fmla="*/ 91 h 565"/>
                  <a:gd name="T20" fmla="*/ 228 w 474"/>
                  <a:gd name="T21" fmla="*/ 121 h 565"/>
                  <a:gd name="T22" fmla="*/ 204 w 474"/>
                  <a:gd name="T23" fmla="*/ 133 h 565"/>
                  <a:gd name="T24" fmla="*/ 186 w 474"/>
                  <a:gd name="T25" fmla="*/ 175 h 565"/>
                  <a:gd name="T26" fmla="*/ 174 w 474"/>
                  <a:gd name="T27" fmla="*/ 175 h 565"/>
                  <a:gd name="T28" fmla="*/ 150 w 474"/>
                  <a:gd name="T29" fmla="*/ 223 h 565"/>
                  <a:gd name="T30" fmla="*/ 132 w 474"/>
                  <a:gd name="T31" fmla="*/ 253 h 565"/>
                  <a:gd name="T32" fmla="*/ 138 w 474"/>
                  <a:gd name="T33" fmla="*/ 277 h 565"/>
                  <a:gd name="T34" fmla="*/ 114 w 474"/>
                  <a:gd name="T35" fmla="*/ 301 h 565"/>
                  <a:gd name="T36" fmla="*/ 84 w 474"/>
                  <a:gd name="T37" fmla="*/ 343 h 565"/>
                  <a:gd name="T38" fmla="*/ 90 w 474"/>
                  <a:gd name="T39" fmla="*/ 361 h 565"/>
                  <a:gd name="T40" fmla="*/ 36 w 474"/>
                  <a:gd name="T41" fmla="*/ 385 h 565"/>
                  <a:gd name="T42" fmla="*/ 24 w 474"/>
                  <a:gd name="T43" fmla="*/ 409 h 565"/>
                  <a:gd name="T44" fmla="*/ 0 w 474"/>
                  <a:gd name="T45" fmla="*/ 427 h 565"/>
                  <a:gd name="T46" fmla="*/ 24 w 474"/>
                  <a:gd name="T47" fmla="*/ 439 h 565"/>
                  <a:gd name="T48" fmla="*/ 36 w 474"/>
                  <a:gd name="T49" fmla="*/ 451 h 565"/>
                  <a:gd name="T50" fmla="*/ 0 w 474"/>
                  <a:gd name="T51" fmla="*/ 457 h 565"/>
                  <a:gd name="T52" fmla="*/ 24 w 474"/>
                  <a:gd name="T53" fmla="*/ 475 h 565"/>
                  <a:gd name="T54" fmla="*/ 12 w 474"/>
                  <a:gd name="T55" fmla="*/ 499 h 565"/>
                  <a:gd name="T56" fmla="*/ 18 w 474"/>
                  <a:gd name="T57" fmla="*/ 517 h 565"/>
                  <a:gd name="T58" fmla="*/ 6 w 474"/>
                  <a:gd name="T59" fmla="*/ 547 h 565"/>
                  <a:gd name="T60" fmla="*/ 78 w 474"/>
                  <a:gd name="T61" fmla="*/ 529 h 565"/>
                  <a:gd name="T62" fmla="*/ 96 w 474"/>
                  <a:gd name="T63" fmla="*/ 517 h 565"/>
                  <a:gd name="T64" fmla="*/ 114 w 474"/>
                  <a:gd name="T65" fmla="*/ 523 h 565"/>
                  <a:gd name="T66" fmla="*/ 114 w 474"/>
                  <a:gd name="T67" fmla="*/ 505 h 565"/>
                  <a:gd name="T68" fmla="*/ 138 w 474"/>
                  <a:gd name="T69" fmla="*/ 439 h 565"/>
                  <a:gd name="T70" fmla="*/ 126 w 474"/>
                  <a:gd name="T71" fmla="*/ 355 h 565"/>
                  <a:gd name="T72" fmla="*/ 162 w 474"/>
                  <a:gd name="T73" fmla="*/ 319 h 565"/>
                  <a:gd name="T74" fmla="*/ 174 w 474"/>
                  <a:gd name="T75" fmla="*/ 241 h 565"/>
                  <a:gd name="T76" fmla="*/ 198 w 474"/>
                  <a:gd name="T77" fmla="*/ 181 h 565"/>
                  <a:gd name="T78" fmla="*/ 240 w 474"/>
                  <a:gd name="T79" fmla="*/ 127 h 565"/>
                  <a:gd name="T80" fmla="*/ 276 w 474"/>
                  <a:gd name="T81" fmla="*/ 97 h 565"/>
                  <a:gd name="T82" fmla="*/ 276 w 474"/>
                  <a:gd name="T83" fmla="*/ 97 h 565"/>
                  <a:gd name="T84" fmla="*/ 312 w 474"/>
                  <a:gd name="T85" fmla="*/ 109 h 565"/>
                  <a:gd name="T86" fmla="*/ 360 w 474"/>
                  <a:gd name="T87" fmla="*/ 121 h 565"/>
                  <a:gd name="T88" fmla="*/ 378 w 474"/>
                  <a:gd name="T89" fmla="*/ 61 h 565"/>
                  <a:gd name="T90" fmla="*/ 444 w 474"/>
                  <a:gd name="T91" fmla="*/ 73 h 565"/>
                  <a:gd name="T92" fmla="*/ 438 w 474"/>
                  <a:gd name="T93" fmla="*/ 103 h 565"/>
                  <a:gd name="T94" fmla="*/ 474 w 474"/>
                  <a:gd name="T95" fmla="*/ 73 h 565"/>
                  <a:gd name="T96" fmla="*/ 474 w 474"/>
                  <a:gd name="T97" fmla="*/ 61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4" h="565">
                    <a:moveTo>
                      <a:pt x="474" y="61"/>
                    </a:moveTo>
                    <a:lnTo>
                      <a:pt x="450" y="67"/>
                    </a:lnTo>
                    <a:lnTo>
                      <a:pt x="456" y="55"/>
                    </a:lnTo>
                    <a:lnTo>
                      <a:pt x="432" y="43"/>
                    </a:lnTo>
                    <a:lnTo>
                      <a:pt x="456" y="49"/>
                    </a:lnTo>
                    <a:lnTo>
                      <a:pt x="474" y="31"/>
                    </a:lnTo>
                    <a:lnTo>
                      <a:pt x="438" y="6"/>
                    </a:lnTo>
                    <a:lnTo>
                      <a:pt x="426" y="24"/>
                    </a:lnTo>
                    <a:lnTo>
                      <a:pt x="414" y="18"/>
                    </a:lnTo>
                    <a:lnTo>
                      <a:pt x="426" y="0"/>
                    </a:lnTo>
                    <a:lnTo>
                      <a:pt x="408" y="0"/>
                    </a:lnTo>
                    <a:lnTo>
                      <a:pt x="396" y="24"/>
                    </a:lnTo>
                    <a:lnTo>
                      <a:pt x="390" y="31"/>
                    </a:lnTo>
                    <a:lnTo>
                      <a:pt x="390" y="0"/>
                    </a:lnTo>
                    <a:lnTo>
                      <a:pt x="360" y="49"/>
                    </a:lnTo>
                    <a:lnTo>
                      <a:pt x="378" y="6"/>
                    </a:lnTo>
                    <a:lnTo>
                      <a:pt x="354" y="6"/>
                    </a:lnTo>
                    <a:lnTo>
                      <a:pt x="354" y="12"/>
                    </a:lnTo>
                    <a:lnTo>
                      <a:pt x="330" y="55"/>
                    </a:lnTo>
                    <a:lnTo>
                      <a:pt x="300" y="37"/>
                    </a:lnTo>
                    <a:lnTo>
                      <a:pt x="306" y="49"/>
                    </a:lnTo>
                    <a:lnTo>
                      <a:pt x="306" y="67"/>
                    </a:lnTo>
                    <a:lnTo>
                      <a:pt x="294" y="49"/>
                    </a:lnTo>
                    <a:lnTo>
                      <a:pt x="276" y="79"/>
                    </a:lnTo>
                    <a:lnTo>
                      <a:pt x="276" y="55"/>
                    </a:lnTo>
                    <a:lnTo>
                      <a:pt x="264" y="73"/>
                    </a:lnTo>
                    <a:lnTo>
                      <a:pt x="264" y="67"/>
                    </a:lnTo>
                    <a:lnTo>
                      <a:pt x="258" y="91"/>
                    </a:lnTo>
                    <a:lnTo>
                      <a:pt x="246" y="79"/>
                    </a:lnTo>
                    <a:lnTo>
                      <a:pt x="246" y="91"/>
                    </a:lnTo>
                    <a:lnTo>
                      <a:pt x="240" y="85"/>
                    </a:lnTo>
                    <a:lnTo>
                      <a:pt x="240" y="97"/>
                    </a:lnTo>
                    <a:lnTo>
                      <a:pt x="228" y="121"/>
                    </a:lnTo>
                    <a:lnTo>
                      <a:pt x="210" y="127"/>
                    </a:lnTo>
                    <a:lnTo>
                      <a:pt x="228" y="133"/>
                    </a:lnTo>
                    <a:lnTo>
                      <a:pt x="204" y="133"/>
                    </a:lnTo>
                    <a:lnTo>
                      <a:pt x="198" y="163"/>
                    </a:lnTo>
                    <a:lnTo>
                      <a:pt x="198" y="151"/>
                    </a:lnTo>
                    <a:lnTo>
                      <a:pt x="186" y="175"/>
                    </a:lnTo>
                    <a:lnTo>
                      <a:pt x="198" y="175"/>
                    </a:lnTo>
                    <a:lnTo>
                      <a:pt x="186" y="181"/>
                    </a:lnTo>
                    <a:lnTo>
                      <a:pt x="174" y="175"/>
                    </a:lnTo>
                    <a:lnTo>
                      <a:pt x="162" y="199"/>
                    </a:lnTo>
                    <a:lnTo>
                      <a:pt x="156" y="205"/>
                    </a:lnTo>
                    <a:lnTo>
                      <a:pt x="150" y="223"/>
                    </a:lnTo>
                    <a:lnTo>
                      <a:pt x="144" y="229"/>
                    </a:lnTo>
                    <a:lnTo>
                      <a:pt x="150" y="235"/>
                    </a:lnTo>
                    <a:lnTo>
                      <a:pt x="132" y="253"/>
                    </a:lnTo>
                    <a:lnTo>
                      <a:pt x="144" y="253"/>
                    </a:lnTo>
                    <a:lnTo>
                      <a:pt x="132" y="265"/>
                    </a:lnTo>
                    <a:lnTo>
                      <a:pt x="138" y="277"/>
                    </a:lnTo>
                    <a:lnTo>
                      <a:pt x="126" y="271"/>
                    </a:lnTo>
                    <a:lnTo>
                      <a:pt x="132" y="283"/>
                    </a:lnTo>
                    <a:lnTo>
                      <a:pt x="114" y="301"/>
                    </a:lnTo>
                    <a:lnTo>
                      <a:pt x="114" y="313"/>
                    </a:lnTo>
                    <a:lnTo>
                      <a:pt x="102" y="313"/>
                    </a:lnTo>
                    <a:lnTo>
                      <a:pt x="84" y="343"/>
                    </a:lnTo>
                    <a:lnTo>
                      <a:pt x="90" y="349"/>
                    </a:lnTo>
                    <a:lnTo>
                      <a:pt x="108" y="343"/>
                    </a:lnTo>
                    <a:lnTo>
                      <a:pt x="90" y="361"/>
                    </a:lnTo>
                    <a:lnTo>
                      <a:pt x="84" y="355"/>
                    </a:lnTo>
                    <a:lnTo>
                      <a:pt x="54" y="367"/>
                    </a:lnTo>
                    <a:lnTo>
                      <a:pt x="36" y="385"/>
                    </a:lnTo>
                    <a:lnTo>
                      <a:pt x="42" y="397"/>
                    </a:lnTo>
                    <a:lnTo>
                      <a:pt x="18" y="397"/>
                    </a:lnTo>
                    <a:lnTo>
                      <a:pt x="24" y="409"/>
                    </a:lnTo>
                    <a:lnTo>
                      <a:pt x="0" y="415"/>
                    </a:lnTo>
                    <a:lnTo>
                      <a:pt x="18" y="421"/>
                    </a:lnTo>
                    <a:lnTo>
                      <a:pt x="0" y="427"/>
                    </a:lnTo>
                    <a:lnTo>
                      <a:pt x="0" y="451"/>
                    </a:lnTo>
                    <a:lnTo>
                      <a:pt x="18" y="451"/>
                    </a:lnTo>
                    <a:lnTo>
                      <a:pt x="24" y="439"/>
                    </a:lnTo>
                    <a:lnTo>
                      <a:pt x="24" y="451"/>
                    </a:lnTo>
                    <a:lnTo>
                      <a:pt x="42" y="439"/>
                    </a:lnTo>
                    <a:lnTo>
                      <a:pt x="36" y="451"/>
                    </a:lnTo>
                    <a:lnTo>
                      <a:pt x="36" y="457"/>
                    </a:lnTo>
                    <a:lnTo>
                      <a:pt x="24" y="451"/>
                    </a:lnTo>
                    <a:lnTo>
                      <a:pt x="0" y="457"/>
                    </a:lnTo>
                    <a:lnTo>
                      <a:pt x="0" y="469"/>
                    </a:lnTo>
                    <a:lnTo>
                      <a:pt x="12" y="493"/>
                    </a:lnTo>
                    <a:lnTo>
                      <a:pt x="24" y="475"/>
                    </a:lnTo>
                    <a:lnTo>
                      <a:pt x="36" y="475"/>
                    </a:lnTo>
                    <a:lnTo>
                      <a:pt x="24" y="475"/>
                    </a:lnTo>
                    <a:lnTo>
                      <a:pt x="12" y="499"/>
                    </a:lnTo>
                    <a:lnTo>
                      <a:pt x="18" y="499"/>
                    </a:lnTo>
                    <a:lnTo>
                      <a:pt x="0" y="523"/>
                    </a:lnTo>
                    <a:lnTo>
                      <a:pt x="18" y="517"/>
                    </a:lnTo>
                    <a:lnTo>
                      <a:pt x="12" y="535"/>
                    </a:lnTo>
                    <a:lnTo>
                      <a:pt x="6" y="529"/>
                    </a:lnTo>
                    <a:lnTo>
                      <a:pt x="6" y="547"/>
                    </a:lnTo>
                    <a:lnTo>
                      <a:pt x="42" y="565"/>
                    </a:lnTo>
                    <a:lnTo>
                      <a:pt x="72" y="541"/>
                    </a:lnTo>
                    <a:lnTo>
                      <a:pt x="78" y="529"/>
                    </a:lnTo>
                    <a:lnTo>
                      <a:pt x="90" y="529"/>
                    </a:lnTo>
                    <a:lnTo>
                      <a:pt x="90" y="505"/>
                    </a:lnTo>
                    <a:lnTo>
                      <a:pt x="96" y="517"/>
                    </a:lnTo>
                    <a:lnTo>
                      <a:pt x="114" y="529"/>
                    </a:lnTo>
                    <a:lnTo>
                      <a:pt x="108" y="529"/>
                    </a:lnTo>
                    <a:lnTo>
                      <a:pt x="114" y="523"/>
                    </a:lnTo>
                    <a:lnTo>
                      <a:pt x="120" y="523"/>
                    </a:lnTo>
                    <a:lnTo>
                      <a:pt x="120" y="523"/>
                    </a:lnTo>
                    <a:lnTo>
                      <a:pt x="114" y="505"/>
                    </a:lnTo>
                    <a:lnTo>
                      <a:pt x="132" y="487"/>
                    </a:lnTo>
                    <a:lnTo>
                      <a:pt x="126" y="457"/>
                    </a:lnTo>
                    <a:lnTo>
                      <a:pt x="138" y="439"/>
                    </a:lnTo>
                    <a:lnTo>
                      <a:pt x="132" y="433"/>
                    </a:lnTo>
                    <a:lnTo>
                      <a:pt x="126" y="427"/>
                    </a:lnTo>
                    <a:lnTo>
                      <a:pt x="126" y="355"/>
                    </a:lnTo>
                    <a:lnTo>
                      <a:pt x="144" y="337"/>
                    </a:lnTo>
                    <a:lnTo>
                      <a:pt x="162" y="337"/>
                    </a:lnTo>
                    <a:lnTo>
                      <a:pt x="162" y="319"/>
                    </a:lnTo>
                    <a:lnTo>
                      <a:pt x="162" y="319"/>
                    </a:lnTo>
                    <a:lnTo>
                      <a:pt x="156" y="307"/>
                    </a:lnTo>
                    <a:lnTo>
                      <a:pt x="174" y="241"/>
                    </a:lnTo>
                    <a:lnTo>
                      <a:pt x="186" y="241"/>
                    </a:lnTo>
                    <a:lnTo>
                      <a:pt x="210" y="199"/>
                    </a:lnTo>
                    <a:lnTo>
                      <a:pt x="198" y="181"/>
                    </a:lnTo>
                    <a:lnTo>
                      <a:pt x="216" y="145"/>
                    </a:lnTo>
                    <a:lnTo>
                      <a:pt x="234" y="157"/>
                    </a:lnTo>
                    <a:lnTo>
                      <a:pt x="240" y="127"/>
                    </a:lnTo>
                    <a:lnTo>
                      <a:pt x="276" y="133"/>
                    </a:lnTo>
                    <a:lnTo>
                      <a:pt x="276" y="103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300" y="91"/>
                    </a:lnTo>
                    <a:lnTo>
                      <a:pt x="312" y="109"/>
                    </a:lnTo>
                    <a:lnTo>
                      <a:pt x="318" y="121"/>
                    </a:lnTo>
                    <a:lnTo>
                      <a:pt x="342" y="121"/>
                    </a:lnTo>
                    <a:lnTo>
                      <a:pt x="360" y="121"/>
                    </a:lnTo>
                    <a:lnTo>
                      <a:pt x="378" y="97"/>
                    </a:lnTo>
                    <a:lnTo>
                      <a:pt x="378" y="79"/>
                    </a:lnTo>
                    <a:lnTo>
                      <a:pt x="378" y="61"/>
                    </a:lnTo>
                    <a:lnTo>
                      <a:pt x="420" y="43"/>
                    </a:lnTo>
                    <a:lnTo>
                      <a:pt x="426" y="49"/>
                    </a:lnTo>
                    <a:lnTo>
                      <a:pt x="444" y="73"/>
                    </a:lnTo>
                    <a:lnTo>
                      <a:pt x="444" y="85"/>
                    </a:lnTo>
                    <a:lnTo>
                      <a:pt x="438" y="103"/>
                    </a:lnTo>
                    <a:lnTo>
                      <a:pt x="438" y="103"/>
                    </a:lnTo>
                    <a:lnTo>
                      <a:pt x="456" y="79"/>
                    </a:lnTo>
                    <a:lnTo>
                      <a:pt x="468" y="73"/>
                    </a:lnTo>
                    <a:lnTo>
                      <a:pt x="474" y="73"/>
                    </a:lnTo>
                    <a:lnTo>
                      <a:pt x="474" y="67"/>
                    </a:lnTo>
                    <a:lnTo>
                      <a:pt x="474" y="61"/>
                    </a:lnTo>
                    <a:lnTo>
                      <a:pt x="474" y="6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0" name="Freeform 310"/>
              <p:cNvSpPr>
                <a:spLocks/>
              </p:cNvSpPr>
              <p:nvPr/>
            </p:nvSpPr>
            <p:spPr bwMode="auto">
              <a:xfrm>
                <a:off x="2724" y="132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1" name="Freeform 311"/>
              <p:cNvSpPr>
                <a:spLocks/>
              </p:cNvSpPr>
              <p:nvPr/>
            </p:nvSpPr>
            <p:spPr bwMode="auto">
              <a:xfrm>
                <a:off x="2970" y="983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18 w 24"/>
                  <a:gd name="T3" fmla="*/ 0 h 12"/>
                  <a:gd name="T4" fmla="*/ 12 w 24"/>
                  <a:gd name="T5" fmla="*/ 6 h 12"/>
                  <a:gd name="T6" fmla="*/ 12 w 24"/>
                  <a:gd name="T7" fmla="*/ 0 h 12"/>
                  <a:gd name="T8" fmla="*/ 0 w 24"/>
                  <a:gd name="T9" fmla="*/ 6 h 12"/>
                  <a:gd name="T10" fmla="*/ 6 w 24"/>
                  <a:gd name="T11" fmla="*/ 12 h 12"/>
                  <a:gd name="T12" fmla="*/ 18 w 24"/>
                  <a:gd name="T13" fmla="*/ 6 h 12"/>
                  <a:gd name="T14" fmla="*/ 24 w 24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18" y="0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2" name="Freeform 312"/>
              <p:cNvSpPr>
                <a:spLocks/>
              </p:cNvSpPr>
              <p:nvPr/>
            </p:nvSpPr>
            <p:spPr bwMode="auto">
              <a:xfrm>
                <a:off x="2982" y="100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3" name="Freeform 313"/>
              <p:cNvSpPr>
                <a:spLocks/>
              </p:cNvSpPr>
              <p:nvPr/>
            </p:nvSpPr>
            <p:spPr bwMode="auto">
              <a:xfrm>
                <a:off x="2988" y="989"/>
                <a:ext cx="12" cy="19"/>
              </a:xfrm>
              <a:custGeom>
                <a:avLst/>
                <a:gdLst>
                  <a:gd name="T0" fmla="*/ 0 w 12"/>
                  <a:gd name="T1" fmla="*/ 6 h 19"/>
                  <a:gd name="T2" fmla="*/ 6 w 12"/>
                  <a:gd name="T3" fmla="*/ 19 h 19"/>
                  <a:gd name="T4" fmla="*/ 12 w 12"/>
                  <a:gd name="T5" fmla="*/ 13 h 19"/>
                  <a:gd name="T6" fmla="*/ 12 w 12"/>
                  <a:gd name="T7" fmla="*/ 0 h 19"/>
                  <a:gd name="T8" fmla="*/ 0 w 12"/>
                  <a:gd name="T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0" y="6"/>
                    </a:moveTo>
                    <a:lnTo>
                      <a:pt x="6" y="19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4" name="Freeform 314"/>
              <p:cNvSpPr>
                <a:spLocks/>
              </p:cNvSpPr>
              <p:nvPr/>
            </p:nvSpPr>
            <p:spPr bwMode="auto">
              <a:xfrm>
                <a:off x="2880" y="1044"/>
                <a:ext cx="18" cy="30"/>
              </a:xfrm>
              <a:custGeom>
                <a:avLst/>
                <a:gdLst>
                  <a:gd name="T0" fmla="*/ 0 w 18"/>
                  <a:gd name="T1" fmla="*/ 12 h 30"/>
                  <a:gd name="T2" fmla="*/ 0 w 18"/>
                  <a:gd name="T3" fmla="*/ 30 h 30"/>
                  <a:gd name="T4" fmla="*/ 6 w 18"/>
                  <a:gd name="T5" fmla="*/ 24 h 30"/>
                  <a:gd name="T6" fmla="*/ 18 w 18"/>
                  <a:gd name="T7" fmla="*/ 24 h 30"/>
                  <a:gd name="T8" fmla="*/ 18 w 18"/>
                  <a:gd name="T9" fmla="*/ 12 h 30"/>
                  <a:gd name="T10" fmla="*/ 12 w 18"/>
                  <a:gd name="T11" fmla="*/ 0 h 30"/>
                  <a:gd name="T12" fmla="*/ 0 w 18"/>
                  <a:gd name="T1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0">
                    <a:moveTo>
                      <a:pt x="0" y="12"/>
                    </a:moveTo>
                    <a:lnTo>
                      <a:pt x="0" y="30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5" name="Freeform 315"/>
              <p:cNvSpPr>
                <a:spLocks/>
              </p:cNvSpPr>
              <p:nvPr/>
            </p:nvSpPr>
            <p:spPr bwMode="auto">
              <a:xfrm>
                <a:off x="2898" y="1032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18 w 18"/>
                  <a:gd name="T3" fmla="*/ 12 h 12"/>
                  <a:gd name="T4" fmla="*/ 18 w 18"/>
                  <a:gd name="T5" fmla="*/ 0 h 12"/>
                  <a:gd name="T6" fmla="*/ 6 w 18"/>
                  <a:gd name="T7" fmla="*/ 6 h 12"/>
                  <a:gd name="T8" fmla="*/ 0 w 1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18" y="12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6" name="Freeform 316"/>
              <p:cNvSpPr>
                <a:spLocks/>
              </p:cNvSpPr>
              <p:nvPr/>
            </p:nvSpPr>
            <p:spPr bwMode="auto">
              <a:xfrm>
                <a:off x="2832" y="1080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0 w 18"/>
                  <a:gd name="T3" fmla="*/ 12 h 18"/>
                  <a:gd name="T4" fmla="*/ 0 w 18"/>
                  <a:gd name="T5" fmla="*/ 18 h 18"/>
                  <a:gd name="T6" fmla="*/ 18 w 18"/>
                  <a:gd name="T7" fmla="*/ 12 h 18"/>
                  <a:gd name="T8" fmla="*/ 12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7" name="Freeform 317"/>
              <p:cNvSpPr>
                <a:spLocks/>
              </p:cNvSpPr>
              <p:nvPr/>
            </p:nvSpPr>
            <p:spPr bwMode="auto">
              <a:xfrm>
                <a:off x="3036" y="959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12 h 12"/>
                  <a:gd name="T4" fmla="*/ 6 w 12"/>
                  <a:gd name="T5" fmla="*/ 6 h 12"/>
                  <a:gd name="T6" fmla="*/ 12 w 12"/>
                  <a:gd name="T7" fmla="*/ 6 h 12"/>
                  <a:gd name="T8" fmla="*/ 6 w 12"/>
                  <a:gd name="T9" fmla="*/ 0 h 12"/>
                  <a:gd name="T10" fmla="*/ 0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8" name="Freeform 318"/>
              <p:cNvSpPr>
                <a:spLocks/>
              </p:cNvSpPr>
              <p:nvPr/>
            </p:nvSpPr>
            <p:spPr bwMode="auto">
              <a:xfrm>
                <a:off x="2832" y="1080"/>
                <a:ext cx="42" cy="42"/>
              </a:xfrm>
              <a:custGeom>
                <a:avLst/>
                <a:gdLst>
                  <a:gd name="T0" fmla="*/ 30 w 42"/>
                  <a:gd name="T1" fmla="*/ 12 h 42"/>
                  <a:gd name="T2" fmla="*/ 24 w 42"/>
                  <a:gd name="T3" fmla="*/ 0 h 42"/>
                  <a:gd name="T4" fmla="*/ 18 w 42"/>
                  <a:gd name="T5" fmla="*/ 24 h 42"/>
                  <a:gd name="T6" fmla="*/ 0 w 42"/>
                  <a:gd name="T7" fmla="*/ 30 h 42"/>
                  <a:gd name="T8" fmla="*/ 0 w 42"/>
                  <a:gd name="T9" fmla="*/ 42 h 42"/>
                  <a:gd name="T10" fmla="*/ 24 w 42"/>
                  <a:gd name="T11" fmla="*/ 24 h 42"/>
                  <a:gd name="T12" fmla="*/ 24 w 42"/>
                  <a:gd name="T13" fmla="*/ 30 h 42"/>
                  <a:gd name="T14" fmla="*/ 42 w 42"/>
                  <a:gd name="T15" fmla="*/ 12 h 42"/>
                  <a:gd name="T16" fmla="*/ 36 w 42"/>
                  <a:gd name="T17" fmla="*/ 0 h 42"/>
                  <a:gd name="T18" fmla="*/ 30 w 42"/>
                  <a:gd name="T19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2">
                    <a:moveTo>
                      <a:pt x="30" y="12"/>
                    </a:moveTo>
                    <a:lnTo>
                      <a:pt x="24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42" y="12"/>
                    </a:lnTo>
                    <a:lnTo>
                      <a:pt x="36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9" name="Freeform 319"/>
              <p:cNvSpPr>
                <a:spLocks/>
              </p:cNvSpPr>
              <p:nvPr/>
            </p:nvSpPr>
            <p:spPr bwMode="auto">
              <a:xfrm>
                <a:off x="2928" y="1014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0" name="Freeform 320"/>
              <p:cNvSpPr>
                <a:spLocks/>
              </p:cNvSpPr>
              <p:nvPr/>
            </p:nvSpPr>
            <p:spPr bwMode="auto">
              <a:xfrm>
                <a:off x="2856" y="1056"/>
                <a:ext cx="6" cy="18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3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1" name="Freeform 321"/>
              <p:cNvSpPr>
                <a:spLocks/>
              </p:cNvSpPr>
              <p:nvPr/>
            </p:nvSpPr>
            <p:spPr bwMode="auto">
              <a:xfrm>
                <a:off x="2916" y="102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0 h 12"/>
                  <a:gd name="T8" fmla="*/ 6 w 12"/>
                  <a:gd name="T9" fmla="*/ 6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2" name="Freeform 322"/>
              <p:cNvSpPr>
                <a:spLocks/>
              </p:cNvSpPr>
              <p:nvPr/>
            </p:nvSpPr>
            <p:spPr bwMode="auto">
              <a:xfrm>
                <a:off x="3132" y="103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6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3" name="Rectangle 323"/>
              <p:cNvSpPr>
                <a:spLocks noChangeArrowheads="1"/>
              </p:cNvSpPr>
              <p:nvPr/>
            </p:nvSpPr>
            <p:spPr bwMode="auto">
              <a:xfrm>
                <a:off x="3102" y="10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4" name="Freeform 324"/>
              <p:cNvSpPr>
                <a:spLocks/>
              </p:cNvSpPr>
              <p:nvPr/>
            </p:nvSpPr>
            <p:spPr bwMode="auto">
              <a:xfrm>
                <a:off x="2940" y="1062"/>
                <a:ext cx="36" cy="18"/>
              </a:xfrm>
              <a:custGeom>
                <a:avLst/>
                <a:gdLst>
                  <a:gd name="T0" fmla="*/ 36 w 36"/>
                  <a:gd name="T1" fmla="*/ 18 h 18"/>
                  <a:gd name="T2" fmla="*/ 24 w 36"/>
                  <a:gd name="T3" fmla="*/ 0 h 18"/>
                  <a:gd name="T4" fmla="*/ 0 w 36"/>
                  <a:gd name="T5" fmla="*/ 6 h 18"/>
                  <a:gd name="T6" fmla="*/ 0 w 36"/>
                  <a:gd name="T7" fmla="*/ 6 h 18"/>
                  <a:gd name="T8" fmla="*/ 24 w 36"/>
                  <a:gd name="T9" fmla="*/ 0 h 18"/>
                  <a:gd name="T10" fmla="*/ 36 w 36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5" name="Freeform 325"/>
              <p:cNvSpPr>
                <a:spLocks/>
              </p:cNvSpPr>
              <p:nvPr/>
            </p:nvSpPr>
            <p:spPr bwMode="auto">
              <a:xfrm>
                <a:off x="3090" y="1020"/>
                <a:ext cx="18" cy="36"/>
              </a:xfrm>
              <a:custGeom>
                <a:avLst/>
                <a:gdLst>
                  <a:gd name="T0" fmla="*/ 18 w 18"/>
                  <a:gd name="T1" fmla="*/ 36 h 36"/>
                  <a:gd name="T2" fmla="*/ 18 w 18"/>
                  <a:gd name="T3" fmla="*/ 24 h 36"/>
                  <a:gd name="T4" fmla="*/ 0 w 18"/>
                  <a:gd name="T5" fmla="*/ 0 h 36"/>
                  <a:gd name="T6" fmla="*/ 18 w 18"/>
                  <a:gd name="T7" fmla="*/ 24 h 36"/>
                  <a:gd name="T8" fmla="*/ 18 w 1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8" y="36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18" y="24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6" name="Freeform 326"/>
              <p:cNvSpPr>
                <a:spLocks/>
              </p:cNvSpPr>
              <p:nvPr/>
            </p:nvSpPr>
            <p:spPr bwMode="auto">
              <a:xfrm>
                <a:off x="3006" y="1050"/>
                <a:ext cx="36" cy="42"/>
              </a:xfrm>
              <a:custGeom>
                <a:avLst/>
                <a:gdLst>
                  <a:gd name="T0" fmla="*/ 36 w 36"/>
                  <a:gd name="T1" fmla="*/ 18 h 42"/>
                  <a:gd name="T2" fmla="*/ 36 w 36"/>
                  <a:gd name="T3" fmla="*/ 0 h 42"/>
                  <a:gd name="T4" fmla="*/ 36 w 36"/>
                  <a:gd name="T5" fmla="*/ 18 h 42"/>
                  <a:gd name="T6" fmla="*/ 18 w 36"/>
                  <a:gd name="T7" fmla="*/ 42 h 42"/>
                  <a:gd name="T8" fmla="*/ 0 w 36"/>
                  <a:gd name="T9" fmla="*/ 42 h 42"/>
                  <a:gd name="T10" fmla="*/ 18 w 36"/>
                  <a:gd name="T11" fmla="*/ 42 h 42"/>
                  <a:gd name="T12" fmla="*/ 36 w 36"/>
                  <a:gd name="T1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2">
                    <a:moveTo>
                      <a:pt x="36" y="18"/>
                    </a:moveTo>
                    <a:lnTo>
                      <a:pt x="36" y="0"/>
                    </a:lnTo>
                    <a:lnTo>
                      <a:pt x="36" y="18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18" y="4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7" name="Freeform 327"/>
              <p:cNvSpPr>
                <a:spLocks/>
              </p:cNvSpPr>
              <p:nvPr/>
            </p:nvSpPr>
            <p:spPr bwMode="auto">
              <a:xfrm>
                <a:off x="2772" y="14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8" name="Freeform 328"/>
              <p:cNvSpPr>
                <a:spLocks/>
              </p:cNvSpPr>
              <p:nvPr/>
            </p:nvSpPr>
            <p:spPr bwMode="auto">
              <a:xfrm>
                <a:off x="2940" y="106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0 h 6"/>
                  <a:gd name="T3" fmla="*/ 6 h 6"/>
                  <a:gd name="T4" fmla="*/ 0 h 6"/>
                  <a:gd name="T5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9" name="Freeform 329"/>
              <p:cNvSpPr>
                <a:spLocks/>
              </p:cNvSpPr>
              <p:nvPr/>
            </p:nvSpPr>
            <p:spPr bwMode="auto">
              <a:xfrm>
                <a:off x="2790" y="1308"/>
                <a:ext cx="18" cy="96"/>
              </a:xfrm>
              <a:custGeom>
                <a:avLst/>
                <a:gdLst>
                  <a:gd name="T0" fmla="*/ 0 w 18"/>
                  <a:gd name="T1" fmla="*/ 18 h 96"/>
                  <a:gd name="T2" fmla="*/ 18 w 18"/>
                  <a:gd name="T3" fmla="*/ 0 h 96"/>
                  <a:gd name="T4" fmla="*/ 0 w 18"/>
                  <a:gd name="T5" fmla="*/ 18 h 96"/>
                  <a:gd name="T6" fmla="*/ 0 w 18"/>
                  <a:gd name="T7" fmla="*/ 90 h 96"/>
                  <a:gd name="T8" fmla="*/ 6 w 18"/>
                  <a:gd name="T9" fmla="*/ 96 h 96"/>
                  <a:gd name="T10" fmla="*/ 0 w 18"/>
                  <a:gd name="T11" fmla="*/ 90 h 96"/>
                  <a:gd name="T12" fmla="*/ 0 w 18"/>
                  <a:gd name="T13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96">
                    <a:moveTo>
                      <a:pt x="0" y="18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0" y="9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0" name="Freeform 330"/>
              <p:cNvSpPr>
                <a:spLocks/>
              </p:cNvSpPr>
              <p:nvPr/>
            </p:nvSpPr>
            <p:spPr bwMode="auto">
              <a:xfrm>
                <a:off x="2820" y="1278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12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1" name="Freeform 331"/>
              <p:cNvSpPr>
                <a:spLocks/>
              </p:cNvSpPr>
              <p:nvPr/>
            </p:nvSpPr>
            <p:spPr bwMode="auto">
              <a:xfrm>
                <a:off x="2820" y="1212"/>
                <a:ext cx="30" cy="66"/>
              </a:xfrm>
              <a:custGeom>
                <a:avLst/>
                <a:gdLst>
                  <a:gd name="T0" fmla="*/ 30 w 30"/>
                  <a:gd name="T1" fmla="*/ 0 h 66"/>
                  <a:gd name="T2" fmla="*/ 18 w 30"/>
                  <a:gd name="T3" fmla="*/ 0 h 66"/>
                  <a:gd name="T4" fmla="*/ 0 w 30"/>
                  <a:gd name="T5" fmla="*/ 66 h 66"/>
                  <a:gd name="T6" fmla="*/ 18 w 30"/>
                  <a:gd name="T7" fmla="*/ 0 h 66"/>
                  <a:gd name="T8" fmla="*/ 30 w 30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6">
                    <a:moveTo>
                      <a:pt x="30" y="0"/>
                    </a:moveTo>
                    <a:lnTo>
                      <a:pt x="18" y="0"/>
                    </a:lnTo>
                    <a:lnTo>
                      <a:pt x="0" y="66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2" name="Rectangle 332"/>
              <p:cNvSpPr>
                <a:spLocks noChangeArrowheads="1"/>
              </p:cNvSpPr>
              <p:nvPr/>
            </p:nvSpPr>
            <p:spPr bwMode="auto">
              <a:xfrm>
                <a:off x="2784" y="149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3" name="Rectangle 333"/>
              <p:cNvSpPr>
                <a:spLocks noChangeArrowheads="1"/>
              </p:cNvSpPr>
              <p:nvPr/>
            </p:nvSpPr>
            <p:spPr bwMode="auto">
              <a:xfrm>
                <a:off x="2826" y="1290"/>
                <a:ext cx="1" cy="18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4" name="Freeform 334"/>
              <p:cNvSpPr>
                <a:spLocks/>
              </p:cNvSpPr>
              <p:nvPr/>
            </p:nvSpPr>
            <p:spPr bwMode="auto">
              <a:xfrm>
                <a:off x="2898" y="1098"/>
                <a:ext cx="42" cy="30"/>
              </a:xfrm>
              <a:custGeom>
                <a:avLst/>
                <a:gdLst>
                  <a:gd name="T0" fmla="*/ 42 w 42"/>
                  <a:gd name="T1" fmla="*/ 6 h 30"/>
                  <a:gd name="T2" fmla="*/ 42 w 42"/>
                  <a:gd name="T3" fmla="*/ 6 h 30"/>
                  <a:gd name="T4" fmla="*/ 6 w 42"/>
                  <a:gd name="T5" fmla="*/ 0 h 30"/>
                  <a:gd name="T6" fmla="*/ 0 w 42"/>
                  <a:gd name="T7" fmla="*/ 30 h 30"/>
                  <a:gd name="T8" fmla="*/ 6 w 42"/>
                  <a:gd name="T9" fmla="*/ 0 h 30"/>
                  <a:gd name="T10" fmla="*/ 42 w 42"/>
                  <a:gd name="T11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0">
                    <a:moveTo>
                      <a:pt x="42" y="6"/>
                    </a:moveTo>
                    <a:lnTo>
                      <a:pt x="42" y="6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6" y="0"/>
                    </a:lnTo>
                    <a:lnTo>
                      <a:pt x="4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5" name="Freeform 335"/>
              <p:cNvSpPr>
                <a:spLocks/>
              </p:cNvSpPr>
              <p:nvPr/>
            </p:nvSpPr>
            <p:spPr bwMode="auto">
              <a:xfrm>
                <a:off x="2976" y="1716"/>
                <a:ext cx="330" cy="228"/>
              </a:xfrm>
              <a:custGeom>
                <a:avLst/>
                <a:gdLst>
                  <a:gd name="T0" fmla="*/ 26 w 55"/>
                  <a:gd name="T1" fmla="*/ 6 h 38"/>
                  <a:gd name="T2" fmla="*/ 16 w 55"/>
                  <a:gd name="T3" fmla="*/ 5 h 38"/>
                  <a:gd name="T4" fmla="*/ 16 w 55"/>
                  <a:gd name="T5" fmla="*/ 5 h 38"/>
                  <a:gd name="T6" fmla="*/ 7 w 55"/>
                  <a:gd name="T7" fmla="*/ 2 h 38"/>
                  <a:gd name="T8" fmla="*/ 6 w 55"/>
                  <a:gd name="T9" fmla="*/ 4 h 38"/>
                  <a:gd name="T10" fmla="*/ 4 w 55"/>
                  <a:gd name="T11" fmla="*/ 4 h 38"/>
                  <a:gd name="T12" fmla="*/ 4 w 55"/>
                  <a:gd name="T13" fmla="*/ 11 h 38"/>
                  <a:gd name="T14" fmla="*/ 1 w 55"/>
                  <a:gd name="T15" fmla="*/ 16 h 38"/>
                  <a:gd name="T16" fmla="*/ 1 w 55"/>
                  <a:gd name="T17" fmla="*/ 16 h 38"/>
                  <a:gd name="T18" fmla="*/ 1 w 55"/>
                  <a:gd name="T19" fmla="*/ 16 h 38"/>
                  <a:gd name="T20" fmla="*/ 0 w 55"/>
                  <a:gd name="T21" fmla="*/ 19 h 38"/>
                  <a:gd name="T22" fmla="*/ 7 w 55"/>
                  <a:gd name="T23" fmla="*/ 21 h 38"/>
                  <a:gd name="T24" fmla="*/ 9 w 55"/>
                  <a:gd name="T25" fmla="*/ 21 h 38"/>
                  <a:gd name="T26" fmla="*/ 12 w 55"/>
                  <a:gd name="T27" fmla="*/ 21 h 38"/>
                  <a:gd name="T28" fmla="*/ 13 w 55"/>
                  <a:gd name="T29" fmla="*/ 20 h 38"/>
                  <a:gd name="T30" fmla="*/ 15 w 55"/>
                  <a:gd name="T31" fmla="*/ 19 h 38"/>
                  <a:gd name="T32" fmla="*/ 21 w 55"/>
                  <a:gd name="T33" fmla="*/ 23 h 38"/>
                  <a:gd name="T34" fmla="*/ 24 w 55"/>
                  <a:gd name="T35" fmla="*/ 29 h 38"/>
                  <a:gd name="T36" fmla="*/ 24 w 55"/>
                  <a:gd name="T37" fmla="*/ 29 h 38"/>
                  <a:gd name="T38" fmla="*/ 21 w 55"/>
                  <a:gd name="T39" fmla="*/ 29 h 38"/>
                  <a:gd name="T40" fmla="*/ 19 w 55"/>
                  <a:gd name="T41" fmla="*/ 34 h 38"/>
                  <a:gd name="T42" fmla="*/ 23 w 55"/>
                  <a:gd name="T43" fmla="*/ 33 h 38"/>
                  <a:gd name="T44" fmla="*/ 23 w 55"/>
                  <a:gd name="T45" fmla="*/ 32 h 38"/>
                  <a:gd name="T46" fmla="*/ 26 w 55"/>
                  <a:gd name="T47" fmla="*/ 28 h 38"/>
                  <a:gd name="T48" fmla="*/ 29 w 55"/>
                  <a:gd name="T49" fmla="*/ 29 h 38"/>
                  <a:gd name="T50" fmla="*/ 35 w 55"/>
                  <a:gd name="T51" fmla="*/ 31 h 38"/>
                  <a:gd name="T52" fmla="*/ 35 w 55"/>
                  <a:gd name="T53" fmla="*/ 35 h 38"/>
                  <a:gd name="T54" fmla="*/ 40 w 55"/>
                  <a:gd name="T55" fmla="*/ 35 h 38"/>
                  <a:gd name="T56" fmla="*/ 44 w 55"/>
                  <a:gd name="T57" fmla="*/ 33 h 38"/>
                  <a:gd name="T58" fmla="*/ 36 w 55"/>
                  <a:gd name="T59" fmla="*/ 30 h 38"/>
                  <a:gd name="T60" fmla="*/ 47 w 55"/>
                  <a:gd name="T61" fmla="*/ 25 h 38"/>
                  <a:gd name="T62" fmla="*/ 50 w 55"/>
                  <a:gd name="T63" fmla="*/ 23 h 38"/>
                  <a:gd name="T64" fmla="*/ 52 w 55"/>
                  <a:gd name="T65" fmla="*/ 22 h 38"/>
                  <a:gd name="T66" fmla="*/ 55 w 55"/>
                  <a:gd name="T67" fmla="*/ 14 h 38"/>
                  <a:gd name="T68" fmla="*/ 47 w 55"/>
                  <a:gd name="T69" fmla="*/ 10 h 38"/>
                  <a:gd name="T70" fmla="*/ 44 w 55"/>
                  <a:gd name="T71" fmla="*/ 10 h 38"/>
                  <a:gd name="T72" fmla="*/ 42 w 55"/>
                  <a:gd name="T73" fmla="*/ 10 h 38"/>
                  <a:gd name="T74" fmla="*/ 42 w 55"/>
                  <a:gd name="T75" fmla="*/ 10 h 38"/>
                  <a:gd name="T76" fmla="*/ 40 w 55"/>
                  <a:gd name="T77" fmla="*/ 8 h 38"/>
                  <a:gd name="T78" fmla="*/ 38 w 55"/>
                  <a:gd name="T79" fmla="*/ 6 h 38"/>
                  <a:gd name="T80" fmla="*/ 37 w 55"/>
                  <a:gd name="T81" fmla="*/ 6 h 38"/>
                  <a:gd name="T82" fmla="*/ 37 w 55"/>
                  <a:gd name="T83" fmla="*/ 4 h 38"/>
                  <a:gd name="T84" fmla="*/ 37 w 55"/>
                  <a:gd name="T85" fmla="*/ 4 h 38"/>
                  <a:gd name="T86" fmla="*/ 38 w 55"/>
                  <a:gd name="T87" fmla="*/ 3 h 38"/>
                  <a:gd name="T88" fmla="*/ 31 w 55"/>
                  <a:gd name="T89" fmla="*/ 1 h 38"/>
                  <a:gd name="T90" fmla="*/ 30 w 55"/>
                  <a:gd name="T91" fmla="*/ 2 h 38"/>
                  <a:gd name="T92" fmla="*/ 30 w 55"/>
                  <a:gd name="T93" fmla="*/ 1 h 38"/>
                  <a:gd name="T94" fmla="*/ 26 w 55"/>
                  <a:gd name="T9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" h="38">
                    <a:moveTo>
                      <a:pt x="26" y="2"/>
                    </a:moveTo>
                    <a:cubicBezTo>
                      <a:pt x="26" y="6"/>
                      <a:pt x="26" y="6"/>
                      <a:pt x="26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40" y="35"/>
                      <a:pt x="40" y="35"/>
                    </a:cubicBezTo>
                    <a:cubicBezTo>
                      <a:pt x="40" y="35"/>
                      <a:pt x="44" y="35"/>
                      <a:pt x="44" y="35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lnTo>
                      <a:pt x="26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6" name="Freeform 336"/>
              <p:cNvSpPr>
                <a:spLocks/>
              </p:cNvSpPr>
              <p:nvPr/>
            </p:nvSpPr>
            <p:spPr bwMode="auto">
              <a:xfrm>
                <a:off x="3198" y="173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7" name="Rectangle 337"/>
              <p:cNvSpPr>
                <a:spLocks noChangeArrowheads="1"/>
              </p:cNvSpPr>
              <p:nvPr/>
            </p:nvSpPr>
            <p:spPr bwMode="auto">
              <a:xfrm>
                <a:off x="3198" y="175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8" name="Freeform 338"/>
              <p:cNvSpPr>
                <a:spLocks/>
              </p:cNvSpPr>
              <p:nvPr/>
            </p:nvSpPr>
            <p:spPr bwMode="auto">
              <a:xfrm>
                <a:off x="3216" y="1764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9" name="Freeform 339"/>
              <p:cNvSpPr>
                <a:spLocks/>
              </p:cNvSpPr>
              <p:nvPr/>
            </p:nvSpPr>
            <p:spPr bwMode="auto">
              <a:xfrm>
                <a:off x="3156" y="172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0" name="Freeform 340"/>
              <p:cNvSpPr>
                <a:spLocks/>
              </p:cNvSpPr>
              <p:nvPr/>
            </p:nvSpPr>
            <p:spPr bwMode="auto">
              <a:xfrm>
                <a:off x="3162" y="1716"/>
                <a:ext cx="42" cy="18"/>
              </a:xfrm>
              <a:custGeom>
                <a:avLst/>
                <a:gdLst>
                  <a:gd name="T0" fmla="*/ 42 w 42"/>
                  <a:gd name="T1" fmla="*/ 18 h 18"/>
                  <a:gd name="T2" fmla="*/ 42 w 42"/>
                  <a:gd name="T3" fmla="*/ 18 h 18"/>
                  <a:gd name="T4" fmla="*/ 30 w 42"/>
                  <a:gd name="T5" fmla="*/ 0 h 18"/>
                  <a:gd name="T6" fmla="*/ 0 w 42"/>
                  <a:gd name="T7" fmla="*/ 6 h 18"/>
                  <a:gd name="T8" fmla="*/ 0 w 42"/>
                  <a:gd name="T9" fmla="*/ 6 h 18"/>
                  <a:gd name="T10" fmla="*/ 30 w 42"/>
                  <a:gd name="T11" fmla="*/ 0 h 18"/>
                  <a:gd name="T12" fmla="*/ 42 w 4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8">
                    <a:moveTo>
                      <a:pt x="42" y="18"/>
                    </a:moveTo>
                    <a:lnTo>
                      <a:pt x="42" y="18"/>
                    </a:ln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1" name="Freeform 341"/>
              <p:cNvSpPr>
                <a:spLocks/>
              </p:cNvSpPr>
              <p:nvPr/>
            </p:nvSpPr>
            <p:spPr bwMode="auto">
              <a:xfrm>
                <a:off x="3228" y="1776"/>
                <a:ext cx="12" cy="0"/>
              </a:xfrm>
              <a:custGeom>
                <a:avLst/>
                <a:gdLst>
                  <a:gd name="T0" fmla="*/ 12 w 12"/>
                  <a:gd name="T1" fmla="*/ 6 w 12"/>
                  <a:gd name="T2" fmla="*/ 0 w 12"/>
                  <a:gd name="T3" fmla="*/ 6 w 12"/>
                  <a:gd name="T4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2" name="Freeform 342"/>
              <p:cNvSpPr>
                <a:spLocks/>
              </p:cNvSpPr>
              <p:nvPr/>
            </p:nvSpPr>
            <p:spPr bwMode="auto">
              <a:xfrm>
                <a:off x="3276" y="184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0 h 6"/>
                  <a:gd name="T4" fmla="*/ 12 w 12"/>
                  <a:gd name="T5" fmla="*/ 0 h 6"/>
                  <a:gd name="T6" fmla="*/ 0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3" name="Freeform 343"/>
              <p:cNvSpPr>
                <a:spLocks/>
              </p:cNvSpPr>
              <p:nvPr/>
            </p:nvSpPr>
            <p:spPr bwMode="auto">
              <a:xfrm>
                <a:off x="2994" y="1596"/>
                <a:ext cx="180" cy="156"/>
              </a:xfrm>
              <a:custGeom>
                <a:avLst/>
                <a:gdLst>
                  <a:gd name="T0" fmla="*/ 90 w 180"/>
                  <a:gd name="T1" fmla="*/ 0 h 156"/>
                  <a:gd name="T2" fmla="*/ 84 w 180"/>
                  <a:gd name="T3" fmla="*/ 12 h 156"/>
                  <a:gd name="T4" fmla="*/ 78 w 180"/>
                  <a:gd name="T5" fmla="*/ 12 h 156"/>
                  <a:gd name="T6" fmla="*/ 66 w 180"/>
                  <a:gd name="T7" fmla="*/ 18 h 156"/>
                  <a:gd name="T8" fmla="*/ 66 w 180"/>
                  <a:gd name="T9" fmla="*/ 18 h 156"/>
                  <a:gd name="T10" fmla="*/ 66 w 180"/>
                  <a:gd name="T11" fmla="*/ 18 h 156"/>
                  <a:gd name="T12" fmla="*/ 60 w 180"/>
                  <a:gd name="T13" fmla="*/ 30 h 156"/>
                  <a:gd name="T14" fmla="*/ 48 w 180"/>
                  <a:gd name="T15" fmla="*/ 36 h 156"/>
                  <a:gd name="T16" fmla="*/ 48 w 180"/>
                  <a:gd name="T17" fmla="*/ 54 h 156"/>
                  <a:gd name="T18" fmla="*/ 42 w 180"/>
                  <a:gd name="T19" fmla="*/ 66 h 156"/>
                  <a:gd name="T20" fmla="*/ 42 w 180"/>
                  <a:gd name="T21" fmla="*/ 66 h 156"/>
                  <a:gd name="T22" fmla="*/ 42 w 180"/>
                  <a:gd name="T23" fmla="*/ 66 h 156"/>
                  <a:gd name="T24" fmla="*/ 36 w 180"/>
                  <a:gd name="T25" fmla="*/ 66 h 156"/>
                  <a:gd name="T26" fmla="*/ 6 w 180"/>
                  <a:gd name="T27" fmla="*/ 78 h 156"/>
                  <a:gd name="T28" fmla="*/ 6 w 180"/>
                  <a:gd name="T29" fmla="*/ 78 h 156"/>
                  <a:gd name="T30" fmla="*/ 6 w 180"/>
                  <a:gd name="T31" fmla="*/ 78 h 156"/>
                  <a:gd name="T32" fmla="*/ 12 w 180"/>
                  <a:gd name="T33" fmla="*/ 108 h 156"/>
                  <a:gd name="T34" fmla="*/ 6 w 180"/>
                  <a:gd name="T35" fmla="*/ 114 h 156"/>
                  <a:gd name="T36" fmla="*/ 0 w 180"/>
                  <a:gd name="T37" fmla="*/ 120 h 156"/>
                  <a:gd name="T38" fmla="*/ 0 w 180"/>
                  <a:gd name="T39" fmla="*/ 126 h 156"/>
                  <a:gd name="T40" fmla="*/ 6 w 180"/>
                  <a:gd name="T41" fmla="*/ 144 h 156"/>
                  <a:gd name="T42" fmla="*/ 12 w 180"/>
                  <a:gd name="T43" fmla="*/ 144 h 156"/>
                  <a:gd name="T44" fmla="*/ 18 w 180"/>
                  <a:gd name="T45" fmla="*/ 144 h 156"/>
                  <a:gd name="T46" fmla="*/ 18 w 180"/>
                  <a:gd name="T47" fmla="*/ 138 h 156"/>
                  <a:gd name="T48" fmla="*/ 24 w 180"/>
                  <a:gd name="T49" fmla="*/ 132 h 156"/>
                  <a:gd name="T50" fmla="*/ 54 w 180"/>
                  <a:gd name="T51" fmla="*/ 132 h 156"/>
                  <a:gd name="T52" fmla="*/ 54 w 180"/>
                  <a:gd name="T53" fmla="*/ 132 h 156"/>
                  <a:gd name="T54" fmla="*/ 54 w 180"/>
                  <a:gd name="T55" fmla="*/ 132 h 156"/>
                  <a:gd name="T56" fmla="*/ 78 w 180"/>
                  <a:gd name="T57" fmla="*/ 150 h 156"/>
                  <a:gd name="T58" fmla="*/ 96 w 180"/>
                  <a:gd name="T59" fmla="*/ 150 h 156"/>
                  <a:gd name="T60" fmla="*/ 138 w 180"/>
                  <a:gd name="T61" fmla="*/ 156 h 156"/>
                  <a:gd name="T62" fmla="*/ 138 w 180"/>
                  <a:gd name="T63" fmla="*/ 132 h 156"/>
                  <a:gd name="T64" fmla="*/ 138 w 180"/>
                  <a:gd name="T65" fmla="*/ 132 h 156"/>
                  <a:gd name="T66" fmla="*/ 138 w 180"/>
                  <a:gd name="T67" fmla="*/ 132 h 156"/>
                  <a:gd name="T68" fmla="*/ 156 w 180"/>
                  <a:gd name="T69" fmla="*/ 126 h 156"/>
                  <a:gd name="T70" fmla="*/ 156 w 180"/>
                  <a:gd name="T71" fmla="*/ 90 h 156"/>
                  <a:gd name="T72" fmla="*/ 168 w 180"/>
                  <a:gd name="T73" fmla="*/ 96 h 156"/>
                  <a:gd name="T74" fmla="*/ 180 w 180"/>
                  <a:gd name="T75" fmla="*/ 84 h 156"/>
                  <a:gd name="T76" fmla="*/ 168 w 180"/>
                  <a:gd name="T77" fmla="*/ 72 h 156"/>
                  <a:gd name="T78" fmla="*/ 162 w 180"/>
                  <a:gd name="T79" fmla="*/ 78 h 156"/>
                  <a:gd name="T80" fmla="*/ 138 w 180"/>
                  <a:gd name="T81" fmla="*/ 42 h 156"/>
                  <a:gd name="T82" fmla="*/ 144 w 180"/>
                  <a:gd name="T83" fmla="*/ 24 h 156"/>
                  <a:gd name="T84" fmla="*/ 132 w 180"/>
                  <a:gd name="T85" fmla="*/ 12 h 156"/>
                  <a:gd name="T86" fmla="*/ 114 w 180"/>
                  <a:gd name="T87" fmla="*/ 18 h 156"/>
                  <a:gd name="T88" fmla="*/ 114 w 180"/>
                  <a:gd name="T89" fmla="*/ 6 h 156"/>
                  <a:gd name="T90" fmla="*/ 90 w 180"/>
                  <a:gd name="T9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0" h="156">
                    <a:moveTo>
                      <a:pt x="90" y="0"/>
                    </a:moveTo>
                    <a:lnTo>
                      <a:pt x="84" y="12"/>
                    </a:lnTo>
                    <a:lnTo>
                      <a:pt x="78" y="12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48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44"/>
                    </a:lnTo>
                    <a:lnTo>
                      <a:pt x="12" y="144"/>
                    </a:lnTo>
                    <a:lnTo>
                      <a:pt x="18" y="144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38" y="156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56" y="90"/>
                    </a:lnTo>
                    <a:lnTo>
                      <a:pt x="168" y="96"/>
                    </a:lnTo>
                    <a:lnTo>
                      <a:pt x="180" y="84"/>
                    </a:lnTo>
                    <a:lnTo>
                      <a:pt x="168" y="72"/>
                    </a:lnTo>
                    <a:lnTo>
                      <a:pt x="162" y="78"/>
                    </a:lnTo>
                    <a:lnTo>
                      <a:pt x="138" y="42"/>
                    </a:lnTo>
                    <a:lnTo>
                      <a:pt x="144" y="24"/>
                    </a:lnTo>
                    <a:lnTo>
                      <a:pt x="132" y="12"/>
                    </a:lnTo>
                    <a:lnTo>
                      <a:pt x="114" y="18"/>
                    </a:lnTo>
                    <a:lnTo>
                      <a:pt x="114" y="6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4" name="Freeform 344"/>
              <p:cNvSpPr>
                <a:spLocks/>
              </p:cNvSpPr>
              <p:nvPr/>
            </p:nvSpPr>
            <p:spPr bwMode="auto">
              <a:xfrm>
                <a:off x="3162" y="168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0 h 12"/>
                  <a:gd name="T4" fmla="*/ 0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5" name="Freeform 345"/>
              <p:cNvSpPr>
                <a:spLocks/>
              </p:cNvSpPr>
              <p:nvPr/>
            </p:nvSpPr>
            <p:spPr bwMode="auto">
              <a:xfrm>
                <a:off x="3006" y="173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6" name="Freeform 346"/>
              <p:cNvSpPr>
                <a:spLocks/>
              </p:cNvSpPr>
              <p:nvPr/>
            </p:nvSpPr>
            <p:spPr bwMode="auto">
              <a:xfrm>
                <a:off x="3090" y="1728"/>
                <a:ext cx="42" cy="24"/>
              </a:xfrm>
              <a:custGeom>
                <a:avLst/>
                <a:gdLst>
                  <a:gd name="T0" fmla="*/ 42 w 42"/>
                  <a:gd name="T1" fmla="*/ 0 h 24"/>
                  <a:gd name="T2" fmla="*/ 42 w 42"/>
                  <a:gd name="T3" fmla="*/ 0 h 24"/>
                  <a:gd name="T4" fmla="*/ 42 w 42"/>
                  <a:gd name="T5" fmla="*/ 24 h 24"/>
                  <a:gd name="T6" fmla="*/ 0 w 42"/>
                  <a:gd name="T7" fmla="*/ 18 h 24"/>
                  <a:gd name="T8" fmla="*/ 42 w 42"/>
                  <a:gd name="T9" fmla="*/ 24 h 24"/>
                  <a:gd name="T10" fmla="*/ 42 w 4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4">
                    <a:moveTo>
                      <a:pt x="42" y="0"/>
                    </a:moveTo>
                    <a:lnTo>
                      <a:pt x="42" y="0"/>
                    </a:lnTo>
                    <a:lnTo>
                      <a:pt x="42" y="24"/>
                    </a:lnTo>
                    <a:lnTo>
                      <a:pt x="0" y="18"/>
                    </a:lnTo>
                    <a:lnTo>
                      <a:pt x="42" y="2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7" name="Freeform 347"/>
              <p:cNvSpPr>
                <a:spLocks/>
              </p:cNvSpPr>
              <p:nvPr/>
            </p:nvSpPr>
            <p:spPr bwMode="auto">
              <a:xfrm>
                <a:off x="3048" y="1728"/>
                <a:ext cx="24" cy="18"/>
              </a:xfrm>
              <a:custGeom>
                <a:avLst/>
                <a:gdLst>
                  <a:gd name="T0" fmla="*/ 24 w 24"/>
                  <a:gd name="T1" fmla="*/ 18 h 18"/>
                  <a:gd name="T2" fmla="*/ 0 w 24"/>
                  <a:gd name="T3" fmla="*/ 0 h 18"/>
                  <a:gd name="T4" fmla="*/ 0 w 24"/>
                  <a:gd name="T5" fmla="*/ 0 h 18"/>
                  <a:gd name="T6" fmla="*/ 24 w 24"/>
                  <a:gd name="T7" fmla="*/ 18 h 18"/>
                  <a:gd name="T8" fmla="*/ 24 w 24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8" name="Freeform 348"/>
              <p:cNvSpPr>
                <a:spLocks/>
              </p:cNvSpPr>
              <p:nvPr/>
            </p:nvSpPr>
            <p:spPr bwMode="auto">
              <a:xfrm>
                <a:off x="2994" y="1476"/>
                <a:ext cx="96" cy="78"/>
              </a:xfrm>
              <a:custGeom>
                <a:avLst/>
                <a:gdLst>
                  <a:gd name="T0" fmla="*/ 84 w 96"/>
                  <a:gd name="T1" fmla="*/ 6 h 78"/>
                  <a:gd name="T2" fmla="*/ 42 w 96"/>
                  <a:gd name="T3" fmla="*/ 0 h 78"/>
                  <a:gd name="T4" fmla="*/ 0 w 96"/>
                  <a:gd name="T5" fmla="*/ 18 h 78"/>
                  <a:gd name="T6" fmla="*/ 12 w 96"/>
                  <a:gd name="T7" fmla="*/ 48 h 78"/>
                  <a:gd name="T8" fmla="*/ 24 w 96"/>
                  <a:gd name="T9" fmla="*/ 42 h 78"/>
                  <a:gd name="T10" fmla="*/ 24 w 96"/>
                  <a:gd name="T11" fmla="*/ 60 h 78"/>
                  <a:gd name="T12" fmla="*/ 42 w 96"/>
                  <a:gd name="T13" fmla="*/ 54 h 78"/>
                  <a:gd name="T14" fmla="*/ 66 w 96"/>
                  <a:gd name="T15" fmla="*/ 72 h 78"/>
                  <a:gd name="T16" fmla="*/ 84 w 96"/>
                  <a:gd name="T17" fmla="*/ 78 h 78"/>
                  <a:gd name="T18" fmla="*/ 84 w 96"/>
                  <a:gd name="T19" fmla="*/ 78 h 78"/>
                  <a:gd name="T20" fmla="*/ 84 w 96"/>
                  <a:gd name="T21" fmla="*/ 78 h 78"/>
                  <a:gd name="T22" fmla="*/ 78 w 96"/>
                  <a:gd name="T23" fmla="*/ 72 h 78"/>
                  <a:gd name="T24" fmla="*/ 78 w 96"/>
                  <a:gd name="T25" fmla="*/ 72 h 78"/>
                  <a:gd name="T26" fmla="*/ 78 w 96"/>
                  <a:gd name="T27" fmla="*/ 72 h 78"/>
                  <a:gd name="T28" fmla="*/ 84 w 96"/>
                  <a:gd name="T29" fmla="*/ 60 h 78"/>
                  <a:gd name="T30" fmla="*/ 78 w 96"/>
                  <a:gd name="T31" fmla="*/ 60 h 78"/>
                  <a:gd name="T32" fmla="*/ 66 w 96"/>
                  <a:gd name="T33" fmla="*/ 30 h 78"/>
                  <a:gd name="T34" fmla="*/ 72 w 96"/>
                  <a:gd name="T35" fmla="*/ 24 h 78"/>
                  <a:gd name="T36" fmla="*/ 84 w 96"/>
                  <a:gd name="T37" fmla="*/ 24 h 78"/>
                  <a:gd name="T38" fmla="*/ 90 w 96"/>
                  <a:gd name="T39" fmla="*/ 12 h 78"/>
                  <a:gd name="T40" fmla="*/ 96 w 96"/>
                  <a:gd name="T41" fmla="*/ 6 h 78"/>
                  <a:gd name="T42" fmla="*/ 90 w 96"/>
                  <a:gd name="T43" fmla="*/ 6 h 78"/>
                  <a:gd name="T44" fmla="*/ 90 w 96"/>
                  <a:gd name="T45" fmla="*/ 0 h 78"/>
                  <a:gd name="T46" fmla="*/ 84 w 96"/>
                  <a:gd name="T47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6" h="78">
                    <a:moveTo>
                      <a:pt x="84" y="6"/>
                    </a:moveTo>
                    <a:lnTo>
                      <a:pt x="42" y="0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24" y="42"/>
                    </a:lnTo>
                    <a:lnTo>
                      <a:pt x="24" y="60"/>
                    </a:lnTo>
                    <a:lnTo>
                      <a:pt x="42" y="54"/>
                    </a:lnTo>
                    <a:lnTo>
                      <a:pt x="66" y="72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30"/>
                    </a:lnTo>
                    <a:lnTo>
                      <a:pt x="72" y="24"/>
                    </a:lnTo>
                    <a:lnTo>
                      <a:pt x="84" y="24"/>
                    </a:lnTo>
                    <a:lnTo>
                      <a:pt x="90" y="12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9" name="Freeform 349"/>
              <p:cNvSpPr>
                <a:spLocks/>
              </p:cNvSpPr>
              <p:nvPr/>
            </p:nvSpPr>
            <p:spPr bwMode="auto">
              <a:xfrm>
                <a:off x="2970" y="1512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6 w 24"/>
                  <a:gd name="T3" fmla="*/ 18 h 24"/>
                  <a:gd name="T4" fmla="*/ 6 w 24"/>
                  <a:gd name="T5" fmla="*/ 12 h 24"/>
                  <a:gd name="T6" fmla="*/ 12 w 24"/>
                  <a:gd name="T7" fmla="*/ 12 h 24"/>
                  <a:gd name="T8" fmla="*/ 24 w 24"/>
                  <a:gd name="T9" fmla="*/ 6 h 24"/>
                  <a:gd name="T10" fmla="*/ 18 w 24"/>
                  <a:gd name="T11" fmla="*/ 0 h 24"/>
                  <a:gd name="T12" fmla="*/ 0 w 24"/>
                  <a:gd name="T13" fmla="*/ 6 h 24"/>
                  <a:gd name="T14" fmla="*/ 0 w 24"/>
                  <a:gd name="T15" fmla="*/ 12 h 24"/>
                  <a:gd name="T16" fmla="*/ 6 w 24"/>
                  <a:gd name="T17" fmla="*/ 18 h 24"/>
                  <a:gd name="T18" fmla="*/ 0 w 24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0" name="Freeform 350"/>
              <p:cNvSpPr>
                <a:spLocks/>
              </p:cNvSpPr>
              <p:nvPr/>
            </p:nvSpPr>
            <p:spPr bwMode="auto">
              <a:xfrm>
                <a:off x="2970" y="1500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2 w 18"/>
                  <a:gd name="T3" fmla="*/ 0 h 12"/>
                  <a:gd name="T4" fmla="*/ 0 w 18"/>
                  <a:gd name="T5" fmla="*/ 0 h 12"/>
                  <a:gd name="T6" fmla="*/ 12 w 18"/>
                  <a:gd name="T7" fmla="*/ 12 h 12"/>
                  <a:gd name="T8" fmla="*/ 18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1" name="Freeform 351"/>
              <p:cNvSpPr>
                <a:spLocks/>
              </p:cNvSpPr>
              <p:nvPr/>
            </p:nvSpPr>
            <p:spPr bwMode="auto">
              <a:xfrm>
                <a:off x="3072" y="154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2" name="Freeform 352"/>
              <p:cNvSpPr>
                <a:spLocks/>
              </p:cNvSpPr>
              <p:nvPr/>
            </p:nvSpPr>
            <p:spPr bwMode="auto">
              <a:xfrm>
                <a:off x="3084" y="1482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3" name="Freeform 353"/>
              <p:cNvSpPr>
                <a:spLocks/>
              </p:cNvSpPr>
              <p:nvPr/>
            </p:nvSpPr>
            <p:spPr bwMode="auto">
              <a:xfrm>
                <a:off x="2958" y="1530"/>
                <a:ext cx="132" cy="84"/>
              </a:xfrm>
              <a:custGeom>
                <a:avLst/>
                <a:gdLst>
                  <a:gd name="T0" fmla="*/ 120 w 132"/>
                  <a:gd name="T1" fmla="*/ 24 h 84"/>
                  <a:gd name="T2" fmla="*/ 102 w 132"/>
                  <a:gd name="T3" fmla="*/ 18 h 84"/>
                  <a:gd name="T4" fmla="*/ 78 w 132"/>
                  <a:gd name="T5" fmla="*/ 0 h 84"/>
                  <a:gd name="T6" fmla="*/ 60 w 132"/>
                  <a:gd name="T7" fmla="*/ 6 h 84"/>
                  <a:gd name="T8" fmla="*/ 54 w 132"/>
                  <a:gd name="T9" fmla="*/ 30 h 84"/>
                  <a:gd name="T10" fmla="*/ 42 w 132"/>
                  <a:gd name="T11" fmla="*/ 42 h 84"/>
                  <a:gd name="T12" fmla="*/ 24 w 132"/>
                  <a:gd name="T13" fmla="*/ 12 h 84"/>
                  <a:gd name="T14" fmla="*/ 6 w 132"/>
                  <a:gd name="T15" fmla="*/ 18 h 84"/>
                  <a:gd name="T16" fmla="*/ 0 w 132"/>
                  <a:gd name="T17" fmla="*/ 66 h 84"/>
                  <a:gd name="T18" fmla="*/ 24 w 132"/>
                  <a:gd name="T19" fmla="*/ 60 h 84"/>
                  <a:gd name="T20" fmla="*/ 54 w 132"/>
                  <a:gd name="T21" fmla="*/ 60 h 84"/>
                  <a:gd name="T22" fmla="*/ 60 w 132"/>
                  <a:gd name="T23" fmla="*/ 60 h 84"/>
                  <a:gd name="T24" fmla="*/ 66 w 132"/>
                  <a:gd name="T25" fmla="*/ 60 h 84"/>
                  <a:gd name="T26" fmla="*/ 72 w 132"/>
                  <a:gd name="T27" fmla="*/ 66 h 84"/>
                  <a:gd name="T28" fmla="*/ 102 w 132"/>
                  <a:gd name="T29" fmla="*/ 84 h 84"/>
                  <a:gd name="T30" fmla="*/ 102 w 132"/>
                  <a:gd name="T31" fmla="*/ 84 h 84"/>
                  <a:gd name="T32" fmla="*/ 102 w 132"/>
                  <a:gd name="T33" fmla="*/ 84 h 84"/>
                  <a:gd name="T34" fmla="*/ 102 w 132"/>
                  <a:gd name="T35" fmla="*/ 84 h 84"/>
                  <a:gd name="T36" fmla="*/ 102 w 132"/>
                  <a:gd name="T37" fmla="*/ 84 h 84"/>
                  <a:gd name="T38" fmla="*/ 114 w 132"/>
                  <a:gd name="T39" fmla="*/ 78 h 84"/>
                  <a:gd name="T40" fmla="*/ 120 w 132"/>
                  <a:gd name="T41" fmla="*/ 78 h 84"/>
                  <a:gd name="T42" fmla="*/ 132 w 132"/>
                  <a:gd name="T43" fmla="*/ 66 h 84"/>
                  <a:gd name="T44" fmla="*/ 120 w 132"/>
                  <a:gd name="T45" fmla="*/ 42 h 84"/>
                  <a:gd name="T46" fmla="*/ 120 w 132"/>
                  <a:gd name="T47" fmla="*/ 24 h 84"/>
                  <a:gd name="T48" fmla="*/ 120 w 132"/>
                  <a:gd name="T49" fmla="*/ 24 h 84"/>
                  <a:gd name="T50" fmla="*/ 120 w 132"/>
                  <a:gd name="T51" fmla="*/ 2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84">
                    <a:moveTo>
                      <a:pt x="120" y="24"/>
                    </a:moveTo>
                    <a:lnTo>
                      <a:pt x="102" y="18"/>
                    </a:lnTo>
                    <a:lnTo>
                      <a:pt x="78" y="0"/>
                    </a:lnTo>
                    <a:lnTo>
                      <a:pt x="60" y="6"/>
                    </a:lnTo>
                    <a:lnTo>
                      <a:pt x="54" y="30"/>
                    </a:lnTo>
                    <a:lnTo>
                      <a:pt x="42" y="42"/>
                    </a:lnTo>
                    <a:lnTo>
                      <a:pt x="24" y="12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24" y="60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72" y="66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14" y="78"/>
                    </a:lnTo>
                    <a:lnTo>
                      <a:pt x="120" y="78"/>
                    </a:lnTo>
                    <a:lnTo>
                      <a:pt x="132" y="66"/>
                    </a:lnTo>
                    <a:lnTo>
                      <a:pt x="120" y="42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" name="Freeform 354"/>
              <p:cNvSpPr>
                <a:spLocks/>
              </p:cNvSpPr>
              <p:nvPr/>
            </p:nvSpPr>
            <p:spPr bwMode="auto">
              <a:xfrm>
                <a:off x="3060" y="1608"/>
                <a:ext cx="18" cy="6"/>
              </a:xfrm>
              <a:custGeom>
                <a:avLst/>
                <a:gdLst>
                  <a:gd name="T0" fmla="*/ 12 w 18"/>
                  <a:gd name="T1" fmla="*/ 0 h 6"/>
                  <a:gd name="T2" fmla="*/ 18 w 18"/>
                  <a:gd name="T3" fmla="*/ 0 h 6"/>
                  <a:gd name="T4" fmla="*/ 12 w 18"/>
                  <a:gd name="T5" fmla="*/ 0 h 6"/>
                  <a:gd name="T6" fmla="*/ 0 w 18"/>
                  <a:gd name="T7" fmla="*/ 6 h 6"/>
                  <a:gd name="T8" fmla="*/ 0 w 18"/>
                  <a:gd name="T9" fmla="*/ 6 h 6"/>
                  <a:gd name="T10" fmla="*/ 12 w 18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12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5" name="Freeform 355"/>
              <p:cNvSpPr>
                <a:spLocks/>
              </p:cNvSpPr>
              <p:nvPr/>
            </p:nvSpPr>
            <p:spPr bwMode="auto">
              <a:xfrm>
                <a:off x="3018" y="1530"/>
                <a:ext cx="60" cy="24"/>
              </a:xfrm>
              <a:custGeom>
                <a:avLst/>
                <a:gdLst>
                  <a:gd name="T0" fmla="*/ 42 w 60"/>
                  <a:gd name="T1" fmla="*/ 18 h 24"/>
                  <a:gd name="T2" fmla="*/ 60 w 60"/>
                  <a:gd name="T3" fmla="*/ 24 h 24"/>
                  <a:gd name="T4" fmla="*/ 60 w 60"/>
                  <a:gd name="T5" fmla="*/ 24 h 24"/>
                  <a:gd name="T6" fmla="*/ 42 w 60"/>
                  <a:gd name="T7" fmla="*/ 18 h 24"/>
                  <a:gd name="T8" fmla="*/ 18 w 60"/>
                  <a:gd name="T9" fmla="*/ 0 h 24"/>
                  <a:gd name="T10" fmla="*/ 0 w 60"/>
                  <a:gd name="T11" fmla="*/ 6 h 24"/>
                  <a:gd name="T12" fmla="*/ 18 w 60"/>
                  <a:gd name="T13" fmla="*/ 0 h 24"/>
                  <a:gd name="T14" fmla="*/ 42 w 60"/>
                  <a:gd name="T1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42" y="18"/>
                    </a:moveTo>
                    <a:lnTo>
                      <a:pt x="60" y="24"/>
                    </a:lnTo>
                    <a:lnTo>
                      <a:pt x="60" y="24"/>
                    </a:lnTo>
                    <a:lnTo>
                      <a:pt x="42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6" name="Freeform 356"/>
              <p:cNvSpPr>
                <a:spLocks/>
              </p:cNvSpPr>
              <p:nvPr/>
            </p:nvSpPr>
            <p:spPr bwMode="auto">
              <a:xfrm>
                <a:off x="2952" y="1590"/>
                <a:ext cx="108" cy="84"/>
              </a:xfrm>
              <a:custGeom>
                <a:avLst/>
                <a:gdLst>
                  <a:gd name="T0" fmla="*/ 30 w 108"/>
                  <a:gd name="T1" fmla="*/ 42 h 84"/>
                  <a:gd name="T2" fmla="*/ 30 w 108"/>
                  <a:gd name="T3" fmla="*/ 66 h 84"/>
                  <a:gd name="T4" fmla="*/ 30 w 108"/>
                  <a:gd name="T5" fmla="*/ 66 h 84"/>
                  <a:gd name="T6" fmla="*/ 42 w 108"/>
                  <a:gd name="T7" fmla="*/ 66 h 84"/>
                  <a:gd name="T8" fmla="*/ 48 w 108"/>
                  <a:gd name="T9" fmla="*/ 84 h 84"/>
                  <a:gd name="T10" fmla="*/ 78 w 108"/>
                  <a:gd name="T11" fmla="*/ 72 h 84"/>
                  <a:gd name="T12" fmla="*/ 84 w 108"/>
                  <a:gd name="T13" fmla="*/ 72 h 84"/>
                  <a:gd name="T14" fmla="*/ 90 w 108"/>
                  <a:gd name="T15" fmla="*/ 60 h 84"/>
                  <a:gd name="T16" fmla="*/ 90 w 108"/>
                  <a:gd name="T17" fmla="*/ 42 h 84"/>
                  <a:gd name="T18" fmla="*/ 102 w 108"/>
                  <a:gd name="T19" fmla="*/ 36 h 84"/>
                  <a:gd name="T20" fmla="*/ 108 w 108"/>
                  <a:gd name="T21" fmla="*/ 24 h 84"/>
                  <a:gd name="T22" fmla="*/ 108 w 108"/>
                  <a:gd name="T23" fmla="*/ 24 h 84"/>
                  <a:gd name="T24" fmla="*/ 78 w 108"/>
                  <a:gd name="T25" fmla="*/ 6 h 84"/>
                  <a:gd name="T26" fmla="*/ 72 w 108"/>
                  <a:gd name="T27" fmla="*/ 0 h 84"/>
                  <a:gd name="T28" fmla="*/ 66 w 108"/>
                  <a:gd name="T29" fmla="*/ 0 h 84"/>
                  <a:gd name="T30" fmla="*/ 60 w 108"/>
                  <a:gd name="T31" fmla="*/ 0 h 84"/>
                  <a:gd name="T32" fmla="*/ 30 w 108"/>
                  <a:gd name="T33" fmla="*/ 0 h 84"/>
                  <a:gd name="T34" fmla="*/ 6 w 108"/>
                  <a:gd name="T35" fmla="*/ 6 h 84"/>
                  <a:gd name="T36" fmla="*/ 6 w 108"/>
                  <a:gd name="T37" fmla="*/ 6 h 84"/>
                  <a:gd name="T38" fmla="*/ 6 w 108"/>
                  <a:gd name="T39" fmla="*/ 6 h 84"/>
                  <a:gd name="T40" fmla="*/ 0 w 108"/>
                  <a:gd name="T41" fmla="*/ 24 h 84"/>
                  <a:gd name="T42" fmla="*/ 0 w 108"/>
                  <a:gd name="T43" fmla="*/ 30 h 84"/>
                  <a:gd name="T44" fmla="*/ 18 w 108"/>
                  <a:gd name="T45" fmla="*/ 42 h 84"/>
                  <a:gd name="T46" fmla="*/ 30 w 108"/>
                  <a:gd name="T47" fmla="*/ 4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8" h="84">
                    <a:moveTo>
                      <a:pt x="30" y="42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78" y="72"/>
                    </a:lnTo>
                    <a:lnTo>
                      <a:pt x="84" y="72"/>
                    </a:lnTo>
                    <a:lnTo>
                      <a:pt x="90" y="60"/>
                    </a:lnTo>
                    <a:lnTo>
                      <a:pt x="90" y="42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08" y="24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3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7" name="Freeform 357"/>
              <p:cNvSpPr>
                <a:spLocks/>
              </p:cNvSpPr>
              <p:nvPr/>
            </p:nvSpPr>
            <p:spPr bwMode="auto">
              <a:xfrm>
                <a:off x="3000" y="1662"/>
                <a:ext cx="30" cy="12"/>
              </a:xfrm>
              <a:custGeom>
                <a:avLst/>
                <a:gdLst>
                  <a:gd name="T0" fmla="*/ 0 w 30"/>
                  <a:gd name="T1" fmla="*/ 12 h 12"/>
                  <a:gd name="T2" fmla="*/ 30 w 30"/>
                  <a:gd name="T3" fmla="*/ 0 h 12"/>
                  <a:gd name="T4" fmla="*/ 0 w 30"/>
                  <a:gd name="T5" fmla="*/ 12 h 12"/>
                  <a:gd name="T6" fmla="*/ 0 w 30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0" y="12"/>
                    </a:moveTo>
                    <a:lnTo>
                      <a:pt x="3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8" name="Freeform 358"/>
              <p:cNvSpPr>
                <a:spLocks/>
              </p:cNvSpPr>
              <p:nvPr/>
            </p:nvSpPr>
            <p:spPr bwMode="auto">
              <a:xfrm>
                <a:off x="3036" y="1650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9" name="Freeform 359"/>
              <p:cNvSpPr>
                <a:spLocks/>
              </p:cNvSpPr>
              <p:nvPr/>
            </p:nvSpPr>
            <p:spPr bwMode="auto">
              <a:xfrm>
                <a:off x="2958" y="1590"/>
                <a:ext cx="60" cy="6"/>
              </a:xfrm>
              <a:custGeom>
                <a:avLst/>
                <a:gdLst>
                  <a:gd name="T0" fmla="*/ 24 w 60"/>
                  <a:gd name="T1" fmla="*/ 0 h 6"/>
                  <a:gd name="T2" fmla="*/ 54 w 60"/>
                  <a:gd name="T3" fmla="*/ 0 h 6"/>
                  <a:gd name="T4" fmla="*/ 60 w 60"/>
                  <a:gd name="T5" fmla="*/ 0 h 6"/>
                  <a:gd name="T6" fmla="*/ 54 w 60"/>
                  <a:gd name="T7" fmla="*/ 0 h 6"/>
                  <a:gd name="T8" fmla="*/ 24 w 60"/>
                  <a:gd name="T9" fmla="*/ 0 h 6"/>
                  <a:gd name="T10" fmla="*/ 0 w 60"/>
                  <a:gd name="T11" fmla="*/ 6 h 6"/>
                  <a:gd name="T12" fmla="*/ 0 w 60"/>
                  <a:gd name="T13" fmla="*/ 6 h 6"/>
                  <a:gd name="T14" fmla="*/ 24 w 60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6">
                    <a:moveTo>
                      <a:pt x="24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0" name="Rectangle 360"/>
              <p:cNvSpPr>
                <a:spLocks noChangeArrowheads="1"/>
              </p:cNvSpPr>
              <p:nvPr/>
            </p:nvSpPr>
            <p:spPr bwMode="auto">
              <a:xfrm>
                <a:off x="3060" y="16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1" name="Freeform 361"/>
              <p:cNvSpPr>
                <a:spLocks/>
              </p:cNvSpPr>
              <p:nvPr/>
            </p:nvSpPr>
            <p:spPr bwMode="auto">
              <a:xfrm>
                <a:off x="2928" y="1620"/>
                <a:ext cx="54" cy="42"/>
              </a:xfrm>
              <a:custGeom>
                <a:avLst/>
                <a:gdLst>
                  <a:gd name="T0" fmla="*/ 54 w 54"/>
                  <a:gd name="T1" fmla="*/ 12 h 42"/>
                  <a:gd name="T2" fmla="*/ 42 w 54"/>
                  <a:gd name="T3" fmla="*/ 12 h 42"/>
                  <a:gd name="T4" fmla="*/ 24 w 54"/>
                  <a:gd name="T5" fmla="*/ 0 h 42"/>
                  <a:gd name="T6" fmla="*/ 6 w 54"/>
                  <a:gd name="T7" fmla="*/ 18 h 42"/>
                  <a:gd name="T8" fmla="*/ 0 w 54"/>
                  <a:gd name="T9" fmla="*/ 30 h 42"/>
                  <a:gd name="T10" fmla="*/ 24 w 54"/>
                  <a:gd name="T11" fmla="*/ 42 h 42"/>
                  <a:gd name="T12" fmla="*/ 54 w 54"/>
                  <a:gd name="T13" fmla="*/ 36 h 42"/>
                  <a:gd name="T14" fmla="*/ 54 w 54"/>
                  <a:gd name="T15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54" y="12"/>
                    </a:moveTo>
                    <a:lnTo>
                      <a:pt x="42" y="12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54" y="36"/>
                    </a:lnTo>
                    <a:lnTo>
                      <a:pt x="5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2" name="Freeform 362"/>
              <p:cNvSpPr>
                <a:spLocks/>
              </p:cNvSpPr>
              <p:nvPr/>
            </p:nvSpPr>
            <p:spPr bwMode="auto">
              <a:xfrm>
                <a:off x="2952" y="1620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18 w 30"/>
                  <a:gd name="T3" fmla="*/ 12 h 12"/>
                  <a:gd name="T4" fmla="*/ 0 w 30"/>
                  <a:gd name="T5" fmla="*/ 0 h 12"/>
                  <a:gd name="T6" fmla="*/ 18 w 30"/>
                  <a:gd name="T7" fmla="*/ 12 h 12"/>
                  <a:gd name="T8" fmla="*/ 30 w 3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3" name="Freeform 363"/>
              <p:cNvSpPr>
                <a:spLocks/>
              </p:cNvSpPr>
              <p:nvPr/>
            </p:nvSpPr>
            <p:spPr bwMode="auto">
              <a:xfrm>
                <a:off x="3054" y="1830"/>
                <a:ext cx="66" cy="84"/>
              </a:xfrm>
              <a:custGeom>
                <a:avLst/>
                <a:gdLst>
                  <a:gd name="T0" fmla="*/ 6 w 66"/>
                  <a:gd name="T1" fmla="*/ 6 h 84"/>
                  <a:gd name="T2" fmla="*/ 6 w 66"/>
                  <a:gd name="T3" fmla="*/ 6 h 84"/>
                  <a:gd name="T4" fmla="*/ 30 w 66"/>
                  <a:gd name="T5" fmla="*/ 48 h 84"/>
                  <a:gd name="T6" fmla="*/ 30 w 66"/>
                  <a:gd name="T7" fmla="*/ 60 h 84"/>
                  <a:gd name="T8" fmla="*/ 30 w 66"/>
                  <a:gd name="T9" fmla="*/ 78 h 84"/>
                  <a:gd name="T10" fmla="*/ 36 w 66"/>
                  <a:gd name="T11" fmla="*/ 84 h 84"/>
                  <a:gd name="T12" fmla="*/ 36 w 66"/>
                  <a:gd name="T13" fmla="*/ 84 h 84"/>
                  <a:gd name="T14" fmla="*/ 48 w 66"/>
                  <a:gd name="T15" fmla="*/ 60 h 84"/>
                  <a:gd name="T16" fmla="*/ 48 w 66"/>
                  <a:gd name="T17" fmla="*/ 60 h 84"/>
                  <a:gd name="T18" fmla="*/ 66 w 66"/>
                  <a:gd name="T19" fmla="*/ 60 h 84"/>
                  <a:gd name="T20" fmla="*/ 66 w 66"/>
                  <a:gd name="T21" fmla="*/ 48 h 84"/>
                  <a:gd name="T22" fmla="*/ 48 w 66"/>
                  <a:gd name="T23" fmla="*/ 24 h 84"/>
                  <a:gd name="T24" fmla="*/ 48 w 66"/>
                  <a:gd name="T25" fmla="*/ 12 h 84"/>
                  <a:gd name="T26" fmla="*/ 12 w 66"/>
                  <a:gd name="T27" fmla="*/ 0 h 84"/>
                  <a:gd name="T28" fmla="*/ 0 w 66"/>
                  <a:gd name="T29" fmla="*/ 0 h 84"/>
                  <a:gd name="T30" fmla="*/ 0 w 66"/>
                  <a:gd name="T31" fmla="*/ 6 h 84"/>
                  <a:gd name="T32" fmla="*/ 6 w 66"/>
                  <a:gd name="T33" fmla="*/ 6 h 84"/>
                  <a:gd name="T34" fmla="*/ 6 w 66"/>
                  <a:gd name="T35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84">
                    <a:moveTo>
                      <a:pt x="6" y="6"/>
                    </a:moveTo>
                    <a:lnTo>
                      <a:pt x="6" y="6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66" y="60"/>
                    </a:lnTo>
                    <a:lnTo>
                      <a:pt x="66" y="48"/>
                    </a:lnTo>
                    <a:lnTo>
                      <a:pt x="48" y="24"/>
                    </a:lnTo>
                    <a:lnTo>
                      <a:pt x="4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4" name="Freeform 364"/>
              <p:cNvSpPr>
                <a:spLocks/>
              </p:cNvSpPr>
              <p:nvPr/>
            </p:nvSpPr>
            <p:spPr bwMode="auto">
              <a:xfrm>
                <a:off x="3102" y="1842"/>
                <a:ext cx="18" cy="48"/>
              </a:xfrm>
              <a:custGeom>
                <a:avLst/>
                <a:gdLst>
                  <a:gd name="T0" fmla="*/ 18 w 18"/>
                  <a:gd name="T1" fmla="*/ 36 h 48"/>
                  <a:gd name="T2" fmla="*/ 18 w 18"/>
                  <a:gd name="T3" fmla="*/ 48 h 48"/>
                  <a:gd name="T4" fmla="*/ 18 w 18"/>
                  <a:gd name="T5" fmla="*/ 48 h 48"/>
                  <a:gd name="T6" fmla="*/ 18 w 18"/>
                  <a:gd name="T7" fmla="*/ 36 h 48"/>
                  <a:gd name="T8" fmla="*/ 0 w 18"/>
                  <a:gd name="T9" fmla="*/ 12 h 48"/>
                  <a:gd name="T10" fmla="*/ 0 w 18"/>
                  <a:gd name="T11" fmla="*/ 0 h 48"/>
                  <a:gd name="T12" fmla="*/ 0 w 18"/>
                  <a:gd name="T13" fmla="*/ 12 h 48"/>
                  <a:gd name="T14" fmla="*/ 18 w 18"/>
                  <a:gd name="T15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8">
                    <a:moveTo>
                      <a:pt x="18" y="36"/>
                    </a:moveTo>
                    <a:lnTo>
                      <a:pt x="18" y="48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5" name="Freeform 365"/>
              <p:cNvSpPr>
                <a:spLocks/>
              </p:cNvSpPr>
              <p:nvPr/>
            </p:nvSpPr>
            <p:spPr bwMode="auto">
              <a:xfrm>
                <a:off x="3090" y="1890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  <a:gd name="T8" fmla="*/ 12 w 12"/>
                  <a:gd name="T9" fmla="*/ 0 h 24"/>
                  <a:gd name="T10" fmla="*/ 0 w 1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6" name="Freeform 366"/>
              <p:cNvSpPr>
                <a:spLocks/>
              </p:cNvSpPr>
              <p:nvPr/>
            </p:nvSpPr>
            <p:spPr bwMode="auto">
              <a:xfrm>
                <a:off x="2940" y="1836"/>
                <a:ext cx="174" cy="126"/>
              </a:xfrm>
              <a:custGeom>
                <a:avLst/>
                <a:gdLst>
                  <a:gd name="T0" fmla="*/ 150 w 174"/>
                  <a:gd name="T1" fmla="*/ 78 h 126"/>
                  <a:gd name="T2" fmla="*/ 150 w 174"/>
                  <a:gd name="T3" fmla="*/ 78 h 126"/>
                  <a:gd name="T4" fmla="*/ 144 w 174"/>
                  <a:gd name="T5" fmla="*/ 72 h 126"/>
                  <a:gd name="T6" fmla="*/ 144 w 174"/>
                  <a:gd name="T7" fmla="*/ 54 h 126"/>
                  <a:gd name="T8" fmla="*/ 144 w 174"/>
                  <a:gd name="T9" fmla="*/ 42 h 126"/>
                  <a:gd name="T10" fmla="*/ 120 w 174"/>
                  <a:gd name="T11" fmla="*/ 0 h 126"/>
                  <a:gd name="T12" fmla="*/ 108 w 174"/>
                  <a:gd name="T13" fmla="*/ 0 h 126"/>
                  <a:gd name="T14" fmla="*/ 108 w 174"/>
                  <a:gd name="T15" fmla="*/ 6 h 126"/>
                  <a:gd name="T16" fmla="*/ 102 w 174"/>
                  <a:gd name="T17" fmla="*/ 6 h 126"/>
                  <a:gd name="T18" fmla="*/ 102 w 174"/>
                  <a:gd name="T19" fmla="*/ 6 h 126"/>
                  <a:gd name="T20" fmla="*/ 90 w 174"/>
                  <a:gd name="T21" fmla="*/ 6 h 126"/>
                  <a:gd name="T22" fmla="*/ 84 w 174"/>
                  <a:gd name="T23" fmla="*/ 12 h 126"/>
                  <a:gd name="T24" fmla="*/ 84 w 174"/>
                  <a:gd name="T25" fmla="*/ 12 h 126"/>
                  <a:gd name="T26" fmla="*/ 84 w 174"/>
                  <a:gd name="T27" fmla="*/ 12 h 126"/>
                  <a:gd name="T28" fmla="*/ 78 w 174"/>
                  <a:gd name="T29" fmla="*/ 6 h 126"/>
                  <a:gd name="T30" fmla="*/ 48 w 174"/>
                  <a:gd name="T31" fmla="*/ 6 h 126"/>
                  <a:gd name="T32" fmla="*/ 48 w 174"/>
                  <a:gd name="T33" fmla="*/ 6 h 126"/>
                  <a:gd name="T34" fmla="*/ 48 w 174"/>
                  <a:gd name="T35" fmla="*/ 6 h 126"/>
                  <a:gd name="T36" fmla="*/ 48 w 174"/>
                  <a:gd name="T37" fmla="*/ 6 h 126"/>
                  <a:gd name="T38" fmla="*/ 48 w 174"/>
                  <a:gd name="T39" fmla="*/ 6 h 126"/>
                  <a:gd name="T40" fmla="*/ 42 w 174"/>
                  <a:gd name="T41" fmla="*/ 12 h 126"/>
                  <a:gd name="T42" fmla="*/ 30 w 174"/>
                  <a:gd name="T43" fmla="*/ 18 h 126"/>
                  <a:gd name="T44" fmla="*/ 24 w 174"/>
                  <a:gd name="T45" fmla="*/ 30 h 126"/>
                  <a:gd name="T46" fmla="*/ 12 w 174"/>
                  <a:gd name="T47" fmla="*/ 54 h 126"/>
                  <a:gd name="T48" fmla="*/ 0 w 174"/>
                  <a:gd name="T49" fmla="*/ 60 h 126"/>
                  <a:gd name="T50" fmla="*/ 6 w 174"/>
                  <a:gd name="T51" fmla="*/ 66 h 126"/>
                  <a:gd name="T52" fmla="*/ 12 w 174"/>
                  <a:gd name="T53" fmla="*/ 66 h 126"/>
                  <a:gd name="T54" fmla="*/ 12 w 174"/>
                  <a:gd name="T55" fmla="*/ 78 h 126"/>
                  <a:gd name="T56" fmla="*/ 24 w 174"/>
                  <a:gd name="T57" fmla="*/ 90 h 126"/>
                  <a:gd name="T58" fmla="*/ 24 w 174"/>
                  <a:gd name="T59" fmla="*/ 96 h 126"/>
                  <a:gd name="T60" fmla="*/ 36 w 174"/>
                  <a:gd name="T61" fmla="*/ 102 h 126"/>
                  <a:gd name="T62" fmla="*/ 42 w 174"/>
                  <a:gd name="T63" fmla="*/ 114 h 126"/>
                  <a:gd name="T64" fmla="*/ 48 w 174"/>
                  <a:gd name="T65" fmla="*/ 114 h 126"/>
                  <a:gd name="T66" fmla="*/ 48 w 174"/>
                  <a:gd name="T67" fmla="*/ 120 h 126"/>
                  <a:gd name="T68" fmla="*/ 48 w 174"/>
                  <a:gd name="T69" fmla="*/ 120 h 126"/>
                  <a:gd name="T70" fmla="*/ 96 w 174"/>
                  <a:gd name="T71" fmla="*/ 126 h 126"/>
                  <a:gd name="T72" fmla="*/ 102 w 174"/>
                  <a:gd name="T73" fmla="*/ 120 h 126"/>
                  <a:gd name="T74" fmla="*/ 126 w 174"/>
                  <a:gd name="T75" fmla="*/ 108 h 126"/>
                  <a:gd name="T76" fmla="*/ 156 w 174"/>
                  <a:gd name="T77" fmla="*/ 126 h 126"/>
                  <a:gd name="T78" fmla="*/ 156 w 174"/>
                  <a:gd name="T79" fmla="*/ 126 h 126"/>
                  <a:gd name="T80" fmla="*/ 156 w 174"/>
                  <a:gd name="T81" fmla="*/ 126 h 126"/>
                  <a:gd name="T82" fmla="*/ 156 w 174"/>
                  <a:gd name="T83" fmla="*/ 102 h 126"/>
                  <a:gd name="T84" fmla="*/ 168 w 174"/>
                  <a:gd name="T85" fmla="*/ 90 h 126"/>
                  <a:gd name="T86" fmla="*/ 174 w 174"/>
                  <a:gd name="T87" fmla="*/ 78 h 126"/>
                  <a:gd name="T88" fmla="*/ 150 w 174"/>
                  <a:gd name="T89" fmla="*/ 84 h 126"/>
                  <a:gd name="T90" fmla="*/ 150 w 174"/>
                  <a:gd name="T91" fmla="*/ 7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" h="126">
                    <a:moveTo>
                      <a:pt x="150" y="78"/>
                    </a:moveTo>
                    <a:lnTo>
                      <a:pt x="150" y="78"/>
                    </a:lnTo>
                    <a:lnTo>
                      <a:pt x="144" y="72"/>
                    </a:lnTo>
                    <a:lnTo>
                      <a:pt x="144" y="54"/>
                    </a:lnTo>
                    <a:lnTo>
                      <a:pt x="144" y="42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7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78"/>
                    </a:lnTo>
                    <a:lnTo>
                      <a:pt x="24" y="90"/>
                    </a:lnTo>
                    <a:lnTo>
                      <a:pt x="24" y="96"/>
                    </a:lnTo>
                    <a:lnTo>
                      <a:pt x="36" y="102"/>
                    </a:lnTo>
                    <a:lnTo>
                      <a:pt x="42" y="114"/>
                    </a:lnTo>
                    <a:lnTo>
                      <a:pt x="48" y="114"/>
                    </a:lnTo>
                    <a:lnTo>
                      <a:pt x="48" y="120"/>
                    </a:lnTo>
                    <a:lnTo>
                      <a:pt x="48" y="120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126" y="10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02"/>
                    </a:lnTo>
                    <a:lnTo>
                      <a:pt x="168" y="90"/>
                    </a:lnTo>
                    <a:lnTo>
                      <a:pt x="174" y="78"/>
                    </a:lnTo>
                    <a:lnTo>
                      <a:pt x="150" y="84"/>
                    </a:lnTo>
                    <a:lnTo>
                      <a:pt x="150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7" name="Freeform 367"/>
              <p:cNvSpPr>
                <a:spLocks/>
              </p:cNvSpPr>
              <p:nvPr/>
            </p:nvSpPr>
            <p:spPr bwMode="auto">
              <a:xfrm>
                <a:off x="3090" y="1914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0 w 24"/>
                  <a:gd name="T3" fmla="*/ 0 h 6"/>
                  <a:gd name="T4" fmla="*/ 0 w 24"/>
                  <a:gd name="T5" fmla="*/ 0 h 6"/>
                  <a:gd name="T6" fmla="*/ 0 w 24"/>
                  <a:gd name="T7" fmla="*/ 6 h 6"/>
                  <a:gd name="T8" fmla="*/ 24 w 24"/>
                  <a:gd name="T9" fmla="*/ 0 h 6"/>
                  <a:gd name="T10" fmla="*/ 24 w 24"/>
                  <a:gd name="T11" fmla="*/ 0 h 6"/>
                  <a:gd name="T12" fmla="*/ 0 w 2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8" name="Rectangle 368"/>
              <p:cNvSpPr>
                <a:spLocks noChangeArrowheads="1"/>
              </p:cNvSpPr>
              <p:nvPr/>
            </p:nvSpPr>
            <p:spPr bwMode="auto">
              <a:xfrm>
                <a:off x="3042" y="184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9" name="Freeform 369"/>
              <p:cNvSpPr>
                <a:spLocks/>
              </p:cNvSpPr>
              <p:nvPr/>
            </p:nvSpPr>
            <p:spPr bwMode="auto">
              <a:xfrm>
                <a:off x="3024" y="184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0" name="Rectangle 370"/>
              <p:cNvSpPr>
                <a:spLocks noChangeArrowheads="1"/>
              </p:cNvSpPr>
              <p:nvPr/>
            </p:nvSpPr>
            <p:spPr bwMode="auto">
              <a:xfrm>
                <a:off x="3090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1" name="Freeform 371"/>
              <p:cNvSpPr>
                <a:spLocks/>
              </p:cNvSpPr>
              <p:nvPr/>
            </p:nvSpPr>
            <p:spPr bwMode="auto">
              <a:xfrm>
                <a:off x="3060" y="183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0 w 24"/>
                  <a:gd name="T3" fmla="*/ 0 h 54"/>
                  <a:gd name="T4" fmla="*/ 24 w 24"/>
                  <a:gd name="T5" fmla="*/ 42 h 54"/>
                  <a:gd name="T6" fmla="*/ 24 w 24"/>
                  <a:gd name="T7" fmla="*/ 54 h 54"/>
                  <a:gd name="T8" fmla="*/ 24 w 24"/>
                  <a:gd name="T9" fmla="*/ 42 h 54"/>
                  <a:gd name="T10" fmla="*/ 0 w 24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4">
                    <a:moveTo>
                      <a:pt x="0" y="0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2" name="Rectangle 372"/>
              <p:cNvSpPr>
                <a:spLocks noChangeArrowheads="1"/>
              </p:cNvSpPr>
              <p:nvPr/>
            </p:nvSpPr>
            <p:spPr bwMode="auto">
              <a:xfrm>
                <a:off x="3090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3" name="Freeform 373"/>
              <p:cNvSpPr>
                <a:spLocks/>
              </p:cNvSpPr>
              <p:nvPr/>
            </p:nvSpPr>
            <p:spPr bwMode="auto">
              <a:xfrm>
                <a:off x="2862" y="1830"/>
                <a:ext cx="126" cy="78"/>
              </a:xfrm>
              <a:custGeom>
                <a:avLst/>
                <a:gdLst>
                  <a:gd name="T0" fmla="*/ 114 w 126"/>
                  <a:gd name="T1" fmla="*/ 0 h 78"/>
                  <a:gd name="T2" fmla="*/ 114 w 126"/>
                  <a:gd name="T3" fmla="*/ 6 h 78"/>
                  <a:gd name="T4" fmla="*/ 96 w 126"/>
                  <a:gd name="T5" fmla="*/ 0 h 78"/>
                  <a:gd name="T6" fmla="*/ 90 w 126"/>
                  <a:gd name="T7" fmla="*/ 0 h 78"/>
                  <a:gd name="T8" fmla="*/ 48 w 126"/>
                  <a:gd name="T9" fmla="*/ 12 h 78"/>
                  <a:gd name="T10" fmla="*/ 48 w 126"/>
                  <a:gd name="T11" fmla="*/ 24 h 78"/>
                  <a:gd name="T12" fmla="*/ 30 w 126"/>
                  <a:gd name="T13" fmla="*/ 24 h 78"/>
                  <a:gd name="T14" fmla="*/ 30 w 126"/>
                  <a:gd name="T15" fmla="*/ 24 h 78"/>
                  <a:gd name="T16" fmla="*/ 30 w 126"/>
                  <a:gd name="T17" fmla="*/ 24 h 78"/>
                  <a:gd name="T18" fmla="*/ 18 w 126"/>
                  <a:gd name="T19" fmla="*/ 12 h 78"/>
                  <a:gd name="T20" fmla="*/ 18 w 126"/>
                  <a:gd name="T21" fmla="*/ 18 h 78"/>
                  <a:gd name="T22" fmla="*/ 0 w 126"/>
                  <a:gd name="T23" fmla="*/ 42 h 78"/>
                  <a:gd name="T24" fmla="*/ 6 w 126"/>
                  <a:gd name="T25" fmla="*/ 54 h 78"/>
                  <a:gd name="T26" fmla="*/ 6 w 126"/>
                  <a:gd name="T27" fmla="*/ 54 h 78"/>
                  <a:gd name="T28" fmla="*/ 12 w 126"/>
                  <a:gd name="T29" fmla="*/ 54 h 78"/>
                  <a:gd name="T30" fmla="*/ 36 w 126"/>
                  <a:gd name="T31" fmla="*/ 78 h 78"/>
                  <a:gd name="T32" fmla="*/ 48 w 126"/>
                  <a:gd name="T33" fmla="*/ 72 h 78"/>
                  <a:gd name="T34" fmla="*/ 54 w 126"/>
                  <a:gd name="T35" fmla="*/ 72 h 78"/>
                  <a:gd name="T36" fmla="*/ 54 w 126"/>
                  <a:gd name="T37" fmla="*/ 72 h 78"/>
                  <a:gd name="T38" fmla="*/ 54 w 126"/>
                  <a:gd name="T39" fmla="*/ 72 h 78"/>
                  <a:gd name="T40" fmla="*/ 54 w 126"/>
                  <a:gd name="T41" fmla="*/ 72 h 78"/>
                  <a:gd name="T42" fmla="*/ 72 w 126"/>
                  <a:gd name="T43" fmla="*/ 60 h 78"/>
                  <a:gd name="T44" fmla="*/ 78 w 126"/>
                  <a:gd name="T45" fmla="*/ 66 h 78"/>
                  <a:gd name="T46" fmla="*/ 90 w 126"/>
                  <a:gd name="T47" fmla="*/ 60 h 78"/>
                  <a:gd name="T48" fmla="*/ 102 w 126"/>
                  <a:gd name="T49" fmla="*/ 36 h 78"/>
                  <a:gd name="T50" fmla="*/ 108 w 126"/>
                  <a:gd name="T51" fmla="*/ 24 h 78"/>
                  <a:gd name="T52" fmla="*/ 120 w 126"/>
                  <a:gd name="T53" fmla="*/ 18 h 78"/>
                  <a:gd name="T54" fmla="*/ 126 w 126"/>
                  <a:gd name="T55" fmla="*/ 12 h 78"/>
                  <a:gd name="T56" fmla="*/ 126 w 126"/>
                  <a:gd name="T57" fmla="*/ 12 h 78"/>
                  <a:gd name="T58" fmla="*/ 114 w 126"/>
                  <a:gd name="T59" fmla="*/ 0 h 78"/>
                  <a:gd name="T60" fmla="*/ 114 w 126"/>
                  <a:gd name="T6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6" h="78">
                    <a:moveTo>
                      <a:pt x="114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72" y="60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20" y="1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4" name="Rectangle 374"/>
              <p:cNvSpPr>
                <a:spLocks noChangeArrowheads="1"/>
              </p:cNvSpPr>
              <p:nvPr/>
            </p:nvSpPr>
            <p:spPr bwMode="auto">
              <a:xfrm>
                <a:off x="2988" y="184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5" name="Freeform 375"/>
              <p:cNvSpPr>
                <a:spLocks/>
              </p:cNvSpPr>
              <p:nvPr/>
            </p:nvSpPr>
            <p:spPr bwMode="auto">
              <a:xfrm>
                <a:off x="2964" y="1848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6 w 18"/>
                  <a:gd name="T3" fmla="*/ 6 h 18"/>
                  <a:gd name="T4" fmla="*/ 18 w 18"/>
                  <a:gd name="T5" fmla="*/ 0 h 18"/>
                  <a:gd name="T6" fmla="*/ 6 w 18"/>
                  <a:gd name="T7" fmla="*/ 6 h 18"/>
                  <a:gd name="T8" fmla="*/ 0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6" name="Rectangle 376"/>
              <p:cNvSpPr>
                <a:spLocks noChangeArrowheads="1"/>
              </p:cNvSpPr>
              <p:nvPr/>
            </p:nvSpPr>
            <p:spPr bwMode="auto">
              <a:xfrm>
                <a:off x="2976" y="18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7" name="Freeform 377"/>
              <p:cNvSpPr>
                <a:spLocks/>
              </p:cNvSpPr>
              <p:nvPr/>
            </p:nvSpPr>
            <p:spPr bwMode="auto">
              <a:xfrm>
                <a:off x="2874" y="1800"/>
                <a:ext cx="108" cy="54"/>
              </a:xfrm>
              <a:custGeom>
                <a:avLst/>
                <a:gdLst>
                  <a:gd name="T0" fmla="*/ 90 w 108"/>
                  <a:gd name="T1" fmla="*/ 0 h 54"/>
                  <a:gd name="T2" fmla="*/ 60 w 108"/>
                  <a:gd name="T3" fmla="*/ 12 h 54"/>
                  <a:gd name="T4" fmla="*/ 30 w 108"/>
                  <a:gd name="T5" fmla="*/ 0 h 54"/>
                  <a:gd name="T6" fmla="*/ 36 w 108"/>
                  <a:gd name="T7" fmla="*/ 6 h 54"/>
                  <a:gd name="T8" fmla="*/ 30 w 108"/>
                  <a:gd name="T9" fmla="*/ 6 h 54"/>
                  <a:gd name="T10" fmla="*/ 24 w 108"/>
                  <a:gd name="T11" fmla="*/ 12 h 54"/>
                  <a:gd name="T12" fmla="*/ 18 w 108"/>
                  <a:gd name="T13" fmla="*/ 24 h 54"/>
                  <a:gd name="T14" fmla="*/ 12 w 108"/>
                  <a:gd name="T15" fmla="*/ 24 h 54"/>
                  <a:gd name="T16" fmla="*/ 6 w 108"/>
                  <a:gd name="T17" fmla="*/ 24 h 54"/>
                  <a:gd name="T18" fmla="*/ 0 w 108"/>
                  <a:gd name="T19" fmla="*/ 30 h 54"/>
                  <a:gd name="T20" fmla="*/ 0 w 108"/>
                  <a:gd name="T21" fmla="*/ 30 h 54"/>
                  <a:gd name="T22" fmla="*/ 6 w 108"/>
                  <a:gd name="T23" fmla="*/ 42 h 54"/>
                  <a:gd name="T24" fmla="*/ 18 w 108"/>
                  <a:gd name="T25" fmla="*/ 54 h 54"/>
                  <a:gd name="T26" fmla="*/ 36 w 108"/>
                  <a:gd name="T27" fmla="*/ 54 h 54"/>
                  <a:gd name="T28" fmla="*/ 36 w 108"/>
                  <a:gd name="T29" fmla="*/ 42 h 54"/>
                  <a:gd name="T30" fmla="*/ 78 w 108"/>
                  <a:gd name="T31" fmla="*/ 30 h 54"/>
                  <a:gd name="T32" fmla="*/ 84 w 108"/>
                  <a:gd name="T33" fmla="*/ 30 h 54"/>
                  <a:gd name="T34" fmla="*/ 102 w 108"/>
                  <a:gd name="T35" fmla="*/ 36 h 54"/>
                  <a:gd name="T36" fmla="*/ 102 w 108"/>
                  <a:gd name="T37" fmla="*/ 30 h 54"/>
                  <a:gd name="T38" fmla="*/ 102 w 108"/>
                  <a:gd name="T39" fmla="*/ 30 h 54"/>
                  <a:gd name="T40" fmla="*/ 102 w 108"/>
                  <a:gd name="T41" fmla="*/ 18 h 54"/>
                  <a:gd name="T42" fmla="*/ 108 w 108"/>
                  <a:gd name="T43" fmla="*/ 12 h 54"/>
                  <a:gd name="T44" fmla="*/ 102 w 108"/>
                  <a:gd name="T45" fmla="*/ 6 h 54"/>
                  <a:gd name="T46" fmla="*/ 90 w 108"/>
                  <a:gd name="T4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8" h="54">
                    <a:moveTo>
                      <a:pt x="90" y="0"/>
                    </a:moveTo>
                    <a:lnTo>
                      <a:pt x="60" y="12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18" y="54"/>
                    </a:lnTo>
                    <a:lnTo>
                      <a:pt x="36" y="54"/>
                    </a:lnTo>
                    <a:lnTo>
                      <a:pt x="36" y="4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102" y="36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102" y="18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8" name="Freeform 378"/>
              <p:cNvSpPr>
                <a:spLocks/>
              </p:cNvSpPr>
              <p:nvPr/>
            </p:nvSpPr>
            <p:spPr bwMode="auto">
              <a:xfrm>
                <a:off x="2976" y="1818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9" name="Freeform 379"/>
              <p:cNvSpPr>
                <a:spLocks/>
              </p:cNvSpPr>
              <p:nvPr/>
            </p:nvSpPr>
            <p:spPr bwMode="auto">
              <a:xfrm>
                <a:off x="2976" y="180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0" name="Rectangle 380"/>
              <p:cNvSpPr>
                <a:spLocks noChangeArrowheads="1"/>
              </p:cNvSpPr>
              <p:nvPr/>
            </p:nvSpPr>
            <p:spPr bwMode="auto">
              <a:xfrm>
                <a:off x="2892" y="1854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1" name="Freeform 381"/>
              <p:cNvSpPr>
                <a:spLocks/>
              </p:cNvSpPr>
              <p:nvPr/>
            </p:nvSpPr>
            <p:spPr bwMode="auto">
              <a:xfrm>
                <a:off x="2910" y="1830"/>
                <a:ext cx="48" cy="24"/>
              </a:xfrm>
              <a:custGeom>
                <a:avLst/>
                <a:gdLst>
                  <a:gd name="T0" fmla="*/ 42 w 48"/>
                  <a:gd name="T1" fmla="*/ 0 h 24"/>
                  <a:gd name="T2" fmla="*/ 48 w 48"/>
                  <a:gd name="T3" fmla="*/ 0 h 24"/>
                  <a:gd name="T4" fmla="*/ 42 w 48"/>
                  <a:gd name="T5" fmla="*/ 0 h 24"/>
                  <a:gd name="T6" fmla="*/ 0 w 48"/>
                  <a:gd name="T7" fmla="*/ 12 h 24"/>
                  <a:gd name="T8" fmla="*/ 0 w 48"/>
                  <a:gd name="T9" fmla="*/ 24 h 24"/>
                  <a:gd name="T10" fmla="*/ 0 w 48"/>
                  <a:gd name="T11" fmla="*/ 12 h 24"/>
                  <a:gd name="T12" fmla="*/ 42 w 4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4">
                    <a:moveTo>
                      <a:pt x="42" y="0"/>
                    </a:move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2" name="Rectangle 382"/>
              <p:cNvSpPr>
                <a:spLocks noChangeArrowheads="1"/>
              </p:cNvSpPr>
              <p:nvPr/>
            </p:nvSpPr>
            <p:spPr bwMode="auto">
              <a:xfrm>
                <a:off x="2976" y="18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3" name="Freeform 383"/>
              <p:cNvSpPr>
                <a:spLocks/>
              </p:cNvSpPr>
              <p:nvPr/>
            </p:nvSpPr>
            <p:spPr bwMode="auto">
              <a:xfrm>
                <a:off x="2826" y="1638"/>
                <a:ext cx="186" cy="174"/>
              </a:xfrm>
              <a:custGeom>
                <a:avLst/>
                <a:gdLst>
                  <a:gd name="T0" fmla="*/ 0 w 186"/>
                  <a:gd name="T1" fmla="*/ 66 h 174"/>
                  <a:gd name="T2" fmla="*/ 6 w 186"/>
                  <a:gd name="T3" fmla="*/ 72 h 174"/>
                  <a:gd name="T4" fmla="*/ 6 w 186"/>
                  <a:gd name="T5" fmla="*/ 72 h 174"/>
                  <a:gd name="T6" fmla="*/ 6 w 186"/>
                  <a:gd name="T7" fmla="*/ 72 h 174"/>
                  <a:gd name="T8" fmla="*/ 6 w 186"/>
                  <a:gd name="T9" fmla="*/ 102 h 174"/>
                  <a:gd name="T10" fmla="*/ 12 w 186"/>
                  <a:gd name="T11" fmla="*/ 108 h 174"/>
                  <a:gd name="T12" fmla="*/ 12 w 186"/>
                  <a:gd name="T13" fmla="*/ 120 h 174"/>
                  <a:gd name="T14" fmla="*/ 12 w 186"/>
                  <a:gd name="T15" fmla="*/ 126 h 174"/>
                  <a:gd name="T16" fmla="*/ 12 w 186"/>
                  <a:gd name="T17" fmla="*/ 126 h 174"/>
                  <a:gd name="T18" fmla="*/ 18 w 186"/>
                  <a:gd name="T19" fmla="*/ 120 h 174"/>
                  <a:gd name="T20" fmla="*/ 36 w 186"/>
                  <a:gd name="T21" fmla="*/ 132 h 174"/>
                  <a:gd name="T22" fmla="*/ 42 w 186"/>
                  <a:gd name="T23" fmla="*/ 144 h 174"/>
                  <a:gd name="T24" fmla="*/ 54 w 186"/>
                  <a:gd name="T25" fmla="*/ 138 h 174"/>
                  <a:gd name="T26" fmla="*/ 72 w 186"/>
                  <a:gd name="T27" fmla="*/ 150 h 174"/>
                  <a:gd name="T28" fmla="*/ 78 w 186"/>
                  <a:gd name="T29" fmla="*/ 156 h 174"/>
                  <a:gd name="T30" fmla="*/ 78 w 186"/>
                  <a:gd name="T31" fmla="*/ 162 h 174"/>
                  <a:gd name="T32" fmla="*/ 108 w 186"/>
                  <a:gd name="T33" fmla="*/ 174 h 174"/>
                  <a:gd name="T34" fmla="*/ 138 w 186"/>
                  <a:gd name="T35" fmla="*/ 162 h 174"/>
                  <a:gd name="T36" fmla="*/ 150 w 186"/>
                  <a:gd name="T37" fmla="*/ 168 h 174"/>
                  <a:gd name="T38" fmla="*/ 156 w 186"/>
                  <a:gd name="T39" fmla="*/ 174 h 174"/>
                  <a:gd name="T40" fmla="*/ 168 w 186"/>
                  <a:gd name="T41" fmla="*/ 150 h 174"/>
                  <a:gd name="T42" fmla="*/ 174 w 186"/>
                  <a:gd name="T43" fmla="*/ 144 h 174"/>
                  <a:gd name="T44" fmla="*/ 186 w 186"/>
                  <a:gd name="T45" fmla="*/ 132 h 174"/>
                  <a:gd name="T46" fmla="*/ 174 w 186"/>
                  <a:gd name="T47" fmla="*/ 102 h 174"/>
                  <a:gd name="T48" fmla="*/ 174 w 186"/>
                  <a:gd name="T49" fmla="*/ 102 h 174"/>
                  <a:gd name="T50" fmla="*/ 168 w 186"/>
                  <a:gd name="T51" fmla="*/ 84 h 174"/>
                  <a:gd name="T52" fmla="*/ 168 w 186"/>
                  <a:gd name="T53" fmla="*/ 78 h 174"/>
                  <a:gd name="T54" fmla="*/ 168 w 186"/>
                  <a:gd name="T55" fmla="*/ 78 h 174"/>
                  <a:gd name="T56" fmla="*/ 168 w 186"/>
                  <a:gd name="T57" fmla="*/ 78 h 174"/>
                  <a:gd name="T58" fmla="*/ 174 w 186"/>
                  <a:gd name="T59" fmla="*/ 72 h 174"/>
                  <a:gd name="T60" fmla="*/ 180 w 186"/>
                  <a:gd name="T61" fmla="*/ 66 h 174"/>
                  <a:gd name="T62" fmla="*/ 174 w 186"/>
                  <a:gd name="T63" fmla="*/ 36 h 174"/>
                  <a:gd name="T64" fmla="*/ 174 w 186"/>
                  <a:gd name="T65" fmla="*/ 36 h 174"/>
                  <a:gd name="T66" fmla="*/ 168 w 186"/>
                  <a:gd name="T67" fmla="*/ 18 h 174"/>
                  <a:gd name="T68" fmla="*/ 156 w 186"/>
                  <a:gd name="T69" fmla="*/ 18 h 174"/>
                  <a:gd name="T70" fmla="*/ 156 w 186"/>
                  <a:gd name="T71" fmla="*/ 18 h 174"/>
                  <a:gd name="T72" fmla="*/ 126 w 186"/>
                  <a:gd name="T73" fmla="*/ 24 h 174"/>
                  <a:gd name="T74" fmla="*/ 102 w 186"/>
                  <a:gd name="T75" fmla="*/ 12 h 174"/>
                  <a:gd name="T76" fmla="*/ 102 w 186"/>
                  <a:gd name="T77" fmla="*/ 18 h 174"/>
                  <a:gd name="T78" fmla="*/ 84 w 186"/>
                  <a:gd name="T79" fmla="*/ 18 h 174"/>
                  <a:gd name="T80" fmla="*/ 78 w 186"/>
                  <a:gd name="T81" fmla="*/ 6 h 174"/>
                  <a:gd name="T82" fmla="*/ 84 w 186"/>
                  <a:gd name="T83" fmla="*/ 0 h 174"/>
                  <a:gd name="T84" fmla="*/ 60 w 186"/>
                  <a:gd name="T85" fmla="*/ 6 h 174"/>
                  <a:gd name="T86" fmla="*/ 0 w 186"/>
                  <a:gd name="T87" fmla="*/ 30 h 174"/>
                  <a:gd name="T88" fmla="*/ 6 w 186"/>
                  <a:gd name="T89" fmla="*/ 42 h 174"/>
                  <a:gd name="T90" fmla="*/ 0 w 186"/>
                  <a:gd name="T91" fmla="*/ 36 h 174"/>
                  <a:gd name="T92" fmla="*/ 6 w 186"/>
                  <a:gd name="T93" fmla="*/ 54 h 174"/>
                  <a:gd name="T94" fmla="*/ 0 w 186"/>
                  <a:gd name="T95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6" h="174">
                    <a:moveTo>
                      <a:pt x="0" y="66"/>
                    </a:moveTo>
                    <a:lnTo>
                      <a:pt x="6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8" y="120"/>
                    </a:lnTo>
                    <a:lnTo>
                      <a:pt x="36" y="132"/>
                    </a:lnTo>
                    <a:lnTo>
                      <a:pt x="42" y="144"/>
                    </a:lnTo>
                    <a:lnTo>
                      <a:pt x="54" y="138"/>
                    </a:lnTo>
                    <a:lnTo>
                      <a:pt x="72" y="150"/>
                    </a:lnTo>
                    <a:lnTo>
                      <a:pt x="78" y="156"/>
                    </a:lnTo>
                    <a:lnTo>
                      <a:pt x="78" y="162"/>
                    </a:lnTo>
                    <a:lnTo>
                      <a:pt x="108" y="174"/>
                    </a:lnTo>
                    <a:lnTo>
                      <a:pt x="138" y="162"/>
                    </a:lnTo>
                    <a:lnTo>
                      <a:pt x="150" y="168"/>
                    </a:lnTo>
                    <a:lnTo>
                      <a:pt x="156" y="174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6" y="132"/>
                    </a:lnTo>
                    <a:lnTo>
                      <a:pt x="174" y="102"/>
                    </a:lnTo>
                    <a:lnTo>
                      <a:pt x="174" y="102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74" y="72"/>
                    </a:lnTo>
                    <a:lnTo>
                      <a:pt x="180" y="66"/>
                    </a:lnTo>
                    <a:lnTo>
                      <a:pt x="174" y="36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26" y="2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84" y="18"/>
                    </a:lnTo>
                    <a:lnTo>
                      <a:pt x="78" y="6"/>
                    </a:lnTo>
                    <a:lnTo>
                      <a:pt x="84" y="0"/>
                    </a:lnTo>
                    <a:lnTo>
                      <a:pt x="60" y="6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4" name="Freeform 384"/>
              <p:cNvSpPr>
                <a:spLocks/>
              </p:cNvSpPr>
              <p:nvPr/>
            </p:nvSpPr>
            <p:spPr bwMode="auto">
              <a:xfrm>
                <a:off x="3000" y="1740"/>
                <a:ext cx="12" cy="42"/>
              </a:xfrm>
              <a:custGeom>
                <a:avLst/>
                <a:gdLst>
                  <a:gd name="T0" fmla="*/ 12 w 12"/>
                  <a:gd name="T1" fmla="*/ 30 h 42"/>
                  <a:gd name="T2" fmla="*/ 0 w 12"/>
                  <a:gd name="T3" fmla="*/ 42 h 42"/>
                  <a:gd name="T4" fmla="*/ 12 w 12"/>
                  <a:gd name="T5" fmla="*/ 30 h 42"/>
                  <a:gd name="T6" fmla="*/ 0 w 12"/>
                  <a:gd name="T7" fmla="*/ 0 h 42"/>
                  <a:gd name="T8" fmla="*/ 0 w 12"/>
                  <a:gd name="T9" fmla="*/ 0 h 42"/>
                  <a:gd name="T10" fmla="*/ 12 w 12"/>
                  <a:gd name="T11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">
                    <a:moveTo>
                      <a:pt x="12" y="30"/>
                    </a:moveTo>
                    <a:lnTo>
                      <a:pt x="0" y="42"/>
                    </a:lnTo>
                    <a:lnTo>
                      <a:pt x="12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5" name="Freeform 385"/>
              <p:cNvSpPr>
                <a:spLocks/>
              </p:cNvSpPr>
              <p:nvPr/>
            </p:nvSpPr>
            <p:spPr bwMode="auto">
              <a:xfrm>
                <a:off x="2976" y="180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6" name="Rectangle 386"/>
              <p:cNvSpPr>
                <a:spLocks noChangeArrowheads="1"/>
              </p:cNvSpPr>
              <p:nvPr/>
            </p:nvSpPr>
            <p:spPr bwMode="auto">
              <a:xfrm>
                <a:off x="2994" y="1716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7" name="Freeform 387"/>
              <p:cNvSpPr>
                <a:spLocks/>
              </p:cNvSpPr>
              <p:nvPr/>
            </p:nvSpPr>
            <p:spPr bwMode="auto">
              <a:xfrm>
                <a:off x="3000" y="1674"/>
                <a:ext cx="6" cy="36"/>
              </a:xfrm>
              <a:custGeom>
                <a:avLst/>
                <a:gdLst>
                  <a:gd name="T0" fmla="*/ 6 w 6"/>
                  <a:gd name="T1" fmla="*/ 30 h 36"/>
                  <a:gd name="T2" fmla="*/ 0 w 6"/>
                  <a:gd name="T3" fmla="*/ 36 h 36"/>
                  <a:gd name="T4" fmla="*/ 6 w 6"/>
                  <a:gd name="T5" fmla="*/ 30 h 36"/>
                  <a:gd name="T6" fmla="*/ 0 w 6"/>
                  <a:gd name="T7" fmla="*/ 0 h 36"/>
                  <a:gd name="T8" fmla="*/ 0 w 6"/>
                  <a:gd name="T9" fmla="*/ 0 h 36"/>
                  <a:gd name="T10" fmla="*/ 6 w 6"/>
                  <a:gd name="T1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6">
                    <a:moveTo>
                      <a:pt x="6" y="30"/>
                    </a:moveTo>
                    <a:lnTo>
                      <a:pt x="0" y="36"/>
                    </a:lnTo>
                    <a:lnTo>
                      <a:pt x="6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8" name="Freeform 388"/>
              <p:cNvSpPr>
                <a:spLocks/>
              </p:cNvSpPr>
              <p:nvPr/>
            </p:nvSpPr>
            <p:spPr bwMode="auto">
              <a:xfrm>
                <a:off x="2982" y="1656"/>
                <a:ext cx="12" cy="0"/>
              </a:xfrm>
              <a:custGeom>
                <a:avLst/>
                <a:gdLst>
                  <a:gd name="T0" fmla="*/ 0 w 12"/>
                  <a:gd name="T1" fmla="*/ 12 w 12"/>
                  <a:gd name="T2" fmla="*/ 0 w 12"/>
                  <a:gd name="T3" fmla="*/ 0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9" name="Freeform 389"/>
              <p:cNvSpPr>
                <a:spLocks/>
              </p:cNvSpPr>
              <p:nvPr/>
            </p:nvSpPr>
            <p:spPr bwMode="auto">
              <a:xfrm>
                <a:off x="2964" y="180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12 w 12"/>
                  <a:gd name="T5" fmla="*/ 6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0" name="Rectangle 390"/>
              <p:cNvSpPr>
                <a:spLocks noChangeArrowheads="1"/>
              </p:cNvSpPr>
              <p:nvPr/>
            </p:nvSpPr>
            <p:spPr bwMode="auto">
              <a:xfrm>
                <a:off x="2976" y="180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1" name="Freeform 391"/>
              <p:cNvSpPr>
                <a:spLocks/>
              </p:cNvSpPr>
              <p:nvPr/>
            </p:nvSpPr>
            <p:spPr bwMode="auto">
              <a:xfrm>
                <a:off x="2916" y="1890"/>
                <a:ext cx="72" cy="108"/>
              </a:xfrm>
              <a:custGeom>
                <a:avLst/>
                <a:gdLst>
                  <a:gd name="T0" fmla="*/ 18 w 72"/>
                  <a:gd name="T1" fmla="*/ 0 h 108"/>
                  <a:gd name="T2" fmla="*/ 0 w 72"/>
                  <a:gd name="T3" fmla="*/ 12 h 108"/>
                  <a:gd name="T4" fmla="*/ 0 w 72"/>
                  <a:gd name="T5" fmla="*/ 12 h 108"/>
                  <a:gd name="T6" fmla="*/ 0 w 72"/>
                  <a:gd name="T7" fmla="*/ 12 h 108"/>
                  <a:gd name="T8" fmla="*/ 6 w 72"/>
                  <a:gd name="T9" fmla="*/ 36 h 108"/>
                  <a:gd name="T10" fmla="*/ 6 w 72"/>
                  <a:gd name="T11" fmla="*/ 36 h 108"/>
                  <a:gd name="T12" fmla="*/ 6 w 72"/>
                  <a:gd name="T13" fmla="*/ 42 h 108"/>
                  <a:gd name="T14" fmla="*/ 6 w 72"/>
                  <a:gd name="T15" fmla="*/ 48 h 108"/>
                  <a:gd name="T16" fmla="*/ 12 w 72"/>
                  <a:gd name="T17" fmla="*/ 60 h 108"/>
                  <a:gd name="T18" fmla="*/ 12 w 72"/>
                  <a:gd name="T19" fmla="*/ 60 h 108"/>
                  <a:gd name="T20" fmla="*/ 12 w 72"/>
                  <a:gd name="T21" fmla="*/ 60 h 108"/>
                  <a:gd name="T22" fmla="*/ 12 w 72"/>
                  <a:gd name="T23" fmla="*/ 66 h 108"/>
                  <a:gd name="T24" fmla="*/ 0 w 72"/>
                  <a:gd name="T25" fmla="*/ 72 h 108"/>
                  <a:gd name="T26" fmla="*/ 18 w 72"/>
                  <a:gd name="T27" fmla="*/ 90 h 108"/>
                  <a:gd name="T28" fmla="*/ 18 w 72"/>
                  <a:gd name="T29" fmla="*/ 90 h 108"/>
                  <a:gd name="T30" fmla="*/ 36 w 72"/>
                  <a:gd name="T31" fmla="*/ 78 h 108"/>
                  <a:gd name="T32" fmla="*/ 36 w 72"/>
                  <a:gd name="T33" fmla="*/ 78 h 108"/>
                  <a:gd name="T34" fmla="*/ 36 w 72"/>
                  <a:gd name="T35" fmla="*/ 78 h 108"/>
                  <a:gd name="T36" fmla="*/ 48 w 72"/>
                  <a:gd name="T37" fmla="*/ 96 h 108"/>
                  <a:gd name="T38" fmla="*/ 48 w 72"/>
                  <a:gd name="T39" fmla="*/ 108 h 108"/>
                  <a:gd name="T40" fmla="*/ 60 w 72"/>
                  <a:gd name="T41" fmla="*/ 102 h 108"/>
                  <a:gd name="T42" fmla="*/ 60 w 72"/>
                  <a:gd name="T43" fmla="*/ 102 h 108"/>
                  <a:gd name="T44" fmla="*/ 60 w 72"/>
                  <a:gd name="T45" fmla="*/ 102 h 108"/>
                  <a:gd name="T46" fmla="*/ 60 w 72"/>
                  <a:gd name="T47" fmla="*/ 102 h 108"/>
                  <a:gd name="T48" fmla="*/ 66 w 72"/>
                  <a:gd name="T49" fmla="*/ 96 h 108"/>
                  <a:gd name="T50" fmla="*/ 72 w 72"/>
                  <a:gd name="T51" fmla="*/ 84 h 108"/>
                  <a:gd name="T52" fmla="*/ 60 w 72"/>
                  <a:gd name="T53" fmla="*/ 72 h 108"/>
                  <a:gd name="T54" fmla="*/ 60 w 72"/>
                  <a:gd name="T55" fmla="*/ 60 h 108"/>
                  <a:gd name="T56" fmla="*/ 66 w 72"/>
                  <a:gd name="T57" fmla="*/ 60 h 108"/>
                  <a:gd name="T58" fmla="*/ 66 w 72"/>
                  <a:gd name="T59" fmla="*/ 60 h 108"/>
                  <a:gd name="T60" fmla="*/ 66 w 72"/>
                  <a:gd name="T61" fmla="*/ 60 h 108"/>
                  <a:gd name="T62" fmla="*/ 66 w 72"/>
                  <a:gd name="T63" fmla="*/ 60 h 108"/>
                  <a:gd name="T64" fmla="*/ 60 w 72"/>
                  <a:gd name="T65" fmla="*/ 48 h 108"/>
                  <a:gd name="T66" fmla="*/ 48 w 72"/>
                  <a:gd name="T67" fmla="*/ 42 h 108"/>
                  <a:gd name="T68" fmla="*/ 48 w 72"/>
                  <a:gd name="T69" fmla="*/ 42 h 108"/>
                  <a:gd name="T70" fmla="*/ 48 w 72"/>
                  <a:gd name="T71" fmla="*/ 42 h 108"/>
                  <a:gd name="T72" fmla="*/ 48 w 72"/>
                  <a:gd name="T73" fmla="*/ 36 h 108"/>
                  <a:gd name="T74" fmla="*/ 36 w 72"/>
                  <a:gd name="T75" fmla="*/ 24 h 108"/>
                  <a:gd name="T76" fmla="*/ 36 w 72"/>
                  <a:gd name="T77" fmla="*/ 12 h 108"/>
                  <a:gd name="T78" fmla="*/ 30 w 72"/>
                  <a:gd name="T79" fmla="*/ 12 h 108"/>
                  <a:gd name="T80" fmla="*/ 24 w 72"/>
                  <a:gd name="T81" fmla="*/ 6 h 108"/>
                  <a:gd name="T82" fmla="*/ 18 w 72"/>
                  <a:gd name="T8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2" h="108">
                    <a:moveTo>
                      <a:pt x="18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96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84"/>
                    </a:lnTo>
                    <a:lnTo>
                      <a:pt x="60" y="72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0" y="48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2" name="Rectangle 392"/>
              <p:cNvSpPr>
                <a:spLocks noChangeArrowheads="1"/>
              </p:cNvSpPr>
              <p:nvPr/>
            </p:nvSpPr>
            <p:spPr bwMode="auto">
              <a:xfrm>
                <a:off x="2940" y="189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3" name="Freeform 393"/>
              <p:cNvSpPr>
                <a:spLocks/>
              </p:cNvSpPr>
              <p:nvPr/>
            </p:nvSpPr>
            <p:spPr bwMode="auto">
              <a:xfrm>
                <a:off x="2964" y="1932"/>
                <a:ext cx="18" cy="18"/>
              </a:xfrm>
              <a:custGeom>
                <a:avLst/>
                <a:gdLst>
                  <a:gd name="T0" fmla="*/ 12 w 18"/>
                  <a:gd name="T1" fmla="*/ 6 h 18"/>
                  <a:gd name="T2" fmla="*/ 18 w 18"/>
                  <a:gd name="T3" fmla="*/ 18 h 18"/>
                  <a:gd name="T4" fmla="*/ 18 w 18"/>
                  <a:gd name="T5" fmla="*/ 18 h 18"/>
                  <a:gd name="T6" fmla="*/ 12 w 18"/>
                  <a:gd name="T7" fmla="*/ 6 h 18"/>
                  <a:gd name="T8" fmla="*/ 0 w 18"/>
                  <a:gd name="T9" fmla="*/ 0 h 18"/>
                  <a:gd name="T10" fmla="*/ 0 w 18"/>
                  <a:gd name="T11" fmla="*/ 0 h 18"/>
                  <a:gd name="T12" fmla="*/ 12 w 1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2" y="6"/>
                    </a:moveTo>
                    <a:lnTo>
                      <a:pt x="18" y="18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4" name="Freeform 394"/>
              <p:cNvSpPr>
                <a:spLocks/>
              </p:cNvSpPr>
              <p:nvPr/>
            </p:nvSpPr>
            <p:spPr bwMode="auto">
              <a:xfrm>
                <a:off x="2940" y="189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5" name="Freeform 395"/>
              <p:cNvSpPr>
                <a:spLocks/>
              </p:cNvSpPr>
              <p:nvPr/>
            </p:nvSpPr>
            <p:spPr bwMode="auto">
              <a:xfrm>
                <a:off x="2916" y="1890"/>
                <a:ext cx="24" cy="12"/>
              </a:xfrm>
              <a:custGeom>
                <a:avLst/>
                <a:gdLst>
                  <a:gd name="T0" fmla="*/ 18 w 24"/>
                  <a:gd name="T1" fmla="*/ 0 h 12"/>
                  <a:gd name="T2" fmla="*/ 24 w 24"/>
                  <a:gd name="T3" fmla="*/ 6 h 12"/>
                  <a:gd name="T4" fmla="*/ 24 w 24"/>
                  <a:gd name="T5" fmla="*/ 6 h 12"/>
                  <a:gd name="T6" fmla="*/ 18 w 24"/>
                  <a:gd name="T7" fmla="*/ 0 h 12"/>
                  <a:gd name="T8" fmla="*/ 0 w 24"/>
                  <a:gd name="T9" fmla="*/ 12 h 12"/>
                  <a:gd name="T10" fmla="*/ 0 w 24"/>
                  <a:gd name="T11" fmla="*/ 12 h 12"/>
                  <a:gd name="T12" fmla="*/ 0 w 24"/>
                  <a:gd name="T13" fmla="*/ 12 h 12"/>
                  <a:gd name="T14" fmla="*/ 0 w 24"/>
                  <a:gd name="T15" fmla="*/ 12 h 12"/>
                  <a:gd name="T16" fmla="*/ 18 w 2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2">
                    <a:moveTo>
                      <a:pt x="18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6" name="Freeform 396"/>
              <p:cNvSpPr>
                <a:spLocks/>
              </p:cNvSpPr>
              <p:nvPr/>
            </p:nvSpPr>
            <p:spPr bwMode="auto">
              <a:xfrm>
                <a:off x="2934" y="1968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30 w 30"/>
                  <a:gd name="T3" fmla="*/ 18 h 30"/>
                  <a:gd name="T4" fmla="*/ 18 w 30"/>
                  <a:gd name="T5" fmla="*/ 0 h 30"/>
                  <a:gd name="T6" fmla="*/ 0 w 30"/>
                  <a:gd name="T7" fmla="*/ 12 h 30"/>
                  <a:gd name="T8" fmla="*/ 0 w 30"/>
                  <a:gd name="T9" fmla="*/ 18 h 30"/>
                  <a:gd name="T10" fmla="*/ 12 w 30"/>
                  <a:gd name="T11" fmla="*/ 30 h 30"/>
                  <a:gd name="T12" fmla="*/ 12 w 30"/>
                  <a:gd name="T13" fmla="*/ 30 h 30"/>
                  <a:gd name="T14" fmla="*/ 12 w 30"/>
                  <a:gd name="T15" fmla="*/ 30 h 30"/>
                  <a:gd name="T16" fmla="*/ 30 w 30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30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7" name="Freeform 397"/>
              <p:cNvSpPr>
                <a:spLocks/>
              </p:cNvSpPr>
              <p:nvPr/>
            </p:nvSpPr>
            <p:spPr bwMode="auto">
              <a:xfrm>
                <a:off x="2952" y="1968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12 w 12"/>
                  <a:gd name="T5" fmla="*/ 18 h 18"/>
                  <a:gd name="T6" fmla="*/ 0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8" name="Freeform 398"/>
              <p:cNvSpPr>
                <a:spLocks/>
              </p:cNvSpPr>
              <p:nvPr/>
            </p:nvSpPr>
            <p:spPr bwMode="auto">
              <a:xfrm>
                <a:off x="2904" y="1962"/>
                <a:ext cx="30" cy="42"/>
              </a:xfrm>
              <a:custGeom>
                <a:avLst/>
                <a:gdLst>
                  <a:gd name="T0" fmla="*/ 24 w 30"/>
                  <a:gd name="T1" fmla="*/ 24 h 42"/>
                  <a:gd name="T2" fmla="*/ 30 w 30"/>
                  <a:gd name="T3" fmla="*/ 24 h 42"/>
                  <a:gd name="T4" fmla="*/ 30 w 30"/>
                  <a:gd name="T5" fmla="*/ 24 h 42"/>
                  <a:gd name="T6" fmla="*/ 30 w 30"/>
                  <a:gd name="T7" fmla="*/ 24 h 42"/>
                  <a:gd name="T8" fmla="*/ 30 w 30"/>
                  <a:gd name="T9" fmla="*/ 24 h 42"/>
                  <a:gd name="T10" fmla="*/ 30 w 30"/>
                  <a:gd name="T11" fmla="*/ 18 h 42"/>
                  <a:gd name="T12" fmla="*/ 30 w 30"/>
                  <a:gd name="T13" fmla="*/ 18 h 42"/>
                  <a:gd name="T14" fmla="*/ 30 w 30"/>
                  <a:gd name="T15" fmla="*/ 18 h 42"/>
                  <a:gd name="T16" fmla="*/ 30 w 30"/>
                  <a:gd name="T17" fmla="*/ 18 h 42"/>
                  <a:gd name="T18" fmla="*/ 30 w 30"/>
                  <a:gd name="T19" fmla="*/ 18 h 42"/>
                  <a:gd name="T20" fmla="*/ 12 w 30"/>
                  <a:gd name="T21" fmla="*/ 0 h 42"/>
                  <a:gd name="T22" fmla="*/ 6 w 30"/>
                  <a:gd name="T23" fmla="*/ 6 h 42"/>
                  <a:gd name="T24" fmla="*/ 0 w 30"/>
                  <a:gd name="T25" fmla="*/ 30 h 42"/>
                  <a:gd name="T26" fmla="*/ 18 w 30"/>
                  <a:gd name="T27" fmla="*/ 42 h 42"/>
                  <a:gd name="T28" fmla="*/ 18 w 30"/>
                  <a:gd name="T29" fmla="*/ 30 h 42"/>
                  <a:gd name="T30" fmla="*/ 24 w 30"/>
                  <a:gd name="T31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2">
                    <a:moveTo>
                      <a:pt x="24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18" y="30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9" name="Freeform 399"/>
              <p:cNvSpPr>
                <a:spLocks/>
              </p:cNvSpPr>
              <p:nvPr/>
            </p:nvSpPr>
            <p:spPr bwMode="auto">
              <a:xfrm>
                <a:off x="2916" y="1962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  <a:gd name="T8" fmla="*/ 18 w 18"/>
                  <a:gd name="T9" fmla="*/ 18 h 18"/>
                  <a:gd name="T10" fmla="*/ 18 w 18"/>
                  <a:gd name="T11" fmla="*/ 18 h 18"/>
                  <a:gd name="T12" fmla="*/ 0 w 18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0" name="Rectangle 400"/>
              <p:cNvSpPr>
                <a:spLocks noChangeArrowheads="1"/>
              </p:cNvSpPr>
              <p:nvPr/>
            </p:nvSpPr>
            <p:spPr bwMode="auto">
              <a:xfrm>
                <a:off x="2934" y="198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1" name="Freeform 401"/>
              <p:cNvSpPr>
                <a:spLocks/>
              </p:cNvSpPr>
              <p:nvPr/>
            </p:nvSpPr>
            <p:spPr bwMode="auto">
              <a:xfrm>
                <a:off x="2856" y="1914"/>
                <a:ext cx="72" cy="78"/>
              </a:xfrm>
              <a:custGeom>
                <a:avLst/>
                <a:gdLst>
                  <a:gd name="T0" fmla="*/ 54 w 72"/>
                  <a:gd name="T1" fmla="*/ 54 h 78"/>
                  <a:gd name="T2" fmla="*/ 60 w 72"/>
                  <a:gd name="T3" fmla="*/ 48 h 78"/>
                  <a:gd name="T4" fmla="*/ 60 w 72"/>
                  <a:gd name="T5" fmla="*/ 48 h 78"/>
                  <a:gd name="T6" fmla="*/ 72 w 72"/>
                  <a:gd name="T7" fmla="*/ 42 h 78"/>
                  <a:gd name="T8" fmla="*/ 72 w 72"/>
                  <a:gd name="T9" fmla="*/ 36 h 78"/>
                  <a:gd name="T10" fmla="*/ 66 w 72"/>
                  <a:gd name="T11" fmla="*/ 24 h 78"/>
                  <a:gd name="T12" fmla="*/ 66 w 72"/>
                  <a:gd name="T13" fmla="*/ 18 h 78"/>
                  <a:gd name="T14" fmla="*/ 66 w 72"/>
                  <a:gd name="T15" fmla="*/ 12 h 78"/>
                  <a:gd name="T16" fmla="*/ 66 w 72"/>
                  <a:gd name="T17" fmla="*/ 12 h 78"/>
                  <a:gd name="T18" fmla="*/ 66 w 72"/>
                  <a:gd name="T19" fmla="*/ 12 h 78"/>
                  <a:gd name="T20" fmla="*/ 66 w 72"/>
                  <a:gd name="T21" fmla="*/ 12 h 78"/>
                  <a:gd name="T22" fmla="*/ 66 w 72"/>
                  <a:gd name="T23" fmla="*/ 12 h 78"/>
                  <a:gd name="T24" fmla="*/ 66 w 72"/>
                  <a:gd name="T25" fmla="*/ 12 h 78"/>
                  <a:gd name="T26" fmla="*/ 60 w 72"/>
                  <a:gd name="T27" fmla="*/ 12 h 78"/>
                  <a:gd name="T28" fmla="*/ 54 w 72"/>
                  <a:gd name="T29" fmla="*/ 12 h 78"/>
                  <a:gd name="T30" fmla="*/ 18 w 72"/>
                  <a:gd name="T31" fmla="*/ 0 h 78"/>
                  <a:gd name="T32" fmla="*/ 12 w 72"/>
                  <a:gd name="T33" fmla="*/ 6 h 78"/>
                  <a:gd name="T34" fmla="*/ 12 w 72"/>
                  <a:gd name="T35" fmla="*/ 6 h 78"/>
                  <a:gd name="T36" fmla="*/ 12 w 72"/>
                  <a:gd name="T37" fmla="*/ 6 h 78"/>
                  <a:gd name="T38" fmla="*/ 6 w 72"/>
                  <a:gd name="T39" fmla="*/ 0 h 78"/>
                  <a:gd name="T40" fmla="*/ 0 w 72"/>
                  <a:gd name="T41" fmla="*/ 18 h 78"/>
                  <a:gd name="T42" fmla="*/ 6 w 72"/>
                  <a:gd name="T43" fmla="*/ 24 h 78"/>
                  <a:gd name="T44" fmla="*/ 24 w 72"/>
                  <a:gd name="T45" fmla="*/ 60 h 78"/>
                  <a:gd name="T46" fmla="*/ 24 w 72"/>
                  <a:gd name="T47" fmla="*/ 60 h 78"/>
                  <a:gd name="T48" fmla="*/ 24 w 72"/>
                  <a:gd name="T49" fmla="*/ 60 h 78"/>
                  <a:gd name="T50" fmla="*/ 48 w 72"/>
                  <a:gd name="T51" fmla="*/ 78 h 78"/>
                  <a:gd name="T52" fmla="*/ 48 w 72"/>
                  <a:gd name="T53" fmla="*/ 78 h 78"/>
                  <a:gd name="T54" fmla="*/ 48 w 72"/>
                  <a:gd name="T55" fmla="*/ 78 h 78"/>
                  <a:gd name="T56" fmla="*/ 54 w 72"/>
                  <a:gd name="T57" fmla="*/ 5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2" h="78">
                    <a:moveTo>
                      <a:pt x="54" y="54"/>
                    </a:moveTo>
                    <a:lnTo>
                      <a:pt x="60" y="48"/>
                    </a:lnTo>
                    <a:lnTo>
                      <a:pt x="60" y="48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5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2" name="Freeform 402"/>
              <p:cNvSpPr>
                <a:spLocks/>
              </p:cNvSpPr>
              <p:nvPr/>
            </p:nvSpPr>
            <p:spPr bwMode="auto">
              <a:xfrm>
                <a:off x="2916" y="1956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3" name="Freeform 403"/>
              <p:cNvSpPr>
                <a:spLocks/>
              </p:cNvSpPr>
              <p:nvPr/>
            </p:nvSpPr>
            <p:spPr bwMode="auto">
              <a:xfrm>
                <a:off x="2922" y="1932"/>
                <a:ext cx="6" cy="18"/>
              </a:xfrm>
              <a:custGeom>
                <a:avLst/>
                <a:gdLst>
                  <a:gd name="T0" fmla="*/ 0 w 6"/>
                  <a:gd name="T1" fmla="*/ 6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8 h 18"/>
                  <a:gd name="T8" fmla="*/ 6 w 6"/>
                  <a:gd name="T9" fmla="*/ 18 h 18"/>
                  <a:gd name="T10" fmla="*/ 0 w 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4" name="Freeform 404"/>
              <p:cNvSpPr>
                <a:spLocks/>
              </p:cNvSpPr>
              <p:nvPr/>
            </p:nvSpPr>
            <p:spPr bwMode="auto">
              <a:xfrm>
                <a:off x="2904" y="1962"/>
                <a:ext cx="12" cy="30"/>
              </a:xfrm>
              <a:custGeom>
                <a:avLst/>
                <a:gdLst>
                  <a:gd name="T0" fmla="*/ 12 w 12"/>
                  <a:gd name="T1" fmla="*/ 0 h 30"/>
                  <a:gd name="T2" fmla="*/ 12 w 12"/>
                  <a:gd name="T3" fmla="*/ 0 h 30"/>
                  <a:gd name="T4" fmla="*/ 6 w 12"/>
                  <a:gd name="T5" fmla="*/ 6 h 30"/>
                  <a:gd name="T6" fmla="*/ 0 w 12"/>
                  <a:gd name="T7" fmla="*/ 30 h 30"/>
                  <a:gd name="T8" fmla="*/ 0 w 12"/>
                  <a:gd name="T9" fmla="*/ 30 h 30"/>
                  <a:gd name="T10" fmla="*/ 6 w 12"/>
                  <a:gd name="T11" fmla="*/ 6 h 30"/>
                  <a:gd name="T12" fmla="*/ 12 w 12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5" name="Rectangle 405"/>
              <p:cNvSpPr>
                <a:spLocks noChangeArrowheads="1"/>
              </p:cNvSpPr>
              <p:nvPr/>
            </p:nvSpPr>
            <p:spPr bwMode="auto">
              <a:xfrm>
                <a:off x="2916" y="196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2" name="Group 607"/>
            <p:cNvGrpSpPr>
              <a:grpSpLocks/>
            </p:cNvGrpSpPr>
            <p:nvPr/>
          </p:nvGrpSpPr>
          <p:grpSpPr bwMode="auto">
            <a:xfrm>
              <a:off x="0" y="233"/>
              <a:ext cx="3096" cy="2293"/>
              <a:chOff x="0" y="233"/>
              <a:chExt cx="3096" cy="2293"/>
            </a:xfrm>
            <a:grpFill/>
          </p:grpSpPr>
          <p:sp>
            <p:nvSpPr>
              <p:cNvPr id="765" name="Freeform 407"/>
              <p:cNvSpPr>
                <a:spLocks/>
              </p:cNvSpPr>
              <p:nvPr/>
            </p:nvSpPr>
            <p:spPr bwMode="auto">
              <a:xfrm>
                <a:off x="2814" y="1884"/>
                <a:ext cx="108" cy="90"/>
              </a:xfrm>
              <a:custGeom>
                <a:avLst/>
                <a:gdLst>
                  <a:gd name="T0" fmla="*/ 42 w 108"/>
                  <a:gd name="T1" fmla="*/ 48 h 90"/>
                  <a:gd name="T2" fmla="*/ 42 w 108"/>
                  <a:gd name="T3" fmla="*/ 48 h 90"/>
                  <a:gd name="T4" fmla="*/ 42 w 108"/>
                  <a:gd name="T5" fmla="*/ 48 h 90"/>
                  <a:gd name="T6" fmla="*/ 48 w 108"/>
                  <a:gd name="T7" fmla="*/ 30 h 90"/>
                  <a:gd name="T8" fmla="*/ 54 w 108"/>
                  <a:gd name="T9" fmla="*/ 36 h 90"/>
                  <a:gd name="T10" fmla="*/ 60 w 108"/>
                  <a:gd name="T11" fmla="*/ 30 h 90"/>
                  <a:gd name="T12" fmla="*/ 96 w 108"/>
                  <a:gd name="T13" fmla="*/ 42 h 90"/>
                  <a:gd name="T14" fmla="*/ 102 w 108"/>
                  <a:gd name="T15" fmla="*/ 42 h 90"/>
                  <a:gd name="T16" fmla="*/ 108 w 108"/>
                  <a:gd name="T17" fmla="*/ 42 h 90"/>
                  <a:gd name="T18" fmla="*/ 108 w 108"/>
                  <a:gd name="T19" fmla="*/ 42 h 90"/>
                  <a:gd name="T20" fmla="*/ 108 w 108"/>
                  <a:gd name="T21" fmla="*/ 42 h 90"/>
                  <a:gd name="T22" fmla="*/ 108 w 108"/>
                  <a:gd name="T23" fmla="*/ 42 h 90"/>
                  <a:gd name="T24" fmla="*/ 102 w 108"/>
                  <a:gd name="T25" fmla="*/ 18 h 90"/>
                  <a:gd name="T26" fmla="*/ 96 w 108"/>
                  <a:gd name="T27" fmla="*/ 18 h 90"/>
                  <a:gd name="T28" fmla="*/ 84 w 108"/>
                  <a:gd name="T29" fmla="*/ 24 h 90"/>
                  <a:gd name="T30" fmla="*/ 60 w 108"/>
                  <a:gd name="T31" fmla="*/ 0 h 90"/>
                  <a:gd name="T32" fmla="*/ 54 w 108"/>
                  <a:gd name="T33" fmla="*/ 0 h 90"/>
                  <a:gd name="T34" fmla="*/ 54 w 108"/>
                  <a:gd name="T35" fmla="*/ 0 h 90"/>
                  <a:gd name="T36" fmla="*/ 54 w 108"/>
                  <a:gd name="T37" fmla="*/ 0 h 90"/>
                  <a:gd name="T38" fmla="*/ 36 w 108"/>
                  <a:gd name="T39" fmla="*/ 12 h 90"/>
                  <a:gd name="T40" fmla="*/ 42 w 108"/>
                  <a:gd name="T41" fmla="*/ 24 h 90"/>
                  <a:gd name="T42" fmla="*/ 30 w 108"/>
                  <a:gd name="T43" fmla="*/ 30 h 90"/>
                  <a:gd name="T44" fmla="*/ 18 w 108"/>
                  <a:gd name="T45" fmla="*/ 24 h 90"/>
                  <a:gd name="T46" fmla="*/ 12 w 108"/>
                  <a:gd name="T47" fmla="*/ 24 h 90"/>
                  <a:gd name="T48" fmla="*/ 12 w 108"/>
                  <a:gd name="T49" fmla="*/ 24 h 90"/>
                  <a:gd name="T50" fmla="*/ 0 w 108"/>
                  <a:gd name="T51" fmla="*/ 30 h 90"/>
                  <a:gd name="T52" fmla="*/ 12 w 108"/>
                  <a:gd name="T53" fmla="*/ 48 h 90"/>
                  <a:gd name="T54" fmla="*/ 18 w 108"/>
                  <a:gd name="T55" fmla="*/ 30 h 90"/>
                  <a:gd name="T56" fmla="*/ 24 w 108"/>
                  <a:gd name="T57" fmla="*/ 42 h 90"/>
                  <a:gd name="T58" fmla="*/ 24 w 108"/>
                  <a:gd name="T59" fmla="*/ 48 h 90"/>
                  <a:gd name="T60" fmla="*/ 36 w 108"/>
                  <a:gd name="T61" fmla="*/ 60 h 90"/>
                  <a:gd name="T62" fmla="*/ 30 w 108"/>
                  <a:gd name="T63" fmla="*/ 60 h 90"/>
                  <a:gd name="T64" fmla="*/ 48 w 108"/>
                  <a:gd name="T65" fmla="*/ 78 h 90"/>
                  <a:gd name="T66" fmla="*/ 66 w 108"/>
                  <a:gd name="T67" fmla="*/ 84 h 90"/>
                  <a:gd name="T68" fmla="*/ 66 w 108"/>
                  <a:gd name="T69" fmla="*/ 90 h 90"/>
                  <a:gd name="T70" fmla="*/ 48 w 108"/>
                  <a:gd name="T71" fmla="*/ 54 h 90"/>
                  <a:gd name="T72" fmla="*/ 42 w 108"/>
                  <a:gd name="T73" fmla="*/ 4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90">
                    <a:moveTo>
                      <a:pt x="42" y="48"/>
                    </a:moveTo>
                    <a:lnTo>
                      <a:pt x="42" y="48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30"/>
                    </a:lnTo>
                    <a:lnTo>
                      <a:pt x="96" y="42"/>
                    </a:lnTo>
                    <a:lnTo>
                      <a:pt x="102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0" y="30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18" y="30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48" y="78"/>
                    </a:lnTo>
                    <a:lnTo>
                      <a:pt x="66" y="84"/>
                    </a:lnTo>
                    <a:lnTo>
                      <a:pt x="66" y="90"/>
                    </a:lnTo>
                    <a:lnTo>
                      <a:pt x="48" y="54"/>
                    </a:lnTo>
                    <a:lnTo>
                      <a:pt x="4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6" name="Freeform 408"/>
              <p:cNvSpPr>
                <a:spLocks/>
              </p:cNvSpPr>
              <p:nvPr/>
            </p:nvSpPr>
            <p:spPr bwMode="auto">
              <a:xfrm>
                <a:off x="2868" y="1884"/>
                <a:ext cx="42" cy="24"/>
              </a:xfrm>
              <a:custGeom>
                <a:avLst/>
                <a:gdLst>
                  <a:gd name="T0" fmla="*/ 6 w 42"/>
                  <a:gd name="T1" fmla="*/ 0 h 24"/>
                  <a:gd name="T2" fmla="*/ 0 w 42"/>
                  <a:gd name="T3" fmla="*/ 0 h 24"/>
                  <a:gd name="T4" fmla="*/ 0 w 42"/>
                  <a:gd name="T5" fmla="*/ 0 h 24"/>
                  <a:gd name="T6" fmla="*/ 6 w 42"/>
                  <a:gd name="T7" fmla="*/ 0 h 24"/>
                  <a:gd name="T8" fmla="*/ 30 w 42"/>
                  <a:gd name="T9" fmla="*/ 24 h 24"/>
                  <a:gd name="T10" fmla="*/ 42 w 42"/>
                  <a:gd name="T11" fmla="*/ 18 h 24"/>
                  <a:gd name="T12" fmla="*/ 30 w 42"/>
                  <a:gd name="T13" fmla="*/ 24 h 24"/>
                  <a:gd name="T14" fmla="*/ 6 w 42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4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30" y="24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7" name="Freeform 409"/>
              <p:cNvSpPr>
                <a:spLocks/>
              </p:cNvSpPr>
              <p:nvPr/>
            </p:nvSpPr>
            <p:spPr bwMode="auto">
              <a:xfrm>
                <a:off x="2862" y="1938"/>
                <a:ext cx="18" cy="36"/>
              </a:xfrm>
              <a:custGeom>
                <a:avLst/>
                <a:gdLst>
                  <a:gd name="T0" fmla="*/ 0 w 18"/>
                  <a:gd name="T1" fmla="*/ 0 h 36"/>
                  <a:gd name="T2" fmla="*/ 18 w 18"/>
                  <a:gd name="T3" fmla="*/ 36 h 36"/>
                  <a:gd name="T4" fmla="*/ 18 w 18"/>
                  <a:gd name="T5" fmla="*/ 36 h 36"/>
                  <a:gd name="T6" fmla="*/ 0 w 18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6">
                    <a:moveTo>
                      <a:pt x="0" y="0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8" name="Freeform 410"/>
              <p:cNvSpPr>
                <a:spLocks/>
              </p:cNvSpPr>
              <p:nvPr/>
            </p:nvSpPr>
            <p:spPr bwMode="auto">
              <a:xfrm>
                <a:off x="2916" y="1926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9" name="Freeform 411"/>
              <p:cNvSpPr>
                <a:spLocks/>
              </p:cNvSpPr>
              <p:nvPr/>
            </p:nvSpPr>
            <p:spPr bwMode="auto">
              <a:xfrm>
                <a:off x="2856" y="1914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0 w 12"/>
                  <a:gd name="T3" fmla="*/ 18 h 18"/>
                  <a:gd name="T4" fmla="*/ 6 w 12"/>
                  <a:gd name="T5" fmla="*/ 0 h 18"/>
                  <a:gd name="T6" fmla="*/ 12 w 12"/>
                  <a:gd name="T7" fmla="*/ 6 h 18"/>
                  <a:gd name="T8" fmla="*/ 12 w 12"/>
                  <a:gd name="T9" fmla="*/ 6 h 18"/>
                  <a:gd name="T10" fmla="*/ 6 w 12"/>
                  <a:gd name="T11" fmla="*/ 0 h 18"/>
                  <a:gd name="T12" fmla="*/ 0 w 1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0" name="Rectangle 412"/>
              <p:cNvSpPr>
                <a:spLocks noChangeArrowheads="1"/>
              </p:cNvSpPr>
              <p:nvPr/>
            </p:nvSpPr>
            <p:spPr bwMode="auto">
              <a:xfrm>
                <a:off x="2922" y="192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1" name="Freeform 413"/>
              <p:cNvSpPr>
                <a:spLocks/>
              </p:cNvSpPr>
              <p:nvPr/>
            </p:nvSpPr>
            <p:spPr bwMode="auto">
              <a:xfrm>
                <a:off x="2976" y="1944"/>
                <a:ext cx="120" cy="72"/>
              </a:xfrm>
              <a:custGeom>
                <a:avLst/>
                <a:gdLst>
                  <a:gd name="T0" fmla="*/ 66 w 120"/>
                  <a:gd name="T1" fmla="*/ 12 h 72"/>
                  <a:gd name="T2" fmla="*/ 60 w 120"/>
                  <a:gd name="T3" fmla="*/ 18 h 72"/>
                  <a:gd name="T4" fmla="*/ 12 w 120"/>
                  <a:gd name="T5" fmla="*/ 12 h 72"/>
                  <a:gd name="T6" fmla="*/ 12 w 120"/>
                  <a:gd name="T7" fmla="*/ 12 h 72"/>
                  <a:gd name="T8" fmla="*/ 12 w 120"/>
                  <a:gd name="T9" fmla="*/ 6 h 72"/>
                  <a:gd name="T10" fmla="*/ 6 w 120"/>
                  <a:gd name="T11" fmla="*/ 6 h 72"/>
                  <a:gd name="T12" fmla="*/ 6 w 120"/>
                  <a:gd name="T13" fmla="*/ 6 h 72"/>
                  <a:gd name="T14" fmla="*/ 6 w 120"/>
                  <a:gd name="T15" fmla="*/ 6 h 72"/>
                  <a:gd name="T16" fmla="*/ 0 w 120"/>
                  <a:gd name="T17" fmla="*/ 6 h 72"/>
                  <a:gd name="T18" fmla="*/ 0 w 120"/>
                  <a:gd name="T19" fmla="*/ 18 h 72"/>
                  <a:gd name="T20" fmla="*/ 12 w 120"/>
                  <a:gd name="T21" fmla="*/ 30 h 72"/>
                  <a:gd name="T22" fmla="*/ 12 w 120"/>
                  <a:gd name="T23" fmla="*/ 30 h 72"/>
                  <a:gd name="T24" fmla="*/ 12 w 120"/>
                  <a:gd name="T25" fmla="*/ 30 h 72"/>
                  <a:gd name="T26" fmla="*/ 6 w 120"/>
                  <a:gd name="T27" fmla="*/ 42 h 72"/>
                  <a:gd name="T28" fmla="*/ 0 w 120"/>
                  <a:gd name="T29" fmla="*/ 48 h 72"/>
                  <a:gd name="T30" fmla="*/ 0 w 120"/>
                  <a:gd name="T31" fmla="*/ 48 h 72"/>
                  <a:gd name="T32" fmla="*/ 18 w 120"/>
                  <a:gd name="T33" fmla="*/ 60 h 72"/>
                  <a:gd name="T34" fmla="*/ 12 w 120"/>
                  <a:gd name="T35" fmla="*/ 72 h 72"/>
                  <a:gd name="T36" fmla="*/ 30 w 120"/>
                  <a:gd name="T37" fmla="*/ 66 h 72"/>
                  <a:gd name="T38" fmla="*/ 42 w 120"/>
                  <a:gd name="T39" fmla="*/ 66 h 72"/>
                  <a:gd name="T40" fmla="*/ 48 w 120"/>
                  <a:gd name="T41" fmla="*/ 72 h 72"/>
                  <a:gd name="T42" fmla="*/ 72 w 120"/>
                  <a:gd name="T43" fmla="*/ 72 h 72"/>
                  <a:gd name="T44" fmla="*/ 72 w 120"/>
                  <a:gd name="T45" fmla="*/ 72 h 72"/>
                  <a:gd name="T46" fmla="*/ 72 w 120"/>
                  <a:gd name="T47" fmla="*/ 72 h 72"/>
                  <a:gd name="T48" fmla="*/ 72 w 120"/>
                  <a:gd name="T49" fmla="*/ 66 h 72"/>
                  <a:gd name="T50" fmla="*/ 72 w 120"/>
                  <a:gd name="T51" fmla="*/ 60 h 72"/>
                  <a:gd name="T52" fmla="*/ 72 w 120"/>
                  <a:gd name="T53" fmla="*/ 60 h 72"/>
                  <a:gd name="T54" fmla="*/ 72 w 120"/>
                  <a:gd name="T55" fmla="*/ 60 h 72"/>
                  <a:gd name="T56" fmla="*/ 90 w 120"/>
                  <a:gd name="T57" fmla="*/ 60 h 72"/>
                  <a:gd name="T58" fmla="*/ 90 w 120"/>
                  <a:gd name="T59" fmla="*/ 60 h 72"/>
                  <a:gd name="T60" fmla="*/ 90 w 120"/>
                  <a:gd name="T61" fmla="*/ 60 h 72"/>
                  <a:gd name="T62" fmla="*/ 90 w 120"/>
                  <a:gd name="T63" fmla="*/ 60 h 72"/>
                  <a:gd name="T64" fmla="*/ 96 w 120"/>
                  <a:gd name="T65" fmla="*/ 60 h 72"/>
                  <a:gd name="T66" fmla="*/ 108 w 120"/>
                  <a:gd name="T67" fmla="*/ 60 h 72"/>
                  <a:gd name="T68" fmla="*/ 108 w 120"/>
                  <a:gd name="T69" fmla="*/ 60 h 72"/>
                  <a:gd name="T70" fmla="*/ 96 w 120"/>
                  <a:gd name="T71" fmla="*/ 48 h 72"/>
                  <a:gd name="T72" fmla="*/ 102 w 120"/>
                  <a:gd name="T73" fmla="*/ 42 h 72"/>
                  <a:gd name="T74" fmla="*/ 108 w 120"/>
                  <a:gd name="T75" fmla="*/ 24 h 72"/>
                  <a:gd name="T76" fmla="*/ 114 w 120"/>
                  <a:gd name="T77" fmla="*/ 24 h 72"/>
                  <a:gd name="T78" fmla="*/ 120 w 120"/>
                  <a:gd name="T79" fmla="*/ 18 h 72"/>
                  <a:gd name="T80" fmla="*/ 90 w 120"/>
                  <a:gd name="T81" fmla="*/ 0 h 72"/>
                  <a:gd name="T82" fmla="*/ 66 w 120"/>
                  <a:gd name="T83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0" h="72">
                    <a:moveTo>
                      <a:pt x="66" y="12"/>
                    </a:moveTo>
                    <a:lnTo>
                      <a:pt x="60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8" y="60"/>
                    </a:lnTo>
                    <a:lnTo>
                      <a:pt x="12" y="72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6" y="48"/>
                    </a:lnTo>
                    <a:lnTo>
                      <a:pt x="102" y="42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2" name="Freeform 414"/>
              <p:cNvSpPr>
                <a:spLocks/>
              </p:cNvSpPr>
              <p:nvPr/>
            </p:nvSpPr>
            <p:spPr bwMode="auto">
              <a:xfrm>
                <a:off x="3066" y="2004"/>
                <a:ext cx="18" cy="0"/>
              </a:xfrm>
              <a:custGeom>
                <a:avLst/>
                <a:gdLst>
                  <a:gd name="T0" fmla="*/ 0 w 18"/>
                  <a:gd name="T1" fmla="*/ 6 w 18"/>
                  <a:gd name="T2" fmla="*/ 18 w 18"/>
                  <a:gd name="T3" fmla="*/ 6 w 18"/>
                  <a:gd name="T4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3" name="Rectangle 415"/>
              <p:cNvSpPr>
                <a:spLocks noChangeArrowheads="1"/>
              </p:cNvSpPr>
              <p:nvPr/>
            </p:nvSpPr>
            <p:spPr bwMode="auto">
              <a:xfrm>
                <a:off x="3048" y="2004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4" name="Freeform 416"/>
              <p:cNvSpPr>
                <a:spLocks/>
              </p:cNvSpPr>
              <p:nvPr/>
            </p:nvSpPr>
            <p:spPr bwMode="auto">
              <a:xfrm>
                <a:off x="3048" y="2010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5" name="Freeform 417"/>
              <p:cNvSpPr>
                <a:spLocks/>
              </p:cNvSpPr>
              <p:nvPr/>
            </p:nvSpPr>
            <p:spPr bwMode="auto">
              <a:xfrm>
                <a:off x="2982" y="195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6 h 6"/>
                  <a:gd name="T8" fmla="*/ 6 w 6"/>
                  <a:gd name="T9" fmla="*/ 0 h 6"/>
                  <a:gd name="T10" fmla="*/ 0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6" name="Freeform 418"/>
              <p:cNvSpPr>
                <a:spLocks/>
              </p:cNvSpPr>
              <p:nvPr/>
            </p:nvSpPr>
            <p:spPr bwMode="auto">
              <a:xfrm>
                <a:off x="3042" y="1944"/>
                <a:ext cx="54" cy="18"/>
              </a:xfrm>
              <a:custGeom>
                <a:avLst/>
                <a:gdLst>
                  <a:gd name="T0" fmla="*/ 24 w 54"/>
                  <a:gd name="T1" fmla="*/ 0 h 18"/>
                  <a:gd name="T2" fmla="*/ 0 w 54"/>
                  <a:gd name="T3" fmla="*/ 12 h 18"/>
                  <a:gd name="T4" fmla="*/ 24 w 54"/>
                  <a:gd name="T5" fmla="*/ 0 h 18"/>
                  <a:gd name="T6" fmla="*/ 54 w 54"/>
                  <a:gd name="T7" fmla="*/ 18 h 18"/>
                  <a:gd name="T8" fmla="*/ 54 w 54"/>
                  <a:gd name="T9" fmla="*/ 18 h 18"/>
                  <a:gd name="T10" fmla="*/ 24 w 5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8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7" name="Rectangle 419"/>
              <p:cNvSpPr>
                <a:spLocks noChangeArrowheads="1"/>
              </p:cNvSpPr>
              <p:nvPr/>
            </p:nvSpPr>
            <p:spPr bwMode="auto">
              <a:xfrm>
                <a:off x="2982" y="195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8" name="Freeform 420"/>
              <p:cNvSpPr>
                <a:spLocks/>
              </p:cNvSpPr>
              <p:nvPr/>
            </p:nvSpPr>
            <p:spPr bwMode="auto">
              <a:xfrm>
                <a:off x="2976" y="1950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12 w 12"/>
                  <a:gd name="T3" fmla="*/ 24 h 24"/>
                  <a:gd name="T4" fmla="*/ 0 w 12"/>
                  <a:gd name="T5" fmla="*/ 12 h 24"/>
                  <a:gd name="T6" fmla="*/ 0 w 12"/>
                  <a:gd name="T7" fmla="*/ 0 h 24"/>
                  <a:gd name="T8" fmla="*/ 0 w 12"/>
                  <a:gd name="T9" fmla="*/ 12 h 24"/>
                  <a:gd name="T10" fmla="*/ 12 w 1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12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9" name="Freeform 421"/>
              <p:cNvSpPr>
                <a:spLocks/>
              </p:cNvSpPr>
              <p:nvPr/>
            </p:nvSpPr>
            <p:spPr bwMode="auto">
              <a:xfrm>
                <a:off x="2976" y="198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0" name="Rectangle 422"/>
              <p:cNvSpPr>
                <a:spLocks noChangeArrowheads="1"/>
              </p:cNvSpPr>
              <p:nvPr/>
            </p:nvSpPr>
            <p:spPr bwMode="auto">
              <a:xfrm>
                <a:off x="2982" y="195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1" name="Freeform 423"/>
              <p:cNvSpPr>
                <a:spLocks/>
              </p:cNvSpPr>
              <p:nvPr/>
            </p:nvSpPr>
            <p:spPr bwMode="auto">
              <a:xfrm>
                <a:off x="2808" y="165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2" name="Freeform 424"/>
              <p:cNvSpPr>
                <a:spLocks/>
              </p:cNvSpPr>
              <p:nvPr/>
            </p:nvSpPr>
            <p:spPr bwMode="auto">
              <a:xfrm>
                <a:off x="2670" y="1638"/>
                <a:ext cx="168" cy="228"/>
              </a:xfrm>
              <a:custGeom>
                <a:avLst/>
                <a:gdLst>
                  <a:gd name="T0" fmla="*/ 30 w 168"/>
                  <a:gd name="T1" fmla="*/ 60 h 228"/>
                  <a:gd name="T2" fmla="*/ 30 w 168"/>
                  <a:gd name="T3" fmla="*/ 78 h 228"/>
                  <a:gd name="T4" fmla="*/ 6 w 168"/>
                  <a:gd name="T5" fmla="*/ 96 h 228"/>
                  <a:gd name="T6" fmla="*/ 0 w 168"/>
                  <a:gd name="T7" fmla="*/ 126 h 228"/>
                  <a:gd name="T8" fmla="*/ 12 w 168"/>
                  <a:gd name="T9" fmla="*/ 144 h 228"/>
                  <a:gd name="T10" fmla="*/ 12 w 168"/>
                  <a:gd name="T11" fmla="*/ 150 h 228"/>
                  <a:gd name="T12" fmla="*/ 12 w 168"/>
                  <a:gd name="T13" fmla="*/ 162 h 228"/>
                  <a:gd name="T14" fmla="*/ 12 w 168"/>
                  <a:gd name="T15" fmla="*/ 162 h 228"/>
                  <a:gd name="T16" fmla="*/ 18 w 168"/>
                  <a:gd name="T17" fmla="*/ 168 h 228"/>
                  <a:gd name="T18" fmla="*/ 36 w 168"/>
                  <a:gd name="T19" fmla="*/ 180 h 228"/>
                  <a:gd name="T20" fmla="*/ 42 w 168"/>
                  <a:gd name="T21" fmla="*/ 180 h 228"/>
                  <a:gd name="T22" fmla="*/ 36 w 168"/>
                  <a:gd name="T23" fmla="*/ 210 h 228"/>
                  <a:gd name="T24" fmla="*/ 42 w 168"/>
                  <a:gd name="T25" fmla="*/ 222 h 228"/>
                  <a:gd name="T26" fmla="*/ 66 w 168"/>
                  <a:gd name="T27" fmla="*/ 222 h 228"/>
                  <a:gd name="T28" fmla="*/ 84 w 168"/>
                  <a:gd name="T29" fmla="*/ 222 h 228"/>
                  <a:gd name="T30" fmla="*/ 96 w 168"/>
                  <a:gd name="T31" fmla="*/ 216 h 228"/>
                  <a:gd name="T32" fmla="*/ 114 w 168"/>
                  <a:gd name="T33" fmla="*/ 222 h 228"/>
                  <a:gd name="T34" fmla="*/ 126 w 168"/>
                  <a:gd name="T35" fmla="*/ 216 h 228"/>
                  <a:gd name="T36" fmla="*/ 132 w 168"/>
                  <a:gd name="T37" fmla="*/ 210 h 228"/>
                  <a:gd name="T38" fmla="*/ 132 w 168"/>
                  <a:gd name="T39" fmla="*/ 198 h 228"/>
                  <a:gd name="T40" fmla="*/ 138 w 168"/>
                  <a:gd name="T41" fmla="*/ 198 h 228"/>
                  <a:gd name="T42" fmla="*/ 126 w 168"/>
                  <a:gd name="T43" fmla="*/ 162 h 228"/>
                  <a:gd name="T44" fmla="*/ 114 w 168"/>
                  <a:gd name="T45" fmla="*/ 138 h 228"/>
                  <a:gd name="T46" fmla="*/ 114 w 168"/>
                  <a:gd name="T47" fmla="*/ 138 h 228"/>
                  <a:gd name="T48" fmla="*/ 156 w 168"/>
                  <a:gd name="T49" fmla="*/ 126 h 228"/>
                  <a:gd name="T50" fmla="*/ 168 w 168"/>
                  <a:gd name="T51" fmla="*/ 120 h 228"/>
                  <a:gd name="T52" fmla="*/ 168 w 168"/>
                  <a:gd name="T53" fmla="*/ 120 h 228"/>
                  <a:gd name="T54" fmla="*/ 162 w 168"/>
                  <a:gd name="T55" fmla="*/ 102 h 228"/>
                  <a:gd name="T56" fmla="*/ 156 w 168"/>
                  <a:gd name="T57" fmla="*/ 66 h 228"/>
                  <a:gd name="T58" fmla="*/ 156 w 168"/>
                  <a:gd name="T59" fmla="*/ 36 h 228"/>
                  <a:gd name="T60" fmla="*/ 90 w 168"/>
                  <a:gd name="T61" fmla="*/ 36 h 228"/>
                  <a:gd name="T62" fmla="*/ 78 w 168"/>
                  <a:gd name="T63" fmla="*/ 18 h 228"/>
                  <a:gd name="T64" fmla="*/ 72 w 168"/>
                  <a:gd name="T65" fmla="*/ 6 h 228"/>
                  <a:gd name="T66" fmla="*/ 60 w 168"/>
                  <a:gd name="T67" fmla="*/ 18 h 228"/>
                  <a:gd name="T68" fmla="*/ 66 w 168"/>
                  <a:gd name="T69" fmla="*/ 36 h 228"/>
                  <a:gd name="T70" fmla="*/ 54 w 168"/>
                  <a:gd name="T71" fmla="*/ 54 h 228"/>
                  <a:gd name="T72" fmla="*/ 30 w 168"/>
                  <a:gd name="T73" fmla="*/ 54 h 228"/>
                  <a:gd name="T74" fmla="*/ 30 w 168"/>
                  <a:gd name="T75" fmla="*/ 6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8" h="228">
                    <a:moveTo>
                      <a:pt x="30" y="60"/>
                    </a:moveTo>
                    <a:lnTo>
                      <a:pt x="30" y="60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6" y="96"/>
                    </a:lnTo>
                    <a:lnTo>
                      <a:pt x="6" y="132"/>
                    </a:lnTo>
                    <a:lnTo>
                      <a:pt x="0" y="126"/>
                    </a:lnTo>
                    <a:lnTo>
                      <a:pt x="12" y="132"/>
                    </a:lnTo>
                    <a:lnTo>
                      <a:pt x="12" y="144"/>
                    </a:lnTo>
                    <a:lnTo>
                      <a:pt x="6" y="144"/>
                    </a:lnTo>
                    <a:lnTo>
                      <a:pt x="12" y="15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36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36" y="210"/>
                    </a:lnTo>
                    <a:lnTo>
                      <a:pt x="36" y="216"/>
                    </a:lnTo>
                    <a:lnTo>
                      <a:pt x="42" y="222"/>
                    </a:lnTo>
                    <a:lnTo>
                      <a:pt x="60" y="216"/>
                    </a:lnTo>
                    <a:lnTo>
                      <a:pt x="66" y="222"/>
                    </a:lnTo>
                    <a:lnTo>
                      <a:pt x="78" y="216"/>
                    </a:lnTo>
                    <a:lnTo>
                      <a:pt x="84" y="222"/>
                    </a:lnTo>
                    <a:lnTo>
                      <a:pt x="90" y="228"/>
                    </a:lnTo>
                    <a:lnTo>
                      <a:pt x="96" y="216"/>
                    </a:lnTo>
                    <a:lnTo>
                      <a:pt x="114" y="228"/>
                    </a:lnTo>
                    <a:lnTo>
                      <a:pt x="114" y="222"/>
                    </a:lnTo>
                    <a:lnTo>
                      <a:pt x="120" y="216"/>
                    </a:lnTo>
                    <a:lnTo>
                      <a:pt x="126" y="216"/>
                    </a:lnTo>
                    <a:lnTo>
                      <a:pt x="132" y="216"/>
                    </a:lnTo>
                    <a:lnTo>
                      <a:pt x="132" y="210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8" y="198"/>
                    </a:lnTo>
                    <a:lnTo>
                      <a:pt x="150" y="186"/>
                    </a:lnTo>
                    <a:lnTo>
                      <a:pt x="126" y="162"/>
                    </a:lnTo>
                    <a:lnTo>
                      <a:pt x="126" y="150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26" y="144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68" y="120"/>
                    </a:lnTo>
                    <a:lnTo>
                      <a:pt x="168" y="126"/>
                    </a:lnTo>
                    <a:lnTo>
                      <a:pt x="168" y="120"/>
                    </a:lnTo>
                    <a:lnTo>
                      <a:pt x="168" y="108"/>
                    </a:lnTo>
                    <a:lnTo>
                      <a:pt x="162" y="102"/>
                    </a:lnTo>
                    <a:lnTo>
                      <a:pt x="162" y="72"/>
                    </a:lnTo>
                    <a:lnTo>
                      <a:pt x="156" y="66"/>
                    </a:lnTo>
                    <a:lnTo>
                      <a:pt x="162" y="54"/>
                    </a:lnTo>
                    <a:lnTo>
                      <a:pt x="156" y="36"/>
                    </a:lnTo>
                    <a:lnTo>
                      <a:pt x="126" y="18"/>
                    </a:lnTo>
                    <a:lnTo>
                      <a:pt x="90" y="36"/>
                    </a:lnTo>
                    <a:lnTo>
                      <a:pt x="96" y="18"/>
                    </a:lnTo>
                    <a:lnTo>
                      <a:pt x="78" y="18"/>
                    </a:lnTo>
                    <a:lnTo>
                      <a:pt x="78" y="6"/>
                    </a:lnTo>
                    <a:lnTo>
                      <a:pt x="72" y="6"/>
                    </a:lnTo>
                    <a:lnTo>
                      <a:pt x="60" y="0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6" y="36"/>
                    </a:lnTo>
                    <a:lnTo>
                      <a:pt x="54" y="36"/>
                    </a:lnTo>
                    <a:lnTo>
                      <a:pt x="54" y="54"/>
                    </a:lnTo>
                    <a:lnTo>
                      <a:pt x="36" y="36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3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3" name="Freeform 425"/>
              <p:cNvSpPr>
                <a:spLocks/>
              </p:cNvSpPr>
              <p:nvPr/>
            </p:nvSpPr>
            <p:spPr bwMode="auto">
              <a:xfrm>
                <a:off x="2832" y="1740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6 h 18"/>
                  <a:gd name="T4" fmla="*/ 6 w 6"/>
                  <a:gd name="T5" fmla="*/ 18 h 18"/>
                  <a:gd name="T6" fmla="*/ 6 w 6"/>
                  <a:gd name="T7" fmla="*/ 6 h 18"/>
                  <a:gd name="T8" fmla="*/ 0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4" name="Freeform 426"/>
              <p:cNvSpPr>
                <a:spLocks/>
              </p:cNvSpPr>
              <p:nvPr/>
            </p:nvSpPr>
            <p:spPr bwMode="auto">
              <a:xfrm>
                <a:off x="2832" y="1710"/>
                <a:ext cx="0" cy="30"/>
              </a:xfrm>
              <a:custGeom>
                <a:avLst/>
                <a:gdLst>
                  <a:gd name="T0" fmla="*/ 0 h 30"/>
                  <a:gd name="T1" fmla="*/ 30 h 30"/>
                  <a:gd name="T2" fmla="*/ 0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5" name="Freeform 427"/>
              <p:cNvSpPr>
                <a:spLocks/>
              </p:cNvSpPr>
              <p:nvPr/>
            </p:nvSpPr>
            <p:spPr bwMode="auto">
              <a:xfrm>
                <a:off x="2784" y="1758"/>
                <a:ext cx="126" cy="72"/>
              </a:xfrm>
              <a:custGeom>
                <a:avLst/>
                <a:gdLst>
                  <a:gd name="T0" fmla="*/ 42 w 126"/>
                  <a:gd name="T1" fmla="*/ 66 h 72"/>
                  <a:gd name="T2" fmla="*/ 54 w 126"/>
                  <a:gd name="T3" fmla="*/ 72 h 72"/>
                  <a:gd name="T4" fmla="*/ 72 w 126"/>
                  <a:gd name="T5" fmla="*/ 60 h 72"/>
                  <a:gd name="T6" fmla="*/ 72 w 126"/>
                  <a:gd name="T7" fmla="*/ 60 h 72"/>
                  <a:gd name="T8" fmla="*/ 72 w 126"/>
                  <a:gd name="T9" fmla="*/ 60 h 72"/>
                  <a:gd name="T10" fmla="*/ 78 w 126"/>
                  <a:gd name="T11" fmla="*/ 60 h 72"/>
                  <a:gd name="T12" fmla="*/ 84 w 126"/>
                  <a:gd name="T13" fmla="*/ 66 h 72"/>
                  <a:gd name="T14" fmla="*/ 90 w 126"/>
                  <a:gd name="T15" fmla="*/ 66 h 72"/>
                  <a:gd name="T16" fmla="*/ 90 w 126"/>
                  <a:gd name="T17" fmla="*/ 66 h 72"/>
                  <a:gd name="T18" fmla="*/ 90 w 126"/>
                  <a:gd name="T19" fmla="*/ 66 h 72"/>
                  <a:gd name="T20" fmla="*/ 90 w 126"/>
                  <a:gd name="T21" fmla="*/ 66 h 72"/>
                  <a:gd name="T22" fmla="*/ 90 w 126"/>
                  <a:gd name="T23" fmla="*/ 72 h 72"/>
                  <a:gd name="T24" fmla="*/ 90 w 126"/>
                  <a:gd name="T25" fmla="*/ 72 h 72"/>
                  <a:gd name="T26" fmla="*/ 96 w 126"/>
                  <a:gd name="T27" fmla="*/ 66 h 72"/>
                  <a:gd name="T28" fmla="*/ 102 w 126"/>
                  <a:gd name="T29" fmla="*/ 66 h 72"/>
                  <a:gd name="T30" fmla="*/ 108 w 126"/>
                  <a:gd name="T31" fmla="*/ 66 h 72"/>
                  <a:gd name="T32" fmla="*/ 114 w 126"/>
                  <a:gd name="T33" fmla="*/ 54 h 72"/>
                  <a:gd name="T34" fmla="*/ 120 w 126"/>
                  <a:gd name="T35" fmla="*/ 48 h 72"/>
                  <a:gd name="T36" fmla="*/ 126 w 126"/>
                  <a:gd name="T37" fmla="*/ 48 h 72"/>
                  <a:gd name="T38" fmla="*/ 120 w 126"/>
                  <a:gd name="T39" fmla="*/ 42 h 72"/>
                  <a:gd name="T40" fmla="*/ 120 w 126"/>
                  <a:gd name="T41" fmla="*/ 36 h 72"/>
                  <a:gd name="T42" fmla="*/ 114 w 126"/>
                  <a:gd name="T43" fmla="*/ 30 h 72"/>
                  <a:gd name="T44" fmla="*/ 96 w 126"/>
                  <a:gd name="T45" fmla="*/ 18 h 72"/>
                  <a:gd name="T46" fmla="*/ 84 w 126"/>
                  <a:gd name="T47" fmla="*/ 24 h 72"/>
                  <a:gd name="T48" fmla="*/ 78 w 126"/>
                  <a:gd name="T49" fmla="*/ 12 h 72"/>
                  <a:gd name="T50" fmla="*/ 60 w 126"/>
                  <a:gd name="T51" fmla="*/ 0 h 72"/>
                  <a:gd name="T52" fmla="*/ 54 w 126"/>
                  <a:gd name="T53" fmla="*/ 6 h 72"/>
                  <a:gd name="T54" fmla="*/ 54 w 126"/>
                  <a:gd name="T55" fmla="*/ 6 h 72"/>
                  <a:gd name="T56" fmla="*/ 54 w 126"/>
                  <a:gd name="T57" fmla="*/ 6 h 72"/>
                  <a:gd name="T58" fmla="*/ 54 w 126"/>
                  <a:gd name="T59" fmla="*/ 0 h 72"/>
                  <a:gd name="T60" fmla="*/ 42 w 126"/>
                  <a:gd name="T61" fmla="*/ 0 h 72"/>
                  <a:gd name="T62" fmla="*/ 42 w 126"/>
                  <a:gd name="T63" fmla="*/ 6 h 72"/>
                  <a:gd name="T64" fmla="*/ 12 w 126"/>
                  <a:gd name="T65" fmla="*/ 24 h 72"/>
                  <a:gd name="T66" fmla="*/ 0 w 126"/>
                  <a:gd name="T67" fmla="*/ 18 h 72"/>
                  <a:gd name="T68" fmla="*/ 12 w 126"/>
                  <a:gd name="T69" fmla="*/ 30 h 72"/>
                  <a:gd name="T70" fmla="*/ 12 w 126"/>
                  <a:gd name="T71" fmla="*/ 42 h 72"/>
                  <a:gd name="T72" fmla="*/ 36 w 126"/>
                  <a:gd name="T73" fmla="*/ 66 h 72"/>
                  <a:gd name="T74" fmla="*/ 42 w 126"/>
                  <a:gd name="T75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6" h="72">
                    <a:moveTo>
                      <a:pt x="42" y="66"/>
                    </a:moveTo>
                    <a:lnTo>
                      <a:pt x="54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6" y="66"/>
                    </a:lnTo>
                    <a:lnTo>
                      <a:pt x="102" y="66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20" y="48"/>
                    </a:lnTo>
                    <a:lnTo>
                      <a:pt x="126" y="48"/>
                    </a:lnTo>
                    <a:lnTo>
                      <a:pt x="120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78" y="12"/>
                    </a:lnTo>
                    <a:lnTo>
                      <a:pt x="60" y="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12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36" y="66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6" name="Freeform 428"/>
              <p:cNvSpPr>
                <a:spLocks/>
              </p:cNvSpPr>
              <p:nvPr/>
            </p:nvSpPr>
            <p:spPr bwMode="auto">
              <a:xfrm>
                <a:off x="2904" y="180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7" name="Freeform 429"/>
              <p:cNvSpPr>
                <a:spLocks/>
              </p:cNvSpPr>
              <p:nvPr/>
            </p:nvSpPr>
            <p:spPr bwMode="auto">
              <a:xfrm>
                <a:off x="2874" y="1824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0 h 6"/>
                  <a:gd name="T4" fmla="*/ 12 w 12"/>
                  <a:gd name="T5" fmla="*/ 0 h 6"/>
                  <a:gd name="T6" fmla="*/ 6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8" name="Freeform 430"/>
              <p:cNvSpPr>
                <a:spLocks/>
              </p:cNvSpPr>
              <p:nvPr/>
            </p:nvSpPr>
            <p:spPr bwMode="auto">
              <a:xfrm>
                <a:off x="2904" y="179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9" name="Freeform 431"/>
              <p:cNvSpPr>
                <a:spLocks/>
              </p:cNvSpPr>
              <p:nvPr/>
            </p:nvSpPr>
            <p:spPr bwMode="auto">
              <a:xfrm>
                <a:off x="2784" y="1776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0" name="Freeform 432"/>
              <p:cNvSpPr>
                <a:spLocks/>
              </p:cNvSpPr>
              <p:nvPr/>
            </p:nvSpPr>
            <p:spPr bwMode="auto">
              <a:xfrm>
                <a:off x="2838" y="1758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" name="Rectangle 433"/>
              <p:cNvSpPr>
                <a:spLocks noChangeArrowheads="1"/>
              </p:cNvSpPr>
              <p:nvPr/>
            </p:nvSpPr>
            <p:spPr bwMode="auto">
              <a:xfrm>
                <a:off x="2880" y="184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2" name="Freeform 434"/>
              <p:cNvSpPr>
                <a:spLocks/>
              </p:cNvSpPr>
              <p:nvPr/>
            </p:nvSpPr>
            <p:spPr bwMode="auto">
              <a:xfrm>
                <a:off x="2736" y="1818"/>
                <a:ext cx="144" cy="66"/>
              </a:xfrm>
              <a:custGeom>
                <a:avLst/>
                <a:gdLst>
                  <a:gd name="T0" fmla="*/ 144 w 144"/>
                  <a:gd name="T1" fmla="*/ 30 h 66"/>
                  <a:gd name="T2" fmla="*/ 144 w 144"/>
                  <a:gd name="T3" fmla="*/ 24 h 66"/>
                  <a:gd name="T4" fmla="*/ 138 w 144"/>
                  <a:gd name="T5" fmla="*/ 12 h 66"/>
                  <a:gd name="T6" fmla="*/ 138 w 144"/>
                  <a:gd name="T7" fmla="*/ 12 h 66"/>
                  <a:gd name="T8" fmla="*/ 138 w 144"/>
                  <a:gd name="T9" fmla="*/ 12 h 66"/>
                  <a:gd name="T10" fmla="*/ 138 w 144"/>
                  <a:gd name="T11" fmla="*/ 12 h 66"/>
                  <a:gd name="T12" fmla="*/ 138 w 144"/>
                  <a:gd name="T13" fmla="*/ 6 h 66"/>
                  <a:gd name="T14" fmla="*/ 138 w 144"/>
                  <a:gd name="T15" fmla="*/ 6 h 66"/>
                  <a:gd name="T16" fmla="*/ 132 w 144"/>
                  <a:gd name="T17" fmla="*/ 6 h 66"/>
                  <a:gd name="T18" fmla="*/ 126 w 144"/>
                  <a:gd name="T19" fmla="*/ 0 h 66"/>
                  <a:gd name="T20" fmla="*/ 120 w 144"/>
                  <a:gd name="T21" fmla="*/ 0 h 66"/>
                  <a:gd name="T22" fmla="*/ 102 w 144"/>
                  <a:gd name="T23" fmla="*/ 12 h 66"/>
                  <a:gd name="T24" fmla="*/ 90 w 144"/>
                  <a:gd name="T25" fmla="*/ 6 h 66"/>
                  <a:gd name="T26" fmla="*/ 84 w 144"/>
                  <a:gd name="T27" fmla="*/ 6 h 66"/>
                  <a:gd name="T28" fmla="*/ 84 w 144"/>
                  <a:gd name="T29" fmla="*/ 6 h 66"/>
                  <a:gd name="T30" fmla="*/ 84 w 144"/>
                  <a:gd name="T31" fmla="*/ 6 h 66"/>
                  <a:gd name="T32" fmla="*/ 84 w 144"/>
                  <a:gd name="T33" fmla="*/ 6 h 66"/>
                  <a:gd name="T34" fmla="*/ 72 w 144"/>
                  <a:gd name="T35" fmla="*/ 18 h 66"/>
                  <a:gd name="T36" fmla="*/ 66 w 144"/>
                  <a:gd name="T37" fmla="*/ 18 h 66"/>
                  <a:gd name="T38" fmla="*/ 66 w 144"/>
                  <a:gd name="T39" fmla="*/ 30 h 66"/>
                  <a:gd name="T40" fmla="*/ 66 w 144"/>
                  <a:gd name="T41" fmla="*/ 36 h 66"/>
                  <a:gd name="T42" fmla="*/ 66 w 144"/>
                  <a:gd name="T43" fmla="*/ 36 h 66"/>
                  <a:gd name="T44" fmla="*/ 66 w 144"/>
                  <a:gd name="T45" fmla="*/ 36 h 66"/>
                  <a:gd name="T46" fmla="*/ 60 w 144"/>
                  <a:gd name="T47" fmla="*/ 36 h 66"/>
                  <a:gd name="T48" fmla="*/ 54 w 144"/>
                  <a:gd name="T49" fmla="*/ 36 h 66"/>
                  <a:gd name="T50" fmla="*/ 48 w 144"/>
                  <a:gd name="T51" fmla="*/ 42 h 66"/>
                  <a:gd name="T52" fmla="*/ 48 w 144"/>
                  <a:gd name="T53" fmla="*/ 48 h 66"/>
                  <a:gd name="T54" fmla="*/ 48 w 144"/>
                  <a:gd name="T55" fmla="*/ 48 h 66"/>
                  <a:gd name="T56" fmla="*/ 48 w 144"/>
                  <a:gd name="T57" fmla="*/ 48 h 66"/>
                  <a:gd name="T58" fmla="*/ 30 w 144"/>
                  <a:gd name="T59" fmla="*/ 36 h 66"/>
                  <a:gd name="T60" fmla="*/ 24 w 144"/>
                  <a:gd name="T61" fmla="*/ 48 h 66"/>
                  <a:gd name="T62" fmla="*/ 24 w 144"/>
                  <a:gd name="T63" fmla="*/ 48 h 66"/>
                  <a:gd name="T64" fmla="*/ 24 w 144"/>
                  <a:gd name="T65" fmla="*/ 48 h 66"/>
                  <a:gd name="T66" fmla="*/ 18 w 144"/>
                  <a:gd name="T67" fmla="*/ 42 h 66"/>
                  <a:gd name="T68" fmla="*/ 12 w 144"/>
                  <a:gd name="T69" fmla="*/ 36 h 66"/>
                  <a:gd name="T70" fmla="*/ 0 w 144"/>
                  <a:gd name="T71" fmla="*/ 42 h 66"/>
                  <a:gd name="T72" fmla="*/ 12 w 144"/>
                  <a:gd name="T73" fmla="*/ 48 h 66"/>
                  <a:gd name="T74" fmla="*/ 12 w 144"/>
                  <a:gd name="T75" fmla="*/ 54 h 66"/>
                  <a:gd name="T76" fmla="*/ 12 w 144"/>
                  <a:gd name="T77" fmla="*/ 54 h 66"/>
                  <a:gd name="T78" fmla="*/ 24 w 144"/>
                  <a:gd name="T79" fmla="*/ 60 h 66"/>
                  <a:gd name="T80" fmla="*/ 24 w 144"/>
                  <a:gd name="T81" fmla="*/ 60 h 66"/>
                  <a:gd name="T82" fmla="*/ 24 w 144"/>
                  <a:gd name="T83" fmla="*/ 60 h 66"/>
                  <a:gd name="T84" fmla="*/ 24 w 144"/>
                  <a:gd name="T85" fmla="*/ 60 h 66"/>
                  <a:gd name="T86" fmla="*/ 24 w 144"/>
                  <a:gd name="T87" fmla="*/ 60 h 66"/>
                  <a:gd name="T88" fmla="*/ 54 w 144"/>
                  <a:gd name="T89" fmla="*/ 54 h 66"/>
                  <a:gd name="T90" fmla="*/ 78 w 144"/>
                  <a:gd name="T91" fmla="*/ 66 h 66"/>
                  <a:gd name="T92" fmla="*/ 126 w 144"/>
                  <a:gd name="T93" fmla="*/ 54 h 66"/>
                  <a:gd name="T94" fmla="*/ 126 w 144"/>
                  <a:gd name="T95" fmla="*/ 54 h 66"/>
                  <a:gd name="T96" fmla="*/ 144 w 144"/>
                  <a:gd name="T97" fmla="*/ 3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4" h="66">
                    <a:moveTo>
                      <a:pt x="144" y="30"/>
                    </a:moveTo>
                    <a:lnTo>
                      <a:pt x="144" y="24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12"/>
                    </a:lnTo>
                    <a:lnTo>
                      <a:pt x="90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6" y="30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30" y="3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18" y="42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54" y="54"/>
                    </a:lnTo>
                    <a:lnTo>
                      <a:pt x="78" y="66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4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3" name="Rectangle 435"/>
              <p:cNvSpPr>
                <a:spLocks noChangeArrowheads="1"/>
              </p:cNvSpPr>
              <p:nvPr/>
            </p:nvSpPr>
            <p:spPr bwMode="auto">
              <a:xfrm>
                <a:off x="2880" y="184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4" name="Freeform 436"/>
              <p:cNvSpPr>
                <a:spLocks/>
              </p:cNvSpPr>
              <p:nvPr/>
            </p:nvSpPr>
            <p:spPr bwMode="auto">
              <a:xfrm>
                <a:off x="2874" y="1830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  <a:gd name="T8" fmla="*/ 6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5" name="Freeform 437"/>
              <p:cNvSpPr>
                <a:spLocks/>
              </p:cNvSpPr>
              <p:nvPr/>
            </p:nvSpPr>
            <p:spPr bwMode="auto">
              <a:xfrm>
                <a:off x="2754" y="186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6" name="Freeform 438"/>
              <p:cNvSpPr>
                <a:spLocks/>
              </p:cNvSpPr>
              <p:nvPr/>
            </p:nvSpPr>
            <p:spPr bwMode="auto">
              <a:xfrm>
                <a:off x="2808" y="1824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7" name="Freeform 439"/>
              <p:cNvSpPr>
                <a:spLocks/>
              </p:cNvSpPr>
              <p:nvPr/>
            </p:nvSpPr>
            <p:spPr bwMode="auto">
              <a:xfrm>
                <a:off x="2796" y="1854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8" name="Rectangle 440"/>
              <p:cNvSpPr>
                <a:spLocks noChangeArrowheads="1"/>
              </p:cNvSpPr>
              <p:nvPr/>
            </p:nvSpPr>
            <p:spPr bwMode="auto">
              <a:xfrm>
                <a:off x="2784" y="186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9" name="Freeform 441"/>
              <p:cNvSpPr>
                <a:spLocks/>
              </p:cNvSpPr>
              <p:nvPr/>
            </p:nvSpPr>
            <p:spPr bwMode="auto">
              <a:xfrm>
                <a:off x="2802" y="1836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0" name="Freeform 442"/>
              <p:cNvSpPr>
                <a:spLocks/>
              </p:cNvSpPr>
              <p:nvPr/>
            </p:nvSpPr>
            <p:spPr bwMode="auto">
              <a:xfrm>
                <a:off x="2820" y="1818"/>
                <a:ext cx="36" cy="12"/>
              </a:xfrm>
              <a:custGeom>
                <a:avLst/>
                <a:gdLst>
                  <a:gd name="T0" fmla="*/ 18 w 36"/>
                  <a:gd name="T1" fmla="*/ 12 h 12"/>
                  <a:gd name="T2" fmla="*/ 6 w 36"/>
                  <a:gd name="T3" fmla="*/ 6 h 12"/>
                  <a:gd name="T4" fmla="*/ 0 w 36"/>
                  <a:gd name="T5" fmla="*/ 6 h 12"/>
                  <a:gd name="T6" fmla="*/ 0 w 36"/>
                  <a:gd name="T7" fmla="*/ 6 h 12"/>
                  <a:gd name="T8" fmla="*/ 6 w 36"/>
                  <a:gd name="T9" fmla="*/ 6 h 12"/>
                  <a:gd name="T10" fmla="*/ 18 w 36"/>
                  <a:gd name="T11" fmla="*/ 12 h 12"/>
                  <a:gd name="T12" fmla="*/ 36 w 36"/>
                  <a:gd name="T13" fmla="*/ 0 h 12"/>
                  <a:gd name="T14" fmla="*/ 36 w 36"/>
                  <a:gd name="T15" fmla="*/ 0 h 12"/>
                  <a:gd name="T16" fmla="*/ 18 w 36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12">
                    <a:moveTo>
                      <a:pt x="18" y="12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8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1" name="Freeform 443"/>
              <p:cNvSpPr>
                <a:spLocks/>
              </p:cNvSpPr>
              <p:nvPr/>
            </p:nvSpPr>
            <p:spPr bwMode="auto">
              <a:xfrm>
                <a:off x="2874" y="1824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2" name="Freeform 444"/>
              <p:cNvSpPr>
                <a:spLocks/>
              </p:cNvSpPr>
              <p:nvPr/>
            </p:nvSpPr>
            <p:spPr bwMode="auto">
              <a:xfrm>
                <a:off x="2862" y="1818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0 w 12"/>
                  <a:gd name="T3" fmla="*/ 0 h 6"/>
                  <a:gd name="T4" fmla="*/ 6 w 12"/>
                  <a:gd name="T5" fmla="*/ 6 h 6"/>
                  <a:gd name="T6" fmla="*/ 12 w 12"/>
                  <a:gd name="T7" fmla="*/ 6 h 6"/>
                  <a:gd name="T8" fmla="*/ 12 w 12"/>
                  <a:gd name="T9" fmla="*/ 6 h 6"/>
                  <a:gd name="T10" fmla="*/ 6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3" name="Freeform 445"/>
              <p:cNvSpPr>
                <a:spLocks/>
              </p:cNvSpPr>
              <p:nvPr/>
            </p:nvSpPr>
            <p:spPr bwMode="auto">
              <a:xfrm>
                <a:off x="2718" y="1548"/>
                <a:ext cx="48" cy="96"/>
              </a:xfrm>
              <a:custGeom>
                <a:avLst/>
                <a:gdLst>
                  <a:gd name="T0" fmla="*/ 24 w 48"/>
                  <a:gd name="T1" fmla="*/ 96 h 96"/>
                  <a:gd name="T2" fmla="*/ 24 w 48"/>
                  <a:gd name="T3" fmla="*/ 90 h 96"/>
                  <a:gd name="T4" fmla="*/ 36 w 48"/>
                  <a:gd name="T5" fmla="*/ 48 h 96"/>
                  <a:gd name="T6" fmla="*/ 48 w 48"/>
                  <a:gd name="T7" fmla="*/ 42 h 96"/>
                  <a:gd name="T8" fmla="*/ 36 w 48"/>
                  <a:gd name="T9" fmla="*/ 36 h 96"/>
                  <a:gd name="T10" fmla="*/ 42 w 48"/>
                  <a:gd name="T11" fmla="*/ 12 h 96"/>
                  <a:gd name="T12" fmla="*/ 42 w 48"/>
                  <a:gd name="T13" fmla="*/ 0 h 96"/>
                  <a:gd name="T14" fmla="*/ 24 w 48"/>
                  <a:gd name="T15" fmla="*/ 12 h 96"/>
                  <a:gd name="T16" fmla="*/ 0 w 48"/>
                  <a:gd name="T17" fmla="*/ 24 h 96"/>
                  <a:gd name="T18" fmla="*/ 0 w 48"/>
                  <a:gd name="T19" fmla="*/ 72 h 96"/>
                  <a:gd name="T20" fmla="*/ 6 w 48"/>
                  <a:gd name="T21" fmla="*/ 78 h 96"/>
                  <a:gd name="T22" fmla="*/ 12 w 48"/>
                  <a:gd name="T23" fmla="*/ 90 h 96"/>
                  <a:gd name="T24" fmla="*/ 12 w 48"/>
                  <a:gd name="T25" fmla="*/ 90 h 96"/>
                  <a:gd name="T26" fmla="*/ 12 w 48"/>
                  <a:gd name="T27" fmla="*/ 90 h 96"/>
                  <a:gd name="T28" fmla="*/ 24 w 48"/>
                  <a:gd name="T2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96">
                    <a:moveTo>
                      <a:pt x="24" y="96"/>
                    </a:moveTo>
                    <a:lnTo>
                      <a:pt x="24" y="9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36"/>
                    </a:lnTo>
                    <a:lnTo>
                      <a:pt x="42" y="12"/>
                    </a:lnTo>
                    <a:lnTo>
                      <a:pt x="42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4" name="Freeform 446"/>
              <p:cNvSpPr>
                <a:spLocks/>
              </p:cNvSpPr>
              <p:nvPr/>
            </p:nvSpPr>
            <p:spPr bwMode="auto">
              <a:xfrm>
                <a:off x="2772" y="1638"/>
                <a:ext cx="12" cy="12"/>
              </a:xfrm>
              <a:custGeom>
                <a:avLst/>
                <a:gdLst>
                  <a:gd name="T0" fmla="*/ 6 w 12"/>
                  <a:gd name="T1" fmla="*/ 6 h 12"/>
                  <a:gd name="T2" fmla="*/ 0 w 12"/>
                  <a:gd name="T3" fmla="*/ 0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12 h 12"/>
                  <a:gd name="T10" fmla="*/ 12 w 12"/>
                  <a:gd name="T11" fmla="*/ 0 h 12"/>
                  <a:gd name="T12" fmla="*/ 6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5" name="Freeform 447"/>
              <p:cNvSpPr>
                <a:spLocks/>
              </p:cNvSpPr>
              <p:nvPr/>
            </p:nvSpPr>
            <p:spPr bwMode="auto">
              <a:xfrm>
                <a:off x="2748" y="1620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12 w 18"/>
                  <a:gd name="T3" fmla="*/ 0 h 18"/>
                  <a:gd name="T4" fmla="*/ 6 w 18"/>
                  <a:gd name="T5" fmla="*/ 0 h 18"/>
                  <a:gd name="T6" fmla="*/ 0 w 18"/>
                  <a:gd name="T7" fmla="*/ 0 h 18"/>
                  <a:gd name="T8" fmla="*/ 6 w 18"/>
                  <a:gd name="T9" fmla="*/ 12 h 18"/>
                  <a:gd name="T10" fmla="*/ 12 w 18"/>
                  <a:gd name="T11" fmla="*/ 18 h 18"/>
                  <a:gd name="T12" fmla="*/ 18 w 18"/>
                  <a:gd name="T13" fmla="*/ 12 h 18"/>
                  <a:gd name="T14" fmla="*/ 18 w 18"/>
                  <a:gd name="T15" fmla="*/ 0 h 18"/>
                  <a:gd name="T16" fmla="*/ 12 w 1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6" name="Freeform 448"/>
              <p:cNvSpPr>
                <a:spLocks/>
              </p:cNvSpPr>
              <p:nvPr/>
            </p:nvSpPr>
            <p:spPr bwMode="auto">
              <a:xfrm>
                <a:off x="2772" y="1602"/>
                <a:ext cx="30" cy="36"/>
              </a:xfrm>
              <a:custGeom>
                <a:avLst/>
                <a:gdLst>
                  <a:gd name="T0" fmla="*/ 6 w 30"/>
                  <a:gd name="T1" fmla="*/ 30 h 36"/>
                  <a:gd name="T2" fmla="*/ 12 w 30"/>
                  <a:gd name="T3" fmla="*/ 30 h 36"/>
                  <a:gd name="T4" fmla="*/ 12 w 30"/>
                  <a:gd name="T5" fmla="*/ 36 h 36"/>
                  <a:gd name="T6" fmla="*/ 18 w 30"/>
                  <a:gd name="T7" fmla="*/ 36 h 36"/>
                  <a:gd name="T8" fmla="*/ 18 w 30"/>
                  <a:gd name="T9" fmla="*/ 30 h 36"/>
                  <a:gd name="T10" fmla="*/ 24 w 30"/>
                  <a:gd name="T11" fmla="*/ 24 h 36"/>
                  <a:gd name="T12" fmla="*/ 18 w 30"/>
                  <a:gd name="T13" fmla="*/ 18 h 36"/>
                  <a:gd name="T14" fmla="*/ 30 w 30"/>
                  <a:gd name="T15" fmla="*/ 6 h 36"/>
                  <a:gd name="T16" fmla="*/ 24 w 30"/>
                  <a:gd name="T17" fmla="*/ 0 h 36"/>
                  <a:gd name="T18" fmla="*/ 18 w 30"/>
                  <a:gd name="T19" fmla="*/ 0 h 36"/>
                  <a:gd name="T20" fmla="*/ 18 w 30"/>
                  <a:gd name="T21" fmla="*/ 12 h 36"/>
                  <a:gd name="T22" fmla="*/ 12 w 30"/>
                  <a:gd name="T23" fmla="*/ 6 h 36"/>
                  <a:gd name="T24" fmla="*/ 6 w 30"/>
                  <a:gd name="T25" fmla="*/ 12 h 36"/>
                  <a:gd name="T26" fmla="*/ 0 w 30"/>
                  <a:gd name="T27" fmla="*/ 12 h 36"/>
                  <a:gd name="T28" fmla="*/ 0 w 30"/>
                  <a:gd name="T29" fmla="*/ 18 h 36"/>
                  <a:gd name="T30" fmla="*/ 6 w 30"/>
                  <a:gd name="T3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36">
                    <a:moveTo>
                      <a:pt x="6" y="30"/>
                    </a:moveTo>
                    <a:lnTo>
                      <a:pt x="12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7" name="Freeform 449"/>
              <p:cNvSpPr>
                <a:spLocks/>
              </p:cNvSpPr>
              <p:nvPr/>
            </p:nvSpPr>
            <p:spPr bwMode="auto">
              <a:xfrm>
                <a:off x="2730" y="163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8" name="Freeform 450"/>
              <p:cNvSpPr>
                <a:spLocks/>
              </p:cNvSpPr>
              <p:nvPr/>
            </p:nvSpPr>
            <p:spPr bwMode="auto">
              <a:xfrm>
                <a:off x="2640" y="1686"/>
                <a:ext cx="60" cy="84"/>
              </a:xfrm>
              <a:custGeom>
                <a:avLst/>
                <a:gdLst>
                  <a:gd name="T0" fmla="*/ 18 w 60"/>
                  <a:gd name="T1" fmla="*/ 60 h 84"/>
                  <a:gd name="T2" fmla="*/ 30 w 60"/>
                  <a:gd name="T3" fmla="*/ 66 h 84"/>
                  <a:gd name="T4" fmla="*/ 30 w 60"/>
                  <a:gd name="T5" fmla="*/ 66 h 84"/>
                  <a:gd name="T6" fmla="*/ 30 w 60"/>
                  <a:gd name="T7" fmla="*/ 66 h 84"/>
                  <a:gd name="T8" fmla="*/ 30 w 60"/>
                  <a:gd name="T9" fmla="*/ 78 h 84"/>
                  <a:gd name="T10" fmla="*/ 36 w 60"/>
                  <a:gd name="T11" fmla="*/ 84 h 84"/>
                  <a:gd name="T12" fmla="*/ 36 w 60"/>
                  <a:gd name="T13" fmla="*/ 48 h 84"/>
                  <a:gd name="T14" fmla="*/ 36 w 60"/>
                  <a:gd name="T15" fmla="*/ 48 h 84"/>
                  <a:gd name="T16" fmla="*/ 36 w 60"/>
                  <a:gd name="T17" fmla="*/ 48 h 84"/>
                  <a:gd name="T18" fmla="*/ 48 w 60"/>
                  <a:gd name="T19" fmla="*/ 48 h 84"/>
                  <a:gd name="T20" fmla="*/ 60 w 60"/>
                  <a:gd name="T21" fmla="*/ 30 h 84"/>
                  <a:gd name="T22" fmla="*/ 54 w 60"/>
                  <a:gd name="T23" fmla="*/ 30 h 84"/>
                  <a:gd name="T24" fmla="*/ 54 w 60"/>
                  <a:gd name="T25" fmla="*/ 30 h 84"/>
                  <a:gd name="T26" fmla="*/ 54 w 60"/>
                  <a:gd name="T27" fmla="*/ 30 h 84"/>
                  <a:gd name="T28" fmla="*/ 60 w 60"/>
                  <a:gd name="T29" fmla="*/ 12 h 84"/>
                  <a:gd name="T30" fmla="*/ 60 w 60"/>
                  <a:gd name="T31" fmla="*/ 6 h 84"/>
                  <a:gd name="T32" fmla="*/ 60 w 60"/>
                  <a:gd name="T33" fmla="*/ 6 h 84"/>
                  <a:gd name="T34" fmla="*/ 48 w 60"/>
                  <a:gd name="T35" fmla="*/ 0 h 84"/>
                  <a:gd name="T36" fmla="*/ 24 w 60"/>
                  <a:gd name="T37" fmla="*/ 12 h 84"/>
                  <a:gd name="T38" fmla="*/ 6 w 60"/>
                  <a:gd name="T39" fmla="*/ 48 h 84"/>
                  <a:gd name="T40" fmla="*/ 12 w 60"/>
                  <a:gd name="T41" fmla="*/ 54 h 84"/>
                  <a:gd name="T42" fmla="*/ 0 w 60"/>
                  <a:gd name="T43" fmla="*/ 60 h 84"/>
                  <a:gd name="T44" fmla="*/ 6 w 60"/>
                  <a:gd name="T45" fmla="*/ 60 h 84"/>
                  <a:gd name="T46" fmla="*/ 18 w 60"/>
                  <a:gd name="T47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" h="84">
                    <a:moveTo>
                      <a:pt x="18" y="60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60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18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9" name="Freeform 451"/>
              <p:cNvSpPr>
                <a:spLocks/>
              </p:cNvSpPr>
              <p:nvPr/>
            </p:nvSpPr>
            <p:spPr bwMode="auto">
              <a:xfrm>
                <a:off x="2700" y="169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0" name="Freeform 452"/>
              <p:cNvSpPr>
                <a:spLocks/>
              </p:cNvSpPr>
              <p:nvPr/>
            </p:nvSpPr>
            <p:spPr bwMode="auto">
              <a:xfrm>
                <a:off x="2676" y="1734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12 w 12"/>
                  <a:gd name="T3" fmla="*/ 0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1" name="Freeform 453"/>
              <p:cNvSpPr>
                <a:spLocks/>
              </p:cNvSpPr>
              <p:nvPr/>
            </p:nvSpPr>
            <p:spPr bwMode="auto">
              <a:xfrm>
                <a:off x="2688" y="1716"/>
                <a:ext cx="12" cy="18"/>
              </a:xfrm>
              <a:custGeom>
                <a:avLst/>
                <a:gdLst>
                  <a:gd name="T0" fmla="*/ 6 w 12"/>
                  <a:gd name="T1" fmla="*/ 0 h 18"/>
                  <a:gd name="T2" fmla="*/ 6 w 12"/>
                  <a:gd name="T3" fmla="*/ 0 h 18"/>
                  <a:gd name="T4" fmla="*/ 12 w 12"/>
                  <a:gd name="T5" fmla="*/ 0 h 18"/>
                  <a:gd name="T6" fmla="*/ 0 w 12"/>
                  <a:gd name="T7" fmla="*/ 18 h 18"/>
                  <a:gd name="T8" fmla="*/ 12 w 12"/>
                  <a:gd name="T9" fmla="*/ 0 h 18"/>
                  <a:gd name="T10" fmla="*/ 6 w 1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6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2" name="Freeform 454"/>
              <p:cNvSpPr>
                <a:spLocks/>
              </p:cNvSpPr>
              <p:nvPr/>
            </p:nvSpPr>
            <p:spPr bwMode="auto">
              <a:xfrm>
                <a:off x="2670" y="1782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6 w 12"/>
                  <a:gd name="T3" fmla="*/ 0 h 18"/>
                  <a:gd name="T4" fmla="*/ 0 w 12"/>
                  <a:gd name="T5" fmla="*/ 6 h 18"/>
                  <a:gd name="T6" fmla="*/ 0 w 12"/>
                  <a:gd name="T7" fmla="*/ 18 h 18"/>
                  <a:gd name="T8" fmla="*/ 12 w 12"/>
                  <a:gd name="T9" fmla="*/ 18 h 18"/>
                  <a:gd name="T10" fmla="*/ 12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3" name="Freeform 455"/>
              <p:cNvSpPr>
                <a:spLocks/>
              </p:cNvSpPr>
              <p:nvPr/>
            </p:nvSpPr>
            <p:spPr bwMode="auto">
              <a:xfrm>
                <a:off x="2682" y="1788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4" name="Rectangle 456"/>
              <p:cNvSpPr>
                <a:spLocks noChangeArrowheads="1"/>
              </p:cNvSpPr>
              <p:nvPr/>
            </p:nvSpPr>
            <p:spPr bwMode="auto">
              <a:xfrm>
                <a:off x="2736" y="18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5" name="Freeform 457"/>
              <p:cNvSpPr>
                <a:spLocks/>
              </p:cNvSpPr>
              <p:nvPr/>
            </p:nvSpPr>
            <p:spPr bwMode="auto">
              <a:xfrm>
                <a:off x="2676" y="1854"/>
                <a:ext cx="84" cy="48"/>
              </a:xfrm>
              <a:custGeom>
                <a:avLst/>
                <a:gdLst>
                  <a:gd name="T0" fmla="*/ 72 w 84"/>
                  <a:gd name="T1" fmla="*/ 18 h 48"/>
                  <a:gd name="T2" fmla="*/ 72 w 84"/>
                  <a:gd name="T3" fmla="*/ 18 h 48"/>
                  <a:gd name="T4" fmla="*/ 72 w 84"/>
                  <a:gd name="T5" fmla="*/ 18 h 48"/>
                  <a:gd name="T6" fmla="*/ 72 w 84"/>
                  <a:gd name="T7" fmla="*/ 18 h 48"/>
                  <a:gd name="T8" fmla="*/ 72 w 84"/>
                  <a:gd name="T9" fmla="*/ 12 h 48"/>
                  <a:gd name="T10" fmla="*/ 60 w 84"/>
                  <a:gd name="T11" fmla="*/ 6 h 48"/>
                  <a:gd name="T12" fmla="*/ 54 w 84"/>
                  <a:gd name="T13" fmla="*/ 0 h 48"/>
                  <a:gd name="T14" fmla="*/ 36 w 84"/>
                  <a:gd name="T15" fmla="*/ 6 h 48"/>
                  <a:gd name="T16" fmla="*/ 30 w 84"/>
                  <a:gd name="T17" fmla="*/ 0 h 48"/>
                  <a:gd name="T18" fmla="*/ 30 w 84"/>
                  <a:gd name="T19" fmla="*/ 0 h 48"/>
                  <a:gd name="T20" fmla="*/ 24 w 84"/>
                  <a:gd name="T21" fmla="*/ 6 h 48"/>
                  <a:gd name="T22" fmla="*/ 6 w 84"/>
                  <a:gd name="T23" fmla="*/ 30 h 48"/>
                  <a:gd name="T24" fmla="*/ 0 w 84"/>
                  <a:gd name="T25" fmla="*/ 36 h 48"/>
                  <a:gd name="T26" fmla="*/ 18 w 84"/>
                  <a:gd name="T27" fmla="*/ 42 h 48"/>
                  <a:gd name="T28" fmla="*/ 18 w 84"/>
                  <a:gd name="T29" fmla="*/ 48 h 48"/>
                  <a:gd name="T30" fmla="*/ 18 w 84"/>
                  <a:gd name="T31" fmla="*/ 48 h 48"/>
                  <a:gd name="T32" fmla="*/ 36 w 84"/>
                  <a:gd name="T33" fmla="*/ 48 h 48"/>
                  <a:gd name="T34" fmla="*/ 42 w 84"/>
                  <a:gd name="T35" fmla="*/ 36 h 48"/>
                  <a:gd name="T36" fmla="*/ 48 w 84"/>
                  <a:gd name="T37" fmla="*/ 42 h 48"/>
                  <a:gd name="T38" fmla="*/ 54 w 84"/>
                  <a:gd name="T39" fmla="*/ 48 h 48"/>
                  <a:gd name="T40" fmla="*/ 60 w 84"/>
                  <a:gd name="T41" fmla="*/ 30 h 48"/>
                  <a:gd name="T42" fmla="*/ 78 w 84"/>
                  <a:gd name="T43" fmla="*/ 36 h 48"/>
                  <a:gd name="T44" fmla="*/ 78 w 84"/>
                  <a:gd name="T45" fmla="*/ 30 h 48"/>
                  <a:gd name="T46" fmla="*/ 78 w 84"/>
                  <a:gd name="T47" fmla="*/ 30 h 48"/>
                  <a:gd name="T48" fmla="*/ 84 w 84"/>
                  <a:gd name="T49" fmla="*/ 24 h 48"/>
                  <a:gd name="T50" fmla="*/ 84 w 84"/>
                  <a:gd name="T51" fmla="*/ 24 h 48"/>
                  <a:gd name="T52" fmla="*/ 84 w 84"/>
                  <a:gd name="T53" fmla="*/ 24 h 48"/>
                  <a:gd name="T54" fmla="*/ 72 w 84"/>
                  <a:gd name="T5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4" h="48">
                    <a:moveTo>
                      <a:pt x="72" y="18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6" y="30"/>
                    </a:lnTo>
                    <a:lnTo>
                      <a:pt x="0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54" y="48"/>
                    </a:lnTo>
                    <a:lnTo>
                      <a:pt x="60" y="30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6" name="Freeform 458"/>
              <p:cNvSpPr>
                <a:spLocks/>
              </p:cNvSpPr>
              <p:nvPr/>
            </p:nvSpPr>
            <p:spPr bwMode="auto">
              <a:xfrm>
                <a:off x="2730" y="185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7" name="Freeform 459"/>
              <p:cNvSpPr>
                <a:spLocks/>
              </p:cNvSpPr>
              <p:nvPr/>
            </p:nvSpPr>
            <p:spPr bwMode="auto">
              <a:xfrm>
                <a:off x="2748" y="187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8" name="Freeform 460"/>
              <p:cNvSpPr>
                <a:spLocks/>
              </p:cNvSpPr>
              <p:nvPr/>
            </p:nvSpPr>
            <p:spPr bwMode="auto">
              <a:xfrm>
                <a:off x="2736" y="1860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2 w 12"/>
                  <a:gd name="T3" fmla="*/ 12 h 12"/>
                  <a:gd name="T4" fmla="*/ 12 w 12"/>
                  <a:gd name="T5" fmla="*/ 6 h 12"/>
                  <a:gd name="T6" fmla="*/ 0 w 12"/>
                  <a:gd name="T7" fmla="*/ 0 h 12"/>
                  <a:gd name="T8" fmla="*/ 0 w 12"/>
                  <a:gd name="T9" fmla="*/ 0 h 12"/>
                  <a:gd name="T10" fmla="*/ 12 w 12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9" name="Freeform 461"/>
              <p:cNvSpPr>
                <a:spLocks/>
              </p:cNvSpPr>
              <p:nvPr/>
            </p:nvSpPr>
            <p:spPr bwMode="auto">
              <a:xfrm>
                <a:off x="2616" y="1746"/>
                <a:ext cx="66" cy="54"/>
              </a:xfrm>
              <a:custGeom>
                <a:avLst/>
                <a:gdLst>
                  <a:gd name="T0" fmla="*/ 30 w 66"/>
                  <a:gd name="T1" fmla="*/ 36 h 54"/>
                  <a:gd name="T2" fmla="*/ 30 w 66"/>
                  <a:gd name="T3" fmla="*/ 42 h 54"/>
                  <a:gd name="T4" fmla="*/ 30 w 66"/>
                  <a:gd name="T5" fmla="*/ 48 h 54"/>
                  <a:gd name="T6" fmla="*/ 42 w 66"/>
                  <a:gd name="T7" fmla="*/ 36 h 54"/>
                  <a:gd name="T8" fmla="*/ 42 w 66"/>
                  <a:gd name="T9" fmla="*/ 36 h 54"/>
                  <a:gd name="T10" fmla="*/ 42 w 66"/>
                  <a:gd name="T11" fmla="*/ 36 h 54"/>
                  <a:gd name="T12" fmla="*/ 42 w 66"/>
                  <a:gd name="T13" fmla="*/ 48 h 54"/>
                  <a:gd name="T14" fmla="*/ 42 w 66"/>
                  <a:gd name="T15" fmla="*/ 54 h 54"/>
                  <a:gd name="T16" fmla="*/ 54 w 66"/>
                  <a:gd name="T17" fmla="*/ 54 h 54"/>
                  <a:gd name="T18" fmla="*/ 54 w 66"/>
                  <a:gd name="T19" fmla="*/ 42 h 54"/>
                  <a:gd name="T20" fmla="*/ 66 w 66"/>
                  <a:gd name="T21" fmla="*/ 36 h 54"/>
                  <a:gd name="T22" fmla="*/ 66 w 66"/>
                  <a:gd name="T23" fmla="*/ 24 h 54"/>
                  <a:gd name="T24" fmla="*/ 54 w 66"/>
                  <a:gd name="T25" fmla="*/ 18 h 54"/>
                  <a:gd name="T26" fmla="*/ 54 w 66"/>
                  <a:gd name="T27" fmla="*/ 6 h 54"/>
                  <a:gd name="T28" fmla="*/ 42 w 66"/>
                  <a:gd name="T29" fmla="*/ 0 h 54"/>
                  <a:gd name="T30" fmla="*/ 30 w 66"/>
                  <a:gd name="T31" fmla="*/ 0 h 54"/>
                  <a:gd name="T32" fmla="*/ 24 w 66"/>
                  <a:gd name="T33" fmla="*/ 0 h 54"/>
                  <a:gd name="T34" fmla="*/ 24 w 66"/>
                  <a:gd name="T35" fmla="*/ 0 h 54"/>
                  <a:gd name="T36" fmla="*/ 24 w 66"/>
                  <a:gd name="T37" fmla="*/ 0 h 54"/>
                  <a:gd name="T38" fmla="*/ 0 w 66"/>
                  <a:gd name="T39" fmla="*/ 12 h 54"/>
                  <a:gd name="T40" fmla="*/ 0 w 66"/>
                  <a:gd name="T41" fmla="*/ 12 h 54"/>
                  <a:gd name="T42" fmla="*/ 30 w 66"/>
                  <a:gd name="T43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" h="54">
                    <a:moveTo>
                      <a:pt x="30" y="36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48"/>
                    </a:lnTo>
                    <a:lnTo>
                      <a:pt x="42" y="54"/>
                    </a:lnTo>
                    <a:lnTo>
                      <a:pt x="54" y="54"/>
                    </a:lnTo>
                    <a:lnTo>
                      <a:pt x="54" y="42"/>
                    </a:lnTo>
                    <a:lnTo>
                      <a:pt x="66" y="36"/>
                    </a:lnTo>
                    <a:lnTo>
                      <a:pt x="66" y="24"/>
                    </a:lnTo>
                    <a:lnTo>
                      <a:pt x="54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0" name="Freeform 462"/>
              <p:cNvSpPr>
                <a:spLocks/>
              </p:cNvSpPr>
              <p:nvPr/>
            </p:nvSpPr>
            <p:spPr bwMode="auto">
              <a:xfrm>
                <a:off x="2670" y="175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1" name="Rectangle 463"/>
              <p:cNvSpPr>
                <a:spLocks noChangeArrowheads="1"/>
              </p:cNvSpPr>
              <p:nvPr/>
            </p:nvSpPr>
            <p:spPr bwMode="auto">
              <a:xfrm>
                <a:off x="2640" y="1746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2" name="Freeform 464"/>
              <p:cNvSpPr>
                <a:spLocks/>
              </p:cNvSpPr>
              <p:nvPr/>
            </p:nvSpPr>
            <p:spPr bwMode="auto">
              <a:xfrm>
                <a:off x="1122" y="2376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12 w 18"/>
                  <a:gd name="T3" fmla="*/ 0 h 18"/>
                  <a:gd name="T4" fmla="*/ 0 w 18"/>
                  <a:gd name="T5" fmla="*/ 12 h 18"/>
                  <a:gd name="T6" fmla="*/ 12 w 18"/>
                  <a:gd name="T7" fmla="*/ 18 h 18"/>
                  <a:gd name="T8" fmla="*/ 18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3" name="Freeform 465"/>
              <p:cNvSpPr>
                <a:spLocks/>
              </p:cNvSpPr>
              <p:nvPr/>
            </p:nvSpPr>
            <p:spPr bwMode="auto">
              <a:xfrm>
                <a:off x="1332" y="2508"/>
                <a:ext cx="24" cy="12"/>
              </a:xfrm>
              <a:custGeom>
                <a:avLst/>
                <a:gdLst>
                  <a:gd name="T0" fmla="*/ 0 w 24"/>
                  <a:gd name="T1" fmla="*/ 6 h 12"/>
                  <a:gd name="T2" fmla="*/ 6 w 24"/>
                  <a:gd name="T3" fmla="*/ 12 h 12"/>
                  <a:gd name="T4" fmla="*/ 18 w 24"/>
                  <a:gd name="T5" fmla="*/ 12 h 12"/>
                  <a:gd name="T6" fmla="*/ 24 w 24"/>
                  <a:gd name="T7" fmla="*/ 6 h 12"/>
                  <a:gd name="T8" fmla="*/ 18 w 24"/>
                  <a:gd name="T9" fmla="*/ 0 h 12"/>
                  <a:gd name="T10" fmla="*/ 0 w 24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4" name="Freeform 466"/>
              <p:cNvSpPr>
                <a:spLocks/>
              </p:cNvSpPr>
              <p:nvPr/>
            </p:nvSpPr>
            <p:spPr bwMode="auto">
              <a:xfrm>
                <a:off x="1254" y="2478"/>
                <a:ext cx="54" cy="48"/>
              </a:xfrm>
              <a:custGeom>
                <a:avLst/>
                <a:gdLst>
                  <a:gd name="T0" fmla="*/ 36 w 54"/>
                  <a:gd name="T1" fmla="*/ 18 h 48"/>
                  <a:gd name="T2" fmla="*/ 30 w 54"/>
                  <a:gd name="T3" fmla="*/ 6 h 48"/>
                  <a:gd name="T4" fmla="*/ 0 w 54"/>
                  <a:gd name="T5" fmla="*/ 0 h 48"/>
                  <a:gd name="T6" fmla="*/ 0 w 54"/>
                  <a:gd name="T7" fmla="*/ 42 h 48"/>
                  <a:gd name="T8" fmla="*/ 0 w 54"/>
                  <a:gd name="T9" fmla="*/ 42 h 48"/>
                  <a:gd name="T10" fmla="*/ 0 w 54"/>
                  <a:gd name="T11" fmla="*/ 48 h 48"/>
                  <a:gd name="T12" fmla="*/ 18 w 54"/>
                  <a:gd name="T13" fmla="*/ 30 h 48"/>
                  <a:gd name="T14" fmla="*/ 24 w 54"/>
                  <a:gd name="T15" fmla="*/ 36 h 48"/>
                  <a:gd name="T16" fmla="*/ 30 w 54"/>
                  <a:gd name="T17" fmla="*/ 30 h 48"/>
                  <a:gd name="T18" fmla="*/ 54 w 54"/>
                  <a:gd name="T19" fmla="*/ 36 h 48"/>
                  <a:gd name="T20" fmla="*/ 48 w 54"/>
                  <a:gd name="T21" fmla="*/ 24 h 48"/>
                  <a:gd name="T22" fmla="*/ 36 w 54"/>
                  <a:gd name="T23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48">
                    <a:moveTo>
                      <a:pt x="36" y="18"/>
                    </a:moveTo>
                    <a:lnTo>
                      <a:pt x="30" y="6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5" name="Freeform 467"/>
              <p:cNvSpPr>
                <a:spLocks/>
              </p:cNvSpPr>
              <p:nvPr/>
            </p:nvSpPr>
            <p:spPr bwMode="auto">
              <a:xfrm>
                <a:off x="1200" y="2478"/>
                <a:ext cx="54" cy="42"/>
              </a:xfrm>
              <a:custGeom>
                <a:avLst/>
                <a:gdLst>
                  <a:gd name="T0" fmla="*/ 54 w 54"/>
                  <a:gd name="T1" fmla="*/ 0 h 42"/>
                  <a:gd name="T2" fmla="*/ 42 w 54"/>
                  <a:gd name="T3" fmla="*/ 6 h 42"/>
                  <a:gd name="T4" fmla="*/ 24 w 54"/>
                  <a:gd name="T5" fmla="*/ 6 h 42"/>
                  <a:gd name="T6" fmla="*/ 18 w 54"/>
                  <a:gd name="T7" fmla="*/ 6 h 42"/>
                  <a:gd name="T8" fmla="*/ 30 w 54"/>
                  <a:gd name="T9" fmla="*/ 12 h 42"/>
                  <a:gd name="T10" fmla="*/ 36 w 54"/>
                  <a:gd name="T11" fmla="*/ 30 h 42"/>
                  <a:gd name="T12" fmla="*/ 0 w 54"/>
                  <a:gd name="T13" fmla="*/ 36 h 42"/>
                  <a:gd name="T14" fmla="*/ 12 w 54"/>
                  <a:gd name="T15" fmla="*/ 42 h 42"/>
                  <a:gd name="T16" fmla="*/ 48 w 54"/>
                  <a:gd name="T17" fmla="*/ 36 h 42"/>
                  <a:gd name="T18" fmla="*/ 54 w 54"/>
                  <a:gd name="T19" fmla="*/ 42 h 42"/>
                  <a:gd name="T20" fmla="*/ 54 w 54"/>
                  <a:gd name="T21" fmla="*/ 0 h 42"/>
                  <a:gd name="T22" fmla="*/ 54 w 54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42">
                    <a:moveTo>
                      <a:pt x="54" y="0"/>
                    </a:moveTo>
                    <a:lnTo>
                      <a:pt x="42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3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8" y="36"/>
                    </a:lnTo>
                    <a:lnTo>
                      <a:pt x="54" y="4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6" name="Freeform 468"/>
              <p:cNvSpPr>
                <a:spLocks/>
              </p:cNvSpPr>
              <p:nvPr/>
            </p:nvSpPr>
            <p:spPr bwMode="auto">
              <a:xfrm>
                <a:off x="1128" y="2508"/>
                <a:ext cx="42" cy="18"/>
              </a:xfrm>
              <a:custGeom>
                <a:avLst/>
                <a:gdLst>
                  <a:gd name="T0" fmla="*/ 0 w 42"/>
                  <a:gd name="T1" fmla="*/ 6 h 18"/>
                  <a:gd name="T2" fmla="*/ 24 w 42"/>
                  <a:gd name="T3" fmla="*/ 18 h 18"/>
                  <a:gd name="T4" fmla="*/ 30 w 42"/>
                  <a:gd name="T5" fmla="*/ 12 h 18"/>
                  <a:gd name="T6" fmla="*/ 42 w 42"/>
                  <a:gd name="T7" fmla="*/ 12 h 18"/>
                  <a:gd name="T8" fmla="*/ 18 w 42"/>
                  <a:gd name="T9" fmla="*/ 0 h 18"/>
                  <a:gd name="T10" fmla="*/ 0 w 4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0" y="6"/>
                    </a:moveTo>
                    <a:lnTo>
                      <a:pt x="24" y="18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7" name="Freeform 469"/>
              <p:cNvSpPr>
                <a:spLocks/>
              </p:cNvSpPr>
              <p:nvPr/>
            </p:nvSpPr>
            <p:spPr bwMode="auto">
              <a:xfrm>
                <a:off x="1008" y="2418"/>
                <a:ext cx="198" cy="66"/>
              </a:xfrm>
              <a:custGeom>
                <a:avLst/>
                <a:gdLst>
                  <a:gd name="T0" fmla="*/ 30 w 33"/>
                  <a:gd name="T1" fmla="*/ 8 h 11"/>
                  <a:gd name="T2" fmla="*/ 28 w 33"/>
                  <a:gd name="T3" fmla="*/ 8 h 11"/>
                  <a:gd name="T4" fmla="*/ 28 w 33"/>
                  <a:gd name="T5" fmla="*/ 7 h 11"/>
                  <a:gd name="T6" fmla="*/ 26 w 33"/>
                  <a:gd name="T7" fmla="*/ 7 h 11"/>
                  <a:gd name="T8" fmla="*/ 20 w 33"/>
                  <a:gd name="T9" fmla="*/ 3 h 11"/>
                  <a:gd name="T10" fmla="*/ 17 w 33"/>
                  <a:gd name="T11" fmla="*/ 2 h 11"/>
                  <a:gd name="T12" fmla="*/ 13 w 33"/>
                  <a:gd name="T13" fmla="*/ 0 h 11"/>
                  <a:gd name="T14" fmla="*/ 1 w 33"/>
                  <a:gd name="T15" fmla="*/ 2 h 11"/>
                  <a:gd name="T16" fmla="*/ 0 w 33"/>
                  <a:gd name="T17" fmla="*/ 4 h 11"/>
                  <a:gd name="T18" fmla="*/ 4 w 33"/>
                  <a:gd name="T19" fmla="*/ 3 h 11"/>
                  <a:gd name="T20" fmla="*/ 6 w 33"/>
                  <a:gd name="T21" fmla="*/ 2 h 11"/>
                  <a:gd name="T22" fmla="*/ 9 w 33"/>
                  <a:gd name="T23" fmla="*/ 2 h 11"/>
                  <a:gd name="T24" fmla="*/ 9 w 33"/>
                  <a:gd name="T25" fmla="*/ 3 h 11"/>
                  <a:gd name="T26" fmla="*/ 19 w 33"/>
                  <a:gd name="T27" fmla="*/ 6 h 11"/>
                  <a:gd name="T28" fmla="*/ 20 w 33"/>
                  <a:gd name="T29" fmla="*/ 8 h 11"/>
                  <a:gd name="T30" fmla="*/ 24 w 33"/>
                  <a:gd name="T31" fmla="*/ 8 h 11"/>
                  <a:gd name="T32" fmla="*/ 21 w 33"/>
                  <a:gd name="T33" fmla="*/ 11 h 11"/>
                  <a:gd name="T34" fmla="*/ 29 w 33"/>
                  <a:gd name="T35" fmla="*/ 11 h 11"/>
                  <a:gd name="T36" fmla="*/ 33 w 33"/>
                  <a:gd name="T37" fmla="*/ 10 h 11"/>
                  <a:gd name="T38" fmla="*/ 30 w 33"/>
                  <a:gd name="T3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11">
                    <a:moveTo>
                      <a:pt x="30" y="8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4" y="3"/>
                      <a:pt x="4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3" y="10"/>
                      <a:pt x="33" y="10"/>
                      <a:pt x="33" y="10"/>
                    </a:cubicBezTo>
                    <a:lnTo>
                      <a:pt x="30" y="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8" name="Freeform 470"/>
              <p:cNvSpPr>
                <a:spLocks/>
              </p:cNvSpPr>
              <p:nvPr/>
            </p:nvSpPr>
            <p:spPr bwMode="auto">
              <a:xfrm>
                <a:off x="1044" y="2442"/>
                <a:ext cx="6" cy="1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9" name="Freeform 471"/>
              <p:cNvSpPr>
                <a:spLocks/>
              </p:cNvSpPr>
              <p:nvPr/>
            </p:nvSpPr>
            <p:spPr bwMode="auto">
              <a:xfrm>
                <a:off x="2946" y="1992"/>
                <a:ext cx="48" cy="36"/>
              </a:xfrm>
              <a:custGeom>
                <a:avLst/>
                <a:gdLst>
                  <a:gd name="T0" fmla="*/ 30 w 48"/>
                  <a:gd name="T1" fmla="*/ 0 h 36"/>
                  <a:gd name="T2" fmla="*/ 18 w 48"/>
                  <a:gd name="T3" fmla="*/ 6 h 36"/>
                  <a:gd name="T4" fmla="*/ 0 w 48"/>
                  <a:gd name="T5" fmla="*/ 6 h 36"/>
                  <a:gd name="T6" fmla="*/ 0 w 48"/>
                  <a:gd name="T7" fmla="*/ 6 h 36"/>
                  <a:gd name="T8" fmla="*/ 0 w 48"/>
                  <a:gd name="T9" fmla="*/ 30 h 36"/>
                  <a:gd name="T10" fmla="*/ 6 w 48"/>
                  <a:gd name="T11" fmla="*/ 36 h 36"/>
                  <a:gd name="T12" fmla="*/ 36 w 48"/>
                  <a:gd name="T13" fmla="*/ 30 h 36"/>
                  <a:gd name="T14" fmla="*/ 36 w 48"/>
                  <a:gd name="T15" fmla="*/ 30 h 36"/>
                  <a:gd name="T16" fmla="*/ 36 w 48"/>
                  <a:gd name="T17" fmla="*/ 24 h 36"/>
                  <a:gd name="T18" fmla="*/ 42 w 48"/>
                  <a:gd name="T19" fmla="*/ 24 h 36"/>
                  <a:gd name="T20" fmla="*/ 48 w 48"/>
                  <a:gd name="T21" fmla="*/ 12 h 36"/>
                  <a:gd name="T22" fmla="*/ 30 w 48"/>
                  <a:gd name="T23" fmla="*/ 0 h 36"/>
                  <a:gd name="T24" fmla="*/ 30 w 48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6">
                    <a:moveTo>
                      <a:pt x="30" y="0"/>
                    </a:moveTo>
                    <a:lnTo>
                      <a:pt x="1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0" name="Freeform 472"/>
              <p:cNvSpPr>
                <a:spLocks/>
              </p:cNvSpPr>
              <p:nvPr/>
            </p:nvSpPr>
            <p:spPr bwMode="auto">
              <a:xfrm>
                <a:off x="2964" y="199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1" name="Freeform 473"/>
              <p:cNvSpPr>
                <a:spLocks/>
              </p:cNvSpPr>
              <p:nvPr/>
            </p:nvSpPr>
            <p:spPr bwMode="auto">
              <a:xfrm>
                <a:off x="2946" y="1998"/>
                <a:ext cx="18" cy="0"/>
              </a:xfrm>
              <a:custGeom>
                <a:avLst/>
                <a:gdLst>
                  <a:gd name="T0" fmla="*/ 18 w 18"/>
                  <a:gd name="T1" fmla="*/ 18 w 18"/>
                  <a:gd name="T2" fmla="*/ 0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2" name="Freeform 474"/>
              <p:cNvSpPr>
                <a:spLocks/>
              </p:cNvSpPr>
              <p:nvPr/>
            </p:nvSpPr>
            <p:spPr bwMode="auto">
              <a:xfrm>
                <a:off x="2922" y="1986"/>
                <a:ext cx="30" cy="72"/>
              </a:xfrm>
              <a:custGeom>
                <a:avLst/>
                <a:gdLst>
                  <a:gd name="T0" fmla="*/ 30 w 30"/>
                  <a:gd name="T1" fmla="*/ 48 h 72"/>
                  <a:gd name="T2" fmla="*/ 30 w 30"/>
                  <a:gd name="T3" fmla="*/ 42 h 72"/>
                  <a:gd name="T4" fmla="*/ 30 w 30"/>
                  <a:gd name="T5" fmla="*/ 42 h 72"/>
                  <a:gd name="T6" fmla="*/ 30 w 30"/>
                  <a:gd name="T7" fmla="*/ 42 h 72"/>
                  <a:gd name="T8" fmla="*/ 24 w 30"/>
                  <a:gd name="T9" fmla="*/ 36 h 72"/>
                  <a:gd name="T10" fmla="*/ 24 w 30"/>
                  <a:gd name="T11" fmla="*/ 12 h 72"/>
                  <a:gd name="T12" fmla="*/ 24 w 30"/>
                  <a:gd name="T13" fmla="*/ 12 h 72"/>
                  <a:gd name="T14" fmla="*/ 24 w 30"/>
                  <a:gd name="T15" fmla="*/ 12 h 72"/>
                  <a:gd name="T16" fmla="*/ 12 w 30"/>
                  <a:gd name="T17" fmla="*/ 0 h 72"/>
                  <a:gd name="T18" fmla="*/ 12 w 30"/>
                  <a:gd name="T19" fmla="*/ 0 h 72"/>
                  <a:gd name="T20" fmla="*/ 6 w 30"/>
                  <a:gd name="T21" fmla="*/ 0 h 72"/>
                  <a:gd name="T22" fmla="*/ 0 w 30"/>
                  <a:gd name="T23" fmla="*/ 6 h 72"/>
                  <a:gd name="T24" fmla="*/ 0 w 30"/>
                  <a:gd name="T25" fmla="*/ 18 h 72"/>
                  <a:gd name="T26" fmla="*/ 6 w 30"/>
                  <a:gd name="T27" fmla="*/ 24 h 72"/>
                  <a:gd name="T28" fmla="*/ 0 w 30"/>
                  <a:gd name="T29" fmla="*/ 60 h 72"/>
                  <a:gd name="T30" fmla="*/ 12 w 30"/>
                  <a:gd name="T31" fmla="*/ 72 h 72"/>
                  <a:gd name="T32" fmla="*/ 12 w 30"/>
                  <a:gd name="T33" fmla="*/ 72 h 72"/>
                  <a:gd name="T34" fmla="*/ 30 w 30"/>
                  <a:gd name="T35" fmla="*/ 54 h 72"/>
                  <a:gd name="T36" fmla="*/ 30 w 30"/>
                  <a:gd name="T3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72">
                    <a:moveTo>
                      <a:pt x="30" y="48"/>
                    </a:move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30" y="54"/>
                    </a:lnTo>
                    <a:lnTo>
                      <a:pt x="3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3" name="Freeform 475"/>
              <p:cNvSpPr>
                <a:spLocks/>
              </p:cNvSpPr>
              <p:nvPr/>
            </p:nvSpPr>
            <p:spPr bwMode="auto">
              <a:xfrm>
                <a:off x="2934" y="1986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  <a:gd name="T8" fmla="*/ 12 w 12"/>
                  <a:gd name="T9" fmla="*/ 12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4" name="Freeform 476"/>
              <p:cNvSpPr>
                <a:spLocks/>
              </p:cNvSpPr>
              <p:nvPr/>
            </p:nvSpPr>
            <p:spPr bwMode="auto">
              <a:xfrm>
                <a:off x="2922" y="198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6 h 18"/>
                  <a:gd name="T4" fmla="*/ 0 w 6"/>
                  <a:gd name="T5" fmla="*/ 18 h 18"/>
                  <a:gd name="T6" fmla="*/ 0 w 6"/>
                  <a:gd name="T7" fmla="*/ 6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5" name="Rectangle 477"/>
              <p:cNvSpPr>
                <a:spLocks noChangeArrowheads="1"/>
              </p:cNvSpPr>
              <p:nvPr/>
            </p:nvSpPr>
            <p:spPr bwMode="auto">
              <a:xfrm>
                <a:off x="2934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6" name="Rectangle 478"/>
              <p:cNvSpPr>
                <a:spLocks noChangeArrowheads="1"/>
              </p:cNvSpPr>
              <p:nvPr/>
            </p:nvSpPr>
            <p:spPr bwMode="auto">
              <a:xfrm>
                <a:off x="2934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7" name="Freeform 479"/>
              <p:cNvSpPr>
                <a:spLocks/>
              </p:cNvSpPr>
              <p:nvPr/>
            </p:nvSpPr>
            <p:spPr bwMode="auto">
              <a:xfrm>
                <a:off x="2946" y="1998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24 h 30"/>
                  <a:gd name="T4" fmla="*/ 6 w 6"/>
                  <a:gd name="T5" fmla="*/ 30 h 30"/>
                  <a:gd name="T6" fmla="*/ 6 w 6"/>
                  <a:gd name="T7" fmla="*/ 30 h 30"/>
                  <a:gd name="T8" fmla="*/ 0 w 6"/>
                  <a:gd name="T9" fmla="*/ 24 h 30"/>
                  <a:gd name="T10" fmla="*/ 0 w 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8" name="Freeform 480"/>
              <p:cNvSpPr>
                <a:spLocks/>
              </p:cNvSpPr>
              <p:nvPr/>
            </p:nvSpPr>
            <p:spPr bwMode="auto">
              <a:xfrm>
                <a:off x="3030" y="2118"/>
                <a:ext cx="6" cy="1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9" name="Rectangle 481"/>
              <p:cNvSpPr>
                <a:spLocks noChangeArrowheads="1"/>
              </p:cNvSpPr>
              <p:nvPr/>
            </p:nvSpPr>
            <p:spPr bwMode="auto">
              <a:xfrm>
                <a:off x="3024" y="210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0" name="Freeform 482"/>
              <p:cNvSpPr>
                <a:spLocks/>
              </p:cNvSpPr>
              <p:nvPr/>
            </p:nvSpPr>
            <p:spPr bwMode="auto">
              <a:xfrm>
                <a:off x="2934" y="2010"/>
                <a:ext cx="120" cy="126"/>
              </a:xfrm>
              <a:custGeom>
                <a:avLst/>
                <a:gdLst>
                  <a:gd name="T0" fmla="*/ 120 w 120"/>
                  <a:gd name="T1" fmla="*/ 6 h 126"/>
                  <a:gd name="T2" fmla="*/ 114 w 120"/>
                  <a:gd name="T3" fmla="*/ 6 h 126"/>
                  <a:gd name="T4" fmla="*/ 114 w 120"/>
                  <a:gd name="T5" fmla="*/ 6 h 126"/>
                  <a:gd name="T6" fmla="*/ 90 w 120"/>
                  <a:gd name="T7" fmla="*/ 6 h 126"/>
                  <a:gd name="T8" fmla="*/ 84 w 120"/>
                  <a:gd name="T9" fmla="*/ 0 h 126"/>
                  <a:gd name="T10" fmla="*/ 72 w 120"/>
                  <a:gd name="T11" fmla="*/ 0 h 126"/>
                  <a:gd name="T12" fmla="*/ 54 w 120"/>
                  <a:gd name="T13" fmla="*/ 6 h 126"/>
                  <a:gd name="T14" fmla="*/ 48 w 120"/>
                  <a:gd name="T15" fmla="*/ 6 h 126"/>
                  <a:gd name="T16" fmla="*/ 48 w 120"/>
                  <a:gd name="T17" fmla="*/ 12 h 126"/>
                  <a:gd name="T18" fmla="*/ 48 w 120"/>
                  <a:gd name="T19" fmla="*/ 12 h 126"/>
                  <a:gd name="T20" fmla="*/ 18 w 120"/>
                  <a:gd name="T21" fmla="*/ 24 h 126"/>
                  <a:gd name="T22" fmla="*/ 18 w 120"/>
                  <a:gd name="T23" fmla="*/ 30 h 126"/>
                  <a:gd name="T24" fmla="*/ 0 w 120"/>
                  <a:gd name="T25" fmla="*/ 48 h 126"/>
                  <a:gd name="T26" fmla="*/ 12 w 120"/>
                  <a:gd name="T27" fmla="*/ 66 h 126"/>
                  <a:gd name="T28" fmla="*/ 24 w 120"/>
                  <a:gd name="T29" fmla="*/ 84 h 126"/>
                  <a:gd name="T30" fmla="*/ 54 w 120"/>
                  <a:gd name="T31" fmla="*/ 84 h 126"/>
                  <a:gd name="T32" fmla="*/ 60 w 120"/>
                  <a:gd name="T33" fmla="*/ 90 h 126"/>
                  <a:gd name="T34" fmla="*/ 54 w 120"/>
                  <a:gd name="T35" fmla="*/ 90 h 126"/>
                  <a:gd name="T36" fmla="*/ 30 w 120"/>
                  <a:gd name="T37" fmla="*/ 84 h 126"/>
                  <a:gd name="T38" fmla="*/ 24 w 120"/>
                  <a:gd name="T39" fmla="*/ 96 h 126"/>
                  <a:gd name="T40" fmla="*/ 30 w 120"/>
                  <a:gd name="T41" fmla="*/ 108 h 126"/>
                  <a:gd name="T42" fmla="*/ 30 w 120"/>
                  <a:gd name="T43" fmla="*/ 114 h 126"/>
                  <a:gd name="T44" fmla="*/ 36 w 120"/>
                  <a:gd name="T45" fmla="*/ 120 h 126"/>
                  <a:gd name="T46" fmla="*/ 36 w 120"/>
                  <a:gd name="T47" fmla="*/ 114 h 126"/>
                  <a:gd name="T48" fmla="*/ 42 w 120"/>
                  <a:gd name="T49" fmla="*/ 126 h 126"/>
                  <a:gd name="T50" fmla="*/ 48 w 120"/>
                  <a:gd name="T51" fmla="*/ 120 h 126"/>
                  <a:gd name="T52" fmla="*/ 60 w 120"/>
                  <a:gd name="T53" fmla="*/ 126 h 126"/>
                  <a:gd name="T54" fmla="*/ 54 w 120"/>
                  <a:gd name="T55" fmla="*/ 108 h 126"/>
                  <a:gd name="T56" fmla="*/ 48 w 120"/>
                  <a:gd name="T57" fmla="*/ 102 h 126"/>
                  <a:gd name="T58" fmla="*/ 60 w 120"/>
                  <a:gd name="T59" fmla="*/ 108 h 126"/>
                  <a:gd name="T60" fmla="*/ 66 w 120"/>
                  <a:gd name="T61" fmla="*/ 102 h 126"/>
                  <a:gd name="T62" fmla="*/ 60 w 120"/>
                  <a:gd name="T63" fmla="*/ 90 h 126"/>
                  <a:gd name="T64" fmla="*/ 66 w 120"/>
                  <a:gd name="T65" fmla="*/ 90 h 126"/>
                  <a:gd name="T66" fmla="*/ 72 w 120"/>
                  <a:gd name="T67" fmla="*/ 96 h 126"/>
                  <a:gd name="T68" fmla="*/ 72 w 120"/>
                  <a:gd name="T69" fmla="*/ 84 h 126"/>
                  <a:gd name="T70" fmla="*/ 48 w 120"/>
                  <a:gd name="T71" fmla="*/ 72 h 126"/>
                  <a:gd name="T72" fmla="*/ 54 w 120"/>
                  <a:gd name="T73" fmla="*/ 66 h 126"/>
                  <a:gd name="T74" fmla="*/ 54 w 120"/>
                  <a:gd name="T75" fmla="*/ 60 h 126"/>
                  <a:gd name="T76" fmla="*/ 60 w 120"/>
                  <a:gd name="T77" fmla="*/ 60 h 126"/>
                  <a:gd name="T78" fmla="*/ 48 w 120"/>
                  <a:gd name="T79" fmla="*/ 42 h 126"/>
                  <a:gd name="T80" fmla="*/ 54 w 120"/>
                  <a:gd name="T81" fmla="*/ 30 h 126"/>
                  <a:gd name="T82" fmla="*/ 54 w 120"/>
                  <a:gd name="T83" fmla="*/ 30 h 126"/>
                  <a:gd name="T84" fmla="*/ 66 w 120"/>
                  <a:gd name="T85" fmla="*/ 42 h 126"/>
                  <a:gd name="T86" fmla="*/ 66 w 120"/>
                  <a:gd name="T87" fmla="*/ 36 h 126"/>
                  <a:gd name="T88" fmla="*/ 72 w 120"/>
                  <a:gd name="T89" fmla="*/ 42 h 126"/>
                  <a:gd name="T90" fmla="*/ 72 w 120"/>
                  <a:gd name="T91" fmla="*/ 36 h 126"/>
                  <a:gd name="T92" fmla="*/ 72 w 120"/>
                  <a:gd name="T93" fmla="*/ 36 h 126"/>
                  <a:gd name="T94" fmla="*/ 78 w 120"/>
                  <a:gd name="T95" fmla="*/ 36 h 126"/>
                  <a:gd name="T96" fmla="*/ 72 w 120"/>
                  <a:gd name="T97" fmla="*/ 30 h 126"/>
                  <a:gd name="T98" fmla="*/ 66 w 120"/>
                  <a:gd name="T99" fmla="*/ 24 h 126"/>
                  <a:gd name="T100" fmla="*/ 90 w 120"/>
                  <a:gd name="T101" fmla="*/ 18 h 126"/>
                  <a:gd name="T102" fmla="*/ 108 w 120"/>
                  <a:gd name="T103" fmla="*/ 24 h 126"/>
                  <a:gd name="T104" fmla="*/ 114 w 120"/>
                  <a:gd name="T105" fmla="*/ 24 h 126"/>
                  <a:gd name="T106" fmla="*/ 114 w 120"/>
                  <a:gd name="T107" fmla="*/ 18 h 126"/>
                  <a:gd name="T108" fmla="*/ 120 w 120"/>
                  <a:gd name="T109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0" h="126">
                    <a:moveTo>
                      <a:pt x="120" y="6"/>
                    </a:moveTo>
                    <a:lnTo>
                      <a:pt x="114" y="6"/>
                    </a:lnTo>
                    <a:lnTo>
                      <a:pt x="114" y="6"/>
                    </a:lnTo>
                    <a:lnTo>
                      <a:pt x="90" y="6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24" y="84"/>
                    </a:lnTo>
                    <a:lnTo>
                      <a:pt x="54" y="84"/>
                    </a:lnTo>
                    <a:lnTo>
                      <a:pt x="60" y="90"/>
                    </a:lnTo>
                    <a:lnTo>
                      <a:pt x="54" y="90"/>
                    </a:lnTo>
                    <a:lnTo>
                      <a:pt x="30" y="84"/>
                    </a:lnTo>
                    <a:lnTo>
                      <a:pt x="24" y="96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36" y="120"/>
                    </a:lnTo>
                    <a:lnTo>
                      <a:pt x="36" y="114"/>
                    </a:lnTo>
                    <a:lnTo>
                      <a:pt x="42" y="126"/>
                    </a:lnTo>
                    <a:lnTo>
                      <a:pt x="48" y="120"/>
                    </a:lnTo>
                    <a:lnTo>
                      <a:pt x="60" y="126"/>
                    </a:lnTo>
                    <a:lnTo>
                      <a:pt x="54" y="108"/>
                    </a:lnTo>
                    <a:lnTo>
                      <a:pt x="48" y="102"/>
                    </a:lnTo>
                    <a:lnTo>
                      <a:pt x="60" y="108"/>
                    </a:lnTo>
                    <a:lnTo>
                      <a:pt x="66" y="102"/>
                    </a:lnTo>
                    <a:lnTo>
                      <a:pt x="60" y="90"/>
                    </a:lnTo>
                    <a:lnTo>
                      <a:pt x="66" y="90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48" y="72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48" y="4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24"/>
                    </a:lnTo>
                    <a:lnTo>
                      <a:pt x="90" y="18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14" y="18"/>
                    </a:lnTo>
                    <a:lnTo>
                      <a:pt x="12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1" name="Freeform 483"/>
              <p:cNvSpPr>
                <a:spLocks/>
              </p:cNvSpPr>
              <p:nvPr/>
            </p:nvSpPr>
            <p:spPr bwMode="auto">
              <a:xfrm>
                <a:off x="3042" y="2082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0 h 12"/>
                  <a:gd name="T8" fmla="*/ 0 w 6"/>
                  <a:gd name="T9" fmla="*/ 6 h 12"/>
                  <a:gd name="T10" fmla="*/ 0 w 6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2" name="Freeform 484"/>
              <p:cNvSpPr>
                <a:spLocks/>
              </p:cNvSpPr>
              <p:nvPr/>
            </p:nvSpPr>
            <p:spPr bwMode="auto">
              <a:xfrm>
                <a:off x="2994" y="2076"/>
                <a:ext cx="24" cy="24"/>
              </a:xfrm>
              <a:custGeom>
                <a:avLst/>
                <a:gdLst>
                  <a:gd name="T0" fmla="*/ 18 w 24"/>
                  <a:gd name="T1" fmla="*/ 24 h 24"/>
                  <a:gd name="T2" fmla="*/ 24 w 24"/>
                  <a:gd name="T3" fmla="*/ 24 h 24"/>
                  <a:gd name="T4" fmla="*/ 24 w 24"/>
                  <a:gd name="T5" fmla="*/ 18 h 24"/>
                  <a:gd name="T6" fmla="*/ 18 w 24"/>
                  <a:gd name="T7" fmla="*/ 18 h 24"/>
                  <a:gd name="T8" fmla="*/ 18 w 24"/>
                  <a:gd name="T9" fmla="*/ 12 h 24"/>
                  <a:gd name="T10" fmla="*/ 6 w 24"/>
                  <a:gd name="T11" fmla="*/ 6 h 24"/>
                  <a:gd name="T12" fmla="*/ 0 w 24"/>
                  <a:gd name="T13" fmla="*/ 0 h 24"/>
                  <a:gd name="T14" fmla="*/ 0 w 24"/>
                  <a:gd name="T15" fmla="*/ 0 h 24"/>
                  <a:gd name="T16" fmla="*/ 6 w 24"/>
                  <a:gd name="T17" fmla="*/ 12 h 24"/>
                  <a:gd name="T18" fmla="*/ 18 w 24"/>
                  <a:gd name="T19" fmla="*/ 18 h 24"/>
                  <a:gd name="T20" fmla="*/ 18 w 24"/>
                  <a:gd name="T2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18" y="24"/>
                    </a:moveTo>
                    <a:lnTo>
                      <a:pt x="24" y="24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8" y="18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3" name="Freeform 485"/>
              <p:cNvSpPr>
                <a:spLocks/>
              </p:cNvSpPr>
              <p:nvPr/>
            </p:nvSpPr>
            <p:spPr bwMode="auto">
              <a:xfrm>
                <a:off x="2940" y="20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4" name="Freeform 486"/>
              <p:cNvSpPr>
                <a:spLocks/>
              </p:cNvSpPr>
              <p:nvPr/>
            </p:nvSpPr>
            <p:spPr bwMode="auto">
              <a:xfrm>
                <a:off x="3000" y="2154"/>
                <a:ext cx="54" cy="18"/>
              </a:xfrm>
              <a:custGeom>
                <a:avLst/>
                <a:gdLst>
                  <a:gd name="T0" fmla="*/ 24 w 54"/>
                  <a:gd name="T1" fmla="*/ 18 h 18"/>
                  <a:gd name="T2" fmla="*/ 42 w 54"/>
                  <a:gd name="T3" fmla="*/ 12 h 18"/>
                  <a:gd name="T4" fmla="*/ 48 w 54"/>
                  <a:gd name="T5" fmla="*/ 18 h 18"/>
                  <a:gd name="T6" fmla="*/ 54 w 54"/>
                  <a:gd name="T7" fmla="*/ 12 h 18"/>
                  <a:gd name="T8" fmla="*/ 42 w 54"/>
                  <a:gd name="T9" fmla="*/ 12 h 18"/>
                  <a:gd name="T10" fmla="*/ 36 w 54"/>
                  <a:gd name="T11" fmla="*/ 6 h 18"/>
                  <a:gd name="T12" fmla="*/ 24 w 54"/>
                  <a:gd name="T13" fmla="*/ 6 h 18"/>
                  <a:gd name="T14" fmla="*/ 12 w 54"/>
                  <a:gd name="T15" fmla="*/ 6 h 18"/>
                  <a:gd name="T16" fmla="*/ 0 w 54"/>
                  <a:gd name="T17" fmla="*/ 0 h 18"/>
                  <a:gd name="T18" fmla="*/ 0 w 54"/>
                  <a:gd name="T19" fmla="*/ 12 h 18"/>
                  <a:gd name="T20" fmla="*/ 12 w 54"/>
                  <a:gd name="T21" fmla="*/ 12 h 18"/>
                  <a:gd name="T22" fmla="*/ 24 w 54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8">
                    <a:moveTo>
                      <a:pt x="24" y="18"/>
                    </a:moveTo>
                    <a:lnTo>
                      <a:pt x="42" y="12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5" name="Freeform 487"/>
              <p:cNvSpPr>
                <a:spLocks/>
              </p:cNvSpPr>
              <p:nvPr/>
            </p:nvSpPr>
            <p:spPr bwMode="auto">
              <a:xfrm>
                <a:off x="3042" y="2064"/>
                <a:ext cx="18" cy="12"/>
              </a:xfrm>
              <a:custGeom>
                <a:avLst/>
                <a:gdLst>
                  <a:gd name="T0" fmla="*/ 6 w 18"/>
                  <a:gd name="T1" fmla="*/ 6 h 12"/>
                  <a:gd name="T2" fmla="*/ 6 w 18"/>
                  <a:gd name="T3" fmla="*/ 12 h 12"/>
                  <a:gd name="T4" fmla="*/ 18 w 18"/>
                  <a:gd name="T5" fmla="*/ 12 h 12"/>
                  <a:gd name="T6" fmla="*/ 12 w 18"/>
                  <a:gd name="T7" fmla="*/ 0 h 12"/>
                  <a:gd name="T8" fmla="*/ 0 w 18"/>
                  <a:gd name="T9" fmla="*/ 6 h 12"/>
                  <a:gd name="T10" fmla="*/ 0 w 18"/>
                  <a:gd name="T11" fmla="*/ 6 h 12"/>
                  <a:gd name="T12" fmla="*/ 6 w 18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6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6" name="Freeform 488"/>
              <p:cNvSpPr>
                <a:spLocks/>
              </p:cNvSpPr>
              <p:nvPr/>
            </p:nvSpPr>
            <p:spPr bwMode="auto">
              <a:xfrm>
                <a:off x="3018" y="203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w 6"/>
                  <a:gd name="T9" fmla="*/ 6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7" name="Freeform 489"/>
              <p:cNvSpPr>
                <a:spLocks/>
              </p:cNvSpPr>
              <p:nvPr/>
            </p:nvSpPr>
            <p:spPr bwMode="auto">
              <a:xfrm>
                <a:off x="3024" y="205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6 w 12"/>
                  <a:gd name="T5" fmla="*/ 0 h 6"/>
                  <a:gd name="T6" fmla="*/ 0 w 12"/>
                  <a:gd name="T7" fmla="*/ 6 h 6"/>
                  <a:gd name="T8" fmla="*/ 6 w 12"/>
                  <a:gd name="T9" fmla="*/ 6 h 6"/>
                  <a:gd name="T10" fmla="*/ 12 w 1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8" name="Freeform 490"/>
              <p:cNvSpPr>
                <a:spLocks/>
              </p:cNvSpPr>
              <p:nvPr/>
            </p:nvSpPr>
            <p:spPr bwMode="auto">
              <a:xfrm>
                <a:off x="3078" y="2136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0 h 12"/>
                  <a:gd name="T4" fmla="*/ 0 w 12"/>
                  <a:gd name="T5" fmla="*/ 6 h 12"/>
                  <a:gd name="T6" fmla="*/ 0 w 12"/>
                  <a:gd name="T7" fmla="*/ 12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9" name="Freeform 491"/>
              <p:cNvSpPr>
                <a:spLocks/>
              </p:cNvSpPr>
              <p:nvPr/>
            </p:nvSpPr>
            <p:spPr bwMode="auto">
              <a:xfrm>
                <a:off x="2988" y="2010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0" name="Freeform 492"/>
              <p:cNvSpPr>
                <a:spLocks/>
              </p:cNvSpPr>
              <p:nvPr/>
            </p:nvSpPr>
            <p:spPr bwMode="auto">
              <a:xfrm>
                <a:off x="3024" y="2016"/>
                <a:ext cx="24" cy="0"/>
              </a:xfrm>
              <a:custGeom>
                <a:avLst/>
                <a:gdLst>
                  <a:gd name="T0" fmla="*/ 24 w 24"/>
                  <a:gd name="T1" fmla="*/ 0 w 24"/>
                  <a:gd name="T2" fmla="*/ 24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1" name="Freeform 493"/>
              <p:cNvSpPr>
                <a:spLocks/>
              </p:cNvSpPr>
              <p:nvPr/>
            </p:nvSpPr>
            <p:spPr bwMode="auto">
              <a:xfrm>
                <a:off x="2982" y="20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0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2" name="Freeform 494"/>
              <p:cNvSpPr>
                <a:spLocks/>
              </p:cNvSpPr>
              <p:nvPr/>
            </p:nvSpPr>
            <p:spPr bwMode="auto">
              <a:xfrm>
                <a:off x="2382" y="1632"/>
                <a:ext cx="78" cy="114"/>
              </a:xfrm>
              <a:custGeom>
                <a:avLst/>
                <a:gdLst>
                  <a:gd name="T0" fmla="*/ 0 w 13"/>
                  <a:gd name="T1" fmla="*/ 15 h 19"/>
                  <a:gd name="T2" fmla="*/ 1 w 13"/>
                  <a:gd name="T3" fmla="*/ 16 h 19"/>
                  <a:gd name="T4" fmla="*/ 0 w 13"/>
                  <a:gd name="T5" fmla="*/ 17 h 19"/>
                  <a:gd name="T6" fmla="*/ 1 w 13"/>
                  <a:gd name="T7" fmla="*/ 18 h 19"/>
                  <a:gd name="T8" fmla="*/ 2 w 13"/>
                  <a:gd name="T9" fmla="*/ 18 h 19"/>
                  <a:gd name="T10" fmla="*/ 1 w 13"/>
                  <a:gd name="T11" fmla="*/ 19 h 19"/>
                  <a:gd name="T12" fmla="*/ 2 w 13"/>
                  <a:gd name="T13" fmla="*/ 18 h 19"/>
                  <a:gd name="T14" fmla="*/ 2 w 13"/>
                  <a:gd name="T15" fmla="*/ 19 h 19"/>
                  <a:gd name="T16" fmla="*/ 3 w 13"/>
                  <a:gd name="T17" fmla="*/ 19 h 19"/>
                  <a:gd name="T18" fmla="*/ 8 w 13"/>
                  <a:gd name="T19" fmla="*/ 17 h 19"/>
                  <a:gd name="T20" fmla="*/ 8 w 13"/>
                  <a:gd name="T21" fmla="*/ 16 h 19"/>
                  <a:gd name="T22" fmla="*/ 11 w 13"/>
                  <a:gd name="T23" fmla="*/ 15 h 19"/>
                  <a:gd name="T24" fmla="*/ 12 w 13"/>
                  <a:gd name="T25" fmla="*/ 16 h 19"/>
                  <a:gd name="T26" fmla="*/ 13 w 13"/>
                  <a:gd name="T27" fmla="*/ 12 h 19"/>
                  <a:gd name="T28" fmla="*/ 13 w 13"/>
                  <a:gd name="T29" fmla="*/ 9 h 19"/>
                  <a:gd name="T30" fmla="*/ 12 w 13"/>
                  <a:gd name="T31" fmla="*/ 7 h 19"/>
                  <a:gd name="T32" fmla="*/ 13 w 13"/>
                  <a:gd name="T33" fmla="*/ 6 h 19"/>
                  <a:gd name="T34" fmla="*/ 11 w 13"/>
                  <a:gd name="T35" fmla="*/ 4 h 19"/>
                  <a:gd name="T36" fmla="*/ 9 w 13"/>
                  <a:gd name="T37" fmla="*/ 6 h 19"/>
                  <a:gd name="T38" fmla="*/ 8 w 13"/>
                  <a:gd name="T39" fmla="*/ 5 h 19"/>
                  <a:gd name="T40" fmla="*/ 7 w 13"/>
                  <a:gd name="T41" fmla="*/ 4 h 19"/>
                  <a:gd name="T42" fmla="*/ 8 w 13"/>
                  <a:gd name="T43" fmla="*/ 2 h 19"/>
                  <a:gd name="T44" fmla="*/ 8 w 13"/>
                  <a:gd name="T45" fmla="*/ 1 h 19"/>
                  <a:gd name="T46" fmla="*/ 8 w 13"/>
                  <a:gd name="T47" fmla="*/ 1 h 19"/>
                  <a:gd name="T48" fmla="*/ 8 w 13"/>
                  <a:gd name="T49" fmla="*/ 0 h 19"/>
                  <a:gd name="T50" fmla="*/ 4 w 13"/>
                  <a:gd name="T51" fmla="*/ 3 h 19"/>
                  <a:gd name="T52" fmla="*/ 6 w 13"/>
                  <a:gd name="T53" fmla="*/ 3 h 19"/>
                  <a:gd name="T54" fmla="*/ 5 w 13"/>
                  <a:gd name="T55" fmla="*/ 5 h 19"/>
                  <a:gd name="T56" fmla="*/ 2 w 13"/>
                  <a:gd name="T57" fmla="*/ 5 h 19"/>
                  <a:gd name="T58" fmla="*/ 0 w 13"/>
                  <a:gd name="T59" fmla="*/ 7 h 19"/>
                  <a:gd name="T60" fmla="*/ 2 w 13"/>
                  <a:gd name="T61" fmla="*/ 7 h 19"/>
                  <a:gd name="T62" fmla="*/ 1 w 13"/>
                  <a:gd name="T63" fmla="*/ 9 h 19"/>
                  <a:gd name="T64" fmla="*/ 4 w 13"/>
                  <a:gd name="T65" fmla="*/ 11 h 19"/>
                  <a:gd name="T66" fmla="*/ 3 w 13"/>
                  <a:gd name="T67" fmla="*/ 11 h 19"/>
                  <a:gd name="T68" fmla="*/ 2 w 13"/>
                  <a:gd name="T69" fmla="*/ 13 h 19"/>
                  <a:gd name="T70" fmla="*/ 3 w 13"/>
                  <a:gd name="T71" fmla="*/ 14 h 19"/>
                  <a:gd name="T72" fmla="*/ 1 w 13"/>
                  <a:gd name="T73" fmla="*/ 15 h 19"/>
                  <a:gd name="T74" fmla="*/ 0 w 13"/>
                  <a:gd name="T75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1" y="15"/>
                      <a:pt x="1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3" name="Freeform 495"/>
              <p:cNvSpPr>
                <a:spLocks/>
              </p:cNvSpPr>
              <p:nvPr/>
            </p:nvSpPr>
            <p:spPr bwMode="auto">
              <a:xfrm>
                <a:off x="2454" y="1584"/>
                <a:ext cx="12" cy="12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6 h 12"/>
                  <a:gd name="T6" fmla="*/ 0 w 12"/>
                  <a:gd name="T7" fmla="*/ 12 h 12"/>
                  <a:gd name="T8" fmla="*/ 6 w 12"/>
                  <a:gd name="T9" fmla="*/ 12 h 12"/>
                  <a:gd name="T10" fmla="*/ 12 w 12"/>
                  <a:gd name="T11" fmla="*/ 12 h 12"/>
                  <a:gd name="T12" fmla="*/ 6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4" name="Freeform 496"/>
              <p:cNvSpPr>
                <a:spLocks/>
              </p:cNvSpPr>
              <p:nvPr/>
            </p:nvSpPr>
            <p:spPr bwMode="auto">
              <a:xfrm>
                <a:off x="2538" y="1440"/>
                <a:ext cx="12" cy="30"/>
              </a:xfrm>
              <a:custGeom>
                <a:avLst/>
                <a:gdLst>
                  <a:gd name="T0" fmla="*/ 6 w 12"/>
                  <a:gd name="T1" fmla="*/ 30 h 30"/>
                  <a:gd name="T2" fmla="*/ 12 w 12"/>
                  <a:gd name="T3" fmla="*/ 24 h 30"/>
                  <a:gd name="T4" fmla="*/ 12 w 12"/>
                  <a:gd name="T5" fmla="*/ 18 h 30"/>
                  <a:gd name="T6" fmla="*/ 6 w 12"/>
                  <a:gd name="T7" fmla="*/ 0 h 30"/>
                  <a:gd name="T8" fmla="*/ 0 w 12"/>
                  <a:gd name="T9" fmla="*/ 12 h 30"/>
                  <a:gd name="T10" fmla="*/ 6 w 12"/>
                  <a:gd name="T11" fmla="*/ 18 h 30"/>
                  <a:gd name="T12" fmla="*/ 6 w 12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6" y="30"/>
                    </a:moveTo>
                    <a:lnTo>
                      <a:pt x="12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5" name="Freeform 497"/>
              <p:cNvSpPr>
                <a:spLocks/>
              </p:cNvSpPr>
              <p:nvPr/>
            </p:nvSpPr>
            <p:spPr bwMode="auto">
              <a:xfrm>
                <a:off x="2448" y="1548"/>
                <a:ext cx="18" cy="24"/>
              </a:xfrm>
              <a:custGeom>
                <a:avLst/>
                <a:gdLst>
                  <a:gd name="T0" fmla="*/ 0 w 18"/>
                  <a:gd name="T1" fmla="*/ 12 h 24"/>
                  <a:gd name="T2" fmla="*/ 6 w 18"/>
                  <a:gd name="T3" fmla="*/ 12 h 24"/>
                  <a:gd name="T4" fmla="*/ 6 w 18"/>
                  <a:gd name="T5" fmla="*/ 18 h 24"/>
                  <a:gd name="T6" fmla="*/ 12 w 18"/>
                  <a:gd name="T7" fmla="*/ 24 h 24"/>
                  <a:gd name="T8" fmla="*/ 18 w 18"/>
                  <a:gd name="T9" fmla="*/ 18 h 24"/>
                  <a:gd name="T10" fmla="*/ 12 w 18"/>
                  <a:gd name="T11" fmla="*/ 18 h 24"/>
                  <a:gd name="T12" fmla="*/ 6 w 18"/>
                  <a:gd name="T13" fmla="*/ 0 h 24"/>
                  <a:gd name="T14" fmla="*/ 0 w 18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0" y="12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6" name="Freeform 498"/>
              <p:cNvSpPr>
                <a:spLocks/>
              </p:cNvSpPr>
              <p:nvPr/>
            </p:nvSpPr>
            <p:spPr bwMode="auto">
              <a:xfrm>
                <a:off x="2460" y="1512"/>
                <a:ext cx="144" cy="276"/>
              </a:xfrm>
              <a:custGeom>
                <a:avLst/>
                <a:gdLst>
                  <a:gd name="T0" fmla="*/ 0 w 144"/>
                  <a:gd name="T1" fmla="*/ 66 h 276"/>
                  <a:gd name="T2" fmla="*/ 12 w 144"/>
                  <a:gd name="T3" fmla="*/ 72 h 276"/>
                  <a:gd name="T4" fmla="*/ 6 w 144"/>
                  <a:gd name="T5" fmla="*/ 96 h 276"/>
                  <a:gd name="T6" fmla="*/ 6 w 144"/>
                  <a:gd name="T7" fmla="*/ 114 h 276"/>
                  <a:gd name="T8" fmla="*/ 12 w 144"/>
                  <a:gd name="T9" fmla="*/ 96 h 276"/>
                  <a:gd name="T10" fmla="*/ 12 w 144"/>
                  <a:gd name="T11" fmla="*/ 96 h 276"/>
                  <a:gd name="T12" fmla="*/ 24 w 144"/>
                  <a:gd name="T13" fmla="*/ 96 h 276"/>
                  <a:gd name="T14" fmla="*/ 24 w 144"/>
                  <a:gd name="T15" fmla="*/ 102 h 276"/>
                  <a:gd name="T16" fmla="*/ 18 w 144"/>
                  <a:gd name="T17" fmla="*/ 132 h 276"/>
                  <a:gd name="T18" fmla="*/ 36 w 144"/>
                  <a:gd name="T19" fmla="*/ 132 h 276"/>
                  <a:gd name="T20" fmla="*/ 42 w 144"/>
                  <a:gd name="T21" fmla="*/ 138 h 276"/>
                  <a:gd name="T22" fmla="*/ 60 w 144"/>
                  <a:gd name="T23" fmla="*/ 150 h 276"/>
                  <a:gd name="T24" fmla="*/ 42 w 144"/>
                  <a:gd name="T25" fmla="*/ 180 h 276"/>
                  <a:gd name="T26" fmla="*/ 36 w 144"/>
                  <a:gd name="T27" fmla="*/ 192 h 276"/>
                  <a:gd name="T28" fmla="*/ 12 w 144"/>
                  <a:gd name="T29" fmla="*/ 222 h 276"/>
                  <a:gd name="T30" fmla="*/ 30 w 144"/>
                  <a:gd name="T31" fmla="*/ 228 h 276"/>
                  <a:gd name="T32" fmla="*/ 42 w 144"/>
                  <a:gd name="T33" fmla="*/ 228 h 276"/>
                  <a:gd name="T34" fmla="*/ 66 w 144"/>
                  <a:gd name="T35" fmla="*/ 228 h 276"/>
                  <a:gd name="T36" fmla="*/ 30 w 144"/>
                  <a:gd name="T37" fmla="*/ 240 h 276"/>
                  <a:gd name="T38" fmla="*/ 18 w 144"/>
                  <a:gd name="T39" fmla="*/ 276 h 276"/>
                  <a:gd name="T40" fmla="*/ 42 w 144"/>
                  <a:gd name="T41" fmla="*/ 270 h 276"/>
                  <a:gd name="T42" fmla="*/ 60 w 144"/>
                  <a:gd name="T43" fmla="*/ 252 h 276"/>
                  <a:gd name="T44" fmla="*/ 84 w 144"/>
                  <a:gd name="T45" fmla="*/ 246 h 276"/>
                  <a:gd name="T46" fmla="*/ 126 w 144"/>
                  <a:gd name="T47" fmla="*/ 252 h 276"/>
                  <a:gd name="T48" fmla="*/ 120 w 144"/>
                  <a:gd name="T49" fmla="*/ 234 h 276"/>
                  <a:gd name="T50" fmla="*/ 126 w 144"/>
                  <a:gd name="T51" fmla="*/ 222 h 276"/>
                  <a:gd name="T52" fmla="*/ 138 w 144"/>
                  <a:gd name="T53" fmla="*/ 216 h 276"/>
                  <a:gd name="T54" fmla="*/ 138 w 144"/>
                  <a:gd name="T55" fmla="*/ 192 h 276"/>
                  <a:gd name="T56" fmla="*/ 108 w 144"/>
                  <a:gd name="T57" fmla="*/ 198 h 276"/>
                  <a:gd name="T58" fmla="*/ 108 w 144"/>
                  <a:gd name="T59" fmla="*/ 168 h 276"/>
                  <a:gd name="T60" fmla="*/ 114 w 144"/>
                  <a:gd name="T61" fmla="*/ 168 h 276"/>
                  <a:gd name="T62" fmla="*/ 90 w 144"/>
                  <a:gd name="T63" fmla="*/ 138 h 276"/>
                  <a:gd name="T64" fmla="*/ 60 w 144"/>
                  <a:gd name="T65" fmla="*/ 90 h 276"/>
                  <a:gd name="T66" fmla="*/ 48 w 144"/>
                  <a:gd name="T67" fmla="*/ 90 h 276"/>
                  <a:gd name="T68" fmla="*/ 72 w 144"/>
                  <a:gd name="T69" fmla="*/ 48 h 276"/>
                  <a:gd name="T70" fmla="*/ 78 w 144"/>
                  <a:gd name="T71" fmla="*/ 36 h 276"/>
                  <a:gd name="T72" fmla="*/ 36 w 144"/>
                  <a:gd name="T73" fmla="*/ 36 h 276"/>
                  <a:gd name="T74" fmla="*/ 36 w 144"/>
                  <a:gd name="T75" fmla="*/ 30 h 276"/>
                  <a:gd name="T76" fmla="*/ 54 w 144"/>
                  <a:gd name="T77" fmla="*/ 0 h 276"/>
                  <a:gd name="T78" fmla="*/ 24 w 144"/>
                  <a:gd name="T79" fmla="*/ 6 h 276"/>
                  <a:gd name="T80" fmla="*/ 12 w 144"/>
                  <a:gd name="T81" fmla="*/ 24 h 276"/>
                  <a:gd name="T82" fmla="*/ 6 w 144"/>
                  <a:gd name="T83" fmla="*/ 42 h 276"/>
                  <a:gd name="T84" fmla="*/ 12 w 144"/>
                  <a:gd name="T85" fmla="*/ 5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4" h="276">
                    <a:moveTo>
                      <a:pt x="12" y="54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6" y="96"/>
                    </a:lnTo>
                    <a:lnTo>
                      <a:pt x="12" y="96"/>
                    </a:lnTo>
                    <a:lnTo>
                      <a:pt x="6" y="114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18" y="90"/>
                    </a:lnTo>
                    <a:lnTo>
                      <a:pt x="24" y="96"/>
                    </a:lnTo>
                    <a:lnTo>
                      <a:pt x="18" y="96"/>
                    </a:lnTo>
                    <a:lnTo>
                      <a:pt x="24" y="102"/>
                    </a:lnTo>
                    <a:lnTo>
                      <a:pt x="18" y="126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36" y="132"/>
                    </a:lnTo>
                    <a:lnTo>
                      <a:pt x="54" y="120"/>
                    </a:lnTo>
                    <a:lnTo>
                      <a:pt x="42" y="138"/>
                    </a:lnTo>
                    <a:lnTo>
                      <a:pt x="48" y="150"/>
                    </a:lnTo>
                    <a:lnTo>
                      <a:pt x="60" y="150"/>
                    </a:lnTo>
                    <a:lnTo>
                      <a:pt x="60" y="174"/>
                    </a:lnTo>
                    <a:lnTo>
                      <a:pt x="42" y="180"/>
                    </a:lnTo>
                    <a:lnTo>
                      <a:pt x="24" y="192"/>
                    </a:lnTo>
                    <a:lnTo>
                      <a:pt x="36" y="192"/>
                    </a:lnTo>
                    <a:lnTo>
                      <a:pt x="36" y="204"/>
                    </a:lnTo>
                    <a:lnTo>
                      <a:pt x="12" y="222"/>
                    </a:lnTo>
                    <a:lnTo>
                      <a:pt x="18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6" y="228"/>
                    </a:lnTo>
                    <a:lnTo>
                      <a:pt x="54" y="240"/>
                    </a:lnTo>
                    <a:lnTo>
                      <a:pt x="30" y="240"/>
                    </a:lnTo>
                    <a:lnTo>
                      <a:pt x="6" y="270"/>
                    </a:lnTo>
                    <a:lnTo>
                      <a:pt x="18" y="276"/>
                    </a:lnTo>
                    <a:lnTo>
                      <a:pt x="18" y="270"/>
                    </a:lnTo>
                    <a:lnTo>
                      <a:pt x="42" y="270"/>
                    </a:lnTo>
                    <a:lnTo>
                      <a:pt x="48" y="258"/>
                    </a:lnTo>
                    <a:lnTo>
                      <a:pt x="60" y="252"/>
                    </a:lnTo>
                    <a:lnTo>
                      <a:pt x="66" y="258"/>
                    </a:lnTo>
                    <a:lnTo>
                      <a:pt x="84" y="246"/>
                    </a:lnTo>
                    <a:lnTo>
                      <a:pt x="96" y="252"/>
                    </a:lnTo>
                    <a:lnTo>
                      <a:pt x="126" y="252"/>
                    </a:lnTo>
                    <a:lnTo>
                      <a:pt x="138" y="240"/>
                    </a:lnTo>
                    <a:lnTo>
                      <a:pt x="120" y="234"/>
                    </a:lnTo>
                    <a:lnTo>
                      <a:pt x="126" y="228"/>
                    </a:lnTo>
                    <a:lnTo>
                      <a:pt x="126" y="222"/>
                    </a:lnTo>
                    <a:lnTo>
                      <a:pt x="132" y="222"/>
                    </a:lnTo>
                    <a:lnTo>
                      <a:pt x="138" y="216"/>
                    </a:lnTo>
                    <a:lnTo>
                      <a:pt x="144" y="204"/>
                    </a:lnTo>
                    <a:lnTo>
                      <a:pt x="138" y="192"/>
                    </a:lnTo>
                    <a:lnTo>
                      <a:pt x="126" y="186"/>
                    </a:lnTo>
                    <a:lnTo>
                      <a:pt x="108" y="198"/>
                    </a:lnTo>
                    <a:lnTo>
                      <a:pt x="120" y="180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8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84" y="108"/>
                    </a:lnTo>
                    <a:lnTo>
                      <a:pt x="60" y="90"/>
                    </a:lnTo>
                    <a:lnTo>
                      <a:pt x="54" y="96"/>
                    </a:lnTo>
                    <a:lnTo>
                      <a:pt x="48" y="90"/>
                    </a:lnTo>
                    <a:lnTo>
                      <a:pt x="60" y="84"/>
                    </a:lnTo>
                    <a:lnTo>
                      <a:pt x="72" y="48"/>
                    </a:lnTo>
                    <a:lnTo>
                      <a:pt x="78" y="42"/>
                    </a:lnTo>
                    <a:lnTo>
                      <a:pt x="78" y="36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8" y="12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2" y="48"/>
                    </a:lnTo>
                    <a:lnTo>
                      <a:pt x="12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7" name="Freeform 499"/>
              <p:cNvSpPr>
                <a:spLocks/>
              </p:cNvSpPr>
              <p:nvPr/>
            </p:nvSpPr>
            <p:spPr bwMode="auto">
              <a:xfrm>
                <a:off x="2472" y="1614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0 h 12"/>
                  <a:gd name="T6" fmla="*/ 0 w 6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8" name="Freeform 500"/>
              <p:cNvSpPr>
                <a:spLocks/>
              </p:cNvSpPr>
              <p:nvPr/>
            </p:nvSpPr>
            <p:spPr bwMode="auto">
              <a:xfrm>
                <a:off x="2484" y="1656"/>
                <a:ext cx="6" cy="1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9" name="Freeform 501"/>
              <p:cNvSpPr>
                <a:spLocks/>
              </p:cNvSpPr>
              <p:nvPr/>
            </p:nvSpPr>
            <p:spPr bwMode="auto">
              <a:xfrm>
                <a:off x="2442" y="1524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12 w 12"/>
                  <a:gd name="T3" fmla="*/ 12 h 24"/>
                  <a:gd name="T4" fmla="*/ 12 w 12"/>
                  <a:gd name="T5" fmla="*/ 12 h 24"/>
                  <a:gd name="T6" fmla="*/ 12 w 12"/>
                  <a:gd name="T7" fmla="*/ 6 h 24"/>
                  <a:gd name="T8" fmla="*/ 12 w 12"/>
                  <a:gd name="T9" fmla="*/ 0 h 24"/>
                  <a:gd name="T10" fmla="*/ 6 w 12"/>
                  <a:gd name="T11" fmla="*/ 6 h 24"/>
                  <a:gd name="T12" fmla="*/ 6 w 12"/>
                  <a:gd name="T13" fmla="*/ 6 h 24"/>
                  <a:gd name="T14" fmla="*/ 0 w 12"/>
                  <a:gd name="T15" fmla="*/ 6 h 24"/>
                  <a:gd name="T16" fmla="*/ 0 w 12"/>
                  <a:gd name="T17" fmla="*/ 18 h 24"/>
                  <a:gd name="T18" fmla="*/ 0 w 12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0" name="Freeform 502"/>
              <p:cNvSpPr>
                <a:spLocks/>
              </p:cNvSpPr>
              <p:nvPr/>
            </p:nvSpPr>
            <p:spPr bwMode="auto">
              <a:xfrm>
                <a:off x="2424" y="1626"/>
                <a:ext cx="48" cy="42"/>
              </a:xfrm>
              <a:custGeom>
                <a:avLst/>
                <a:gdLst>
                  <a:gd name="T0" fmla="*/ 6 w 48"/>
                  <a:gd name="T1" fmla="*/ 18 h 42"/>
                  <a:gd name="T2" fmla="*/ 0 w 48"/>
                  <a:gd name="T3" fmla="*/ 30 h 42"/>
                  <a:gd name="T4" fmla="*/ 6 w 48"/>
                  <a:gd name="T5" fmla="*/ 36 h 42"/>
                  <a:gd name="T6" fmla="*/ 12 w 48"/>
                  <a:gd name="T7" fmla="*/ 42 h 42"/>
                  <a:gd name="T8" fmla="*/ 24 w 48"/>
                  <a:gd name="T9" fmla="*/ 30 h 42"/>
                  <a:gd name="T10" fmla="*/ 36 w 48"/>
                  <a:gd name="T11" fmla="*/ 42 h 42"/>
                  <a:gd name="T12" fmla="*/ 48 w 48"/>
                  <a:gd name="T13" fmla="*/ 36 h 42"/>
                  <a:gd name="T14" fmla="*/ 42 w 48"/>
                  <a:gd name="T15" fmla="*/ 24 h 42"/>
                  <a:gd name="T16" fmla="*/ 36 w 48"/>
                  <a:gd name="T17" fmla="*/ 24 h 42"/>
                  <a:gd name="T18" fmla="*/ 42 w 48"/>
                  <a:gd name="T19" fmla="*/ 12 h 42"/>
                  <a:gd name="T20" fmla="*/ 30 w 48"/>
                  <a:gd name="T21" fmla="*/ 6 h 42"/>
                  <a:gd name="T22" fmla="*/ 18 w 48"/>
                  <a:gd name="T23" fmla="*/ 12 h 42"/>
                  <a:gd name="T24" fmla="*/ 12 w 48"/>
                  <a:gd name="T25" fmla="*/ 0 h 42"/>
                  <a:gd name="T26" fmla="*/ 6 w 48"/>
                  <a:gd name="T27" fmla="*/ 12 h 42"/>
                  <a:gd name="T28" fmla="*/ 6 w 48"/>
                  <a:gd name="T29" fmla="*/ 12 h 42"/>
                  <a:gd name="T30" fmla="*/ 6 w 48"/>
                  <a:gd name="T31" fmla="*/ 12 h 42"/>
                  <a:gd name="T32" fmla="*/ 6 w 48"/>
                  <a:gd name="T3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42">
                    <a:moveTo>
                      <a:pt x="6" y="18"/>
                    </a:moveTo>
                    <a:lnTo>
                      <a:pt x="0" y="30"/>
                    </a:lnTo>
                    <a:lnTo>
                      <a:pt x="6" y="36"/>
                    </a:lnTo>
                    <a:lnTo>
                      <a:pt x="12" y="42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48" y="36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1" name="Freeform 503"/>
              <p:cNvSpPr>
                <a:spLocks/>
              </p:cNvSpPr>
              <p:nvPr/>
            </p:nvSpPr>
            <p:spPr bwMode="auto">
              <a:xfrm>
                <a:off x="2508" y="1494"/>
                <a:ext cx="6" cy="1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2" name="Freeform 504"/>
              <p:cNvSpPr>
                <a:spLocks/>
              </p:cNvSpPr>
              <p:nvPr/>
            </p:nvSpPr>
            <p:spPr bwMode="auto">
              <a:xfrm>
                <a:off x="2454" y="1608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3" name="Freeform 505"/>
              <p:cNvSpPr>
                <a:spLocks/>
              </p:cNvSpPr>
              <p:nvPr/>
            </p:nvSpPr>
            <p:spPr bwMode="auto">
              <a:xfrm>
                <a:off x="2424" y="1638"/>
                <a:ext cx="6" cy="24"/>
              </a:xfrm>
              <a:custGeom>
                <a:avLst/>
                <a:gdLst>
                  <a:gd name="T0" fmla="*/ 0 w 6"/>
                  <a:gd name="T1" fmla="*/ 18 h 24"/>
                  <a:gd name="T2" fmla="*/ 6 w 6"/>
                  <a:gd name="T3" fmla="*/ 24 h 24"/>
                  <a:gd name="T4" fmla="*/ 0 w 6"/>
                  <a:gd name="T5" fmla="*/ 18 h 24"/>
                  <a:gd name="T6" fmla="*/ 6 w 6"/>
                  <a:gd name="T7" fmla="*/ 6 h 24"/>
                  <a:gd name="T8" fmla="*/ 6 w 6"/>
                  <a:gd name="T9" fmla="*/ 0 h 24"/>
                  <a:gd name="T10" fmla="*/ 6 w 6"/>
                  <a:gd name="T11" fmla="*/ 0 h 24"/>
                  <a:gd name="T12" fmla="*/ 6 w 6"/>
                  <a:gd name="T13" fmla="*/ 6 h 24"/>
                  <a:gd name="T14" fmla="*/ 0 w 6"/>
                  <a:gd name="T1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4">
                    <a:moveTo>
                      <a:pt x="0" y="18"/>
                    </a:moveTo>
                    <a:lnTo>
                      <a:pt x="6" y="24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4" name="Freeform 506"/>
              <p:cNvSpPr>
                <a:spLocks/>
              </p:cNvSpPr>
              <p:nvPr/>
            </p:nvSpPr>
            <p:spPr bwMode="auto">
              <a:xfrm>
                <a:off x="2796" y="2094"/>
                <a:ext cx="60" cy="36"/>
              </a:xfrm>
              <a:custGeom>
                <a:avLst/>
                <a:gdLst>
                  <a:gd name="T0" fmla="*/ 12 w 60"/>
                  <a:gd name="T1" fmla="*/ 18 h 36"/>
                  <a:gd name="T2" fmla="*/ 24 w 60"/>
                  <a:gd name="T3" fmla="*/ 30 h 36"/>
                  <a:gd name="T4" fmla="*/ 30 w 60"/>
                  <a:gd name="T5" fmla="*/ 30 h 36"/>
                  <a:gd name="T6" fmla="*/ 48 w 60"/>
                  <a:gd name="T7" fmla="*/ 36 h 36"/>
                  <a:gd name="T8" fmla="*/ 54 w 60"/>
                  <a:gd name="T9" fmla="*/ 30 h 36"/>
                  <a:gd name="T10" fmla="*/ 48 w 60"/>
                  <a:gd name="T11" fmla="*/ 18 h 36"/>
                  <a:gd name="T12" fmla="*/ 60 w 60"/>
                  <a:gd name="T13" fmla="*/ 0 h 36"/>
                  <a:gd name="T14" fmla="*/ 54 w 60"/>
                  <a:gd name="T15" fmla="*/ 0 h 36"/>
                  <a:gd name="T16" fmla="*/ 24 w 60"/>
                  <a:gd name="T17" fmla="*/ 6 h 36"/>
                  <a:gd name="T18" fmla="*/ 12 w 60"/>
                  <a:gd name="T19" fmla="*/ 0 h 36"/>
                  <a:gd name="T20" fmla="*/ 12 w 60"/>
                  <a:gd name="T21" fmla="*/ 0 h 36"/>
                  <a:gd name="T22" fmla="*/ 6 w 60"/>
                  <a:gd name="T23" fmla="*/ 0 h 36"/>
                  <a:gd name="T24" fmla="*/ 0 w 60"/>
                  <a:gd name="T25" fmla="*/ 6 h 36"/>
                  <a:gd name="T26" fmla="*/ 0 w 60"/>
                  <a:gd name="T27" fmla="*/ 18 h 36"/>
                  <a:gd name="T28" fmla="*/ 12 w 60"/>
                  <a:gd name="T2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36">
                    <a:moveTo>
                      <a:pt x="12" y="18"/>
                    </a:moveTo>
                    <a:lnTo>
                      <a:pt x="24" y="30"/>
                    </a:lnTo>
                    <a:lnTo>
                      <a:pt x="30" y="30"/>
                    </a:lnTo>
                    <a:lnTo>
                      <a:pt x="48" y="36"/>
                    </a:lnTo>
                    <a:lnTo>
                      <a:pt x="54" y="30"/>
                    </a:lnTo>
                    <a:lnTo>
                      <a:pt x="48" y="18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5" name="Freeform 507"/>
              <p:cNvSpPr>
                <a:spLocks/>
              </p:cNvSpPr>
              <p:nvPr/>
            </p:nvSpPr>
            <p:spPr bwMode="auto">
              <a:xfrm>
                <a:off x="2688" y="1872"/>
                <a:ext cx="216" cy="234"/>
              </a:xfrm>
              <a:custGeom>
                <a:avLst/>
                <a:gdLst>
                  <a:gd name="T0" fmla="*/ 126 w 216"/>
                  <a:gd name="T1" fmla="*/ 24 h 234"/>
                  <a:gd name="T2" fmla="*/ 102 w 216"/>
                  <a:gd name="T3" fmla="*/ 0 h 234"/>
                  <a:gd name="T4" fmla="*/ 72 w 216"/>
                  <a:gd name="T5" fmla="*/ 6 h 234"/>
                  <a:gd name="T6" fmla="*/ 72 w 216"/>
                  <a:gd name="T7" fmla="*/ 6 h 234"/>
                  <a:gd name="T8" fmla="*/ 72 w 216"/>
                  <a:gd name="T9" fmla="*/ 6 h 234"/>
                  <a:gd name="T10" fmla="*/ 66 w 216"/>
                  <a:gd name="T11" fmla="*/ 18 h 234"/>
                  <a:gd name="T12" fmla="*/ 42 w 216"/>
                  <a:gd name="T13" fmla="*/ 30 h 234"/>
                  <a:gd name="T14" fmla="*/ 30 w 216"/>
                  <a:gd name="T15" fmla="*/ 18 h 234"/>
                  <a:gd name="T16" fmla="*/ 6 w 216"/>
                  <a:gd name="T17" fmla="*/ 30 h 234"/>
                  <a:gd name="T18" fmla="*/ 0 w 216"/>
                  <a:gd name="T19" fmla="*/ 54 h 234"/>
                  <a:gd name="T20" fmla="*/ 6 w 216"/>
                  <a:gd name="T21" fmla="*/ 60 h 234"/>
                  <a:gd name="T22" fmla="*/ 18 w 216"/>
                  <a:gd name="T23" fmla="*/ 72 h 234"/>
                  <a:gd name="T24" fmla="*/ 24 w 216"/>
                  <a:gd name="T25" fmla="*/ 84 h 234"/>
                  <a:gd name="T26" fmla="*/ 66 w 216"/>
                  <a:gd name="T27" fmla="*/ 78 h 234"/>
                  <a:gd name="T28" fmla="*/ 84 w 216"/>
                  <a:gd name="T29" fmla="*/ 120 h 234"/>
                  <a:gd name="T30" fmla="*/ 120 w 216"/>
                  <a:gd name="T31" fmla="*/ 150 h 234"/>
                  <a:gd name="T32" fmla="*/ 144 w 216"/>
                  <a:gd name="T33" fmla="*/ 162 h 234"/>
                  <a:gd name="T34" fmla="*/ 162 w 216"/>
                  <a:gd name="T35" fmla="*/ 180 h 234"/>
                  <a:gd name="T36" fmla="*/ 180 w 216"/>
                  <a:gd name="T37" fmla="*/ 204 h 234"/>
                  <a:gd name="T38" fmla="*/ 168 w 216"/>
                  <a:gd name="T39" fmla="*/ 216 h 234"/>
                  <a:gd name="T40" fmla="*/ 174 w 216"/>
                  <a:gd name="T41" fmla="*/ 234 h 234"/>
                  <a:gd name="T42" fmla="*/ 186 w 216"/>
                  <a:gd name="T43" fmla="*/ 210 h 234"/>
                  <a:gd name="T44" fmla="*/ 192 w 216"/>
                  <a:gd name="T45" fmla="*/ 192 h 234"/>
                  <a:gd name="T46" fmla="*/ 186 w 216"/>
                  <a:gd name="T47" fmla="*/ 174 h 234"/>
                  <a:gd name="T48" fmla="*/ 210 w 216"/>
                  <a:gd name="T49" fmla="*/ 174 h 234"/>
                  <a:gd name="T50" fmla="*/ 216 w 216"/>
                  <a:gd name="T51" fmla="*/ 180 h 234"/>
                  <a:gd name="T52" fmla="*/ 210 w 216"/>
                  <a:gd name="T53" fmla="*/ 162 h 234"/>
                  <a:gd name="T54" fmla="*/ 174 w 216"/>
                  <a:gd name="T55" fmla="*/ 144 h 234"/>
                  <a:gd name="T56" fmla="*/ 174 w 216"/>
                  <a:gd name="T57" fmla="*/ 132 h 234"/>
                  <a:gd name="T58" fmla="*/ 156 w 216"/>
                  <a:gd name="T59" fmla="*/ 132 h 234"/>
                  <a:gd name="T60" fmla="*/ 132 w 216"/>
                  <a:gd name="T61" fmla="*/ 90 h 234"/>
                  <a:gd name="T62" fmla="*/ 108 w 216"/>
                  <a:gd name="T63" fmla="*/ 42 h 234"/>
                  <a:gd name="T64" fmla="*/ 132 w 216"/>
                  <a:gd name="T65" fmla="*/ 36 h 234"/>
                  <a:gd name="T66" fmla="*/ 132 w 216"/>
                  <a:gd name="T67" fmla="*/ 3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6" h="234">
                    <a:moveTo>
                      <a:pt x="132" y="30"/>
                    </a:moveTo>
                    <a:lnTo>
                      <a:pt x="126" y="24"/>
                    </a:lnTo>
                    <a:lnTo>
                      <a:pt x="126" y="12"/>
                    </a:lnTo>
                    <a:lnTo>
                      <a:pt x="102" y="0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48" y="12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6" y="72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42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84" y="120"/>
                    </a:lnTo>
                    <a:lnTo>
                      <a:pt x="96" y="120"/>
                    </a:lnTo>
                    <a:lnTo>
                      <a:pt x="120" y="150"/>
                    </a:lnTo>
                    <a:lnTo>
                      <a:pt x="132" y="150"/>
                    </a:lnTo>
                    <a:lnTo>
                      <a:pt x="144" y="162"/>
                    </a:lnTo>
                    <a:lnTo>
                      <a:pt x="150" y="168"/>
                    </a:lnTo>
                    <a:lnTo>
                      <a:pt x="162" y="180"/>
                    </a:lnTo>
                    <a:lnTo>
                      <a:pt x="168" y="180"/>
                    </a:lnTo>
                    <a:lnTo>
                      <a:pt x="180" y="204"/>
                    </a:lnTo>
                    <a:lnTo>
                      <a:pt x="174" y="210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74" y="234"/>
                    </a:lnTo>
                    <a:lnTo>
                      <a:pt x="186" y="216"/>
                    </a:lnTo>
                    <a:lnTo>
                      <a:pt x="186" y="210"/>
                    </a:lnTo>
                    <a:lnTo>
                      <a:pt x="192" y="204"/>
                    </a:lnTo>
                    <a:lnTo>
                      <a:pt x="192" y="192"/>
                    </a:lnTo>
                    <a:lnTo>
                      <a:pt x="180" y="186"/>
                    </a:lnTo>
                    <a:lnTo>
                      <a:pt x="186" y="174"/>
                    </a:lnTo>
                    <a:lnTo>
                      <a:pt x="192" y="168"/>
                    </a:lnTo>
                    <a:lnTo>
                      <a:pt x="210" y="174"/>
                    </a:lnTo>
                    <a:lnTo>
                      <a:pt x="210" y="180"/>
                    </a:lnTo>
                    <a:lnTo>
                      <a:pt x="216" y="180"/>
                    </a:lnTo>
                    <a:lnTo>
                      <a:pt x="216" y="174"/>
                    </a:lnTo>
                    <a:lnTo>
                      <a:pt x="210" y="162"/>
                    </a:lnTo>
                    <a:lnTo>
                      <a:pt x="186" y="150"/>
                    </a:lnTo>
                    <a:lnTo>
                      <a:pt x="174" y="144"/>
                    </a:lnTo>
                    <a:lnTo>
                      <a:pt x="174" y="138"/>
                    </a:lnTo>
                    <a:lnTo>
                      <a:pt x="174" y="132"/>
                    </a:lnTo>
                    <a:lnTo>
                      <a:pt x="174" y="132"/>
                    </a:lnTo>
                    <a:lnTo>
                      <a:pt x="156" y="132"/>
                    </a:lnTo>
                    <a:lnTo>
                      <a:pt x="138" y="120"/>
                    </a:lnTo>
                    <a:lnTo>
                      <a:pt x="132" y="90"/>
                    </a:lnTo>
                    <a:lnTo>
                      <a:pt x="108" y="78"/>
                    </a:lnTo>
                    <a:lnTo>
                      <a:pt x="108" y="42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6" name="Freeform 508"/>
              <p:cNvSpPr>
                <a:spLocks/>
              </p:cNvSpPr>
              <p:nvPr/>
            </p:nvSpPr>
            <p:spPr bwMode="auto">
              <a:xfrm>
                <a:off x="2718" y="2022"/>
                <a:ext cx="30" cy="60"/>
              </a:xfrm>
              <a:custGeom>
                <a:avLst/>
                <a:gdLst>
                  <a:gd name="T0" fmla="*/ 6 w 30"/>
                  <a:gd name="T1" fmla="*/ 30 h 60"/>
                  <a:gd name="T2" fmla="*/ 6 w 30"/>
                  <a:gd name="T3" fmla="*/ 36 h 60"/>
                  <a:gd name="T4" fmla="*/ 6 w 30"/>
                  <a:gd name="T5" fmla="*/ 48 h 60"/>
                  <a:gd name="T6" fmla="*/ 12 w 30"/>
                  <a:gd name="T7" fmla="*/ 60 h 60"/>
                  <a:gd name="T8" fmla="*/ 18 w 30"/>
                  <a:gd name="T9" fmla="*/ 48 h 60"/>
                  <a:gd name="T10" fmla="*/ 24 w 30"/>
                  <a:gd name="T11" fmla="*/ 54 h 60"/>
                  <a:gd name="T12" fmla="*/ 30 w 30"/>
                  <a:gd name="T13" fmla="*/ 48 h 60"/>
                  <a:gd name="T14" fmla="*/ 30 w 30"/>
                  <a:gd name="T15" fmla="*/ 12 h 60"/>
                  <a:gd name="T16" fmla="*/ 18 w 30"/>
                  <a:gd name="T17" fmla="*/ 0 h 60"/>
                  <a:gd name="T18" fmla="*/ 6 w 30"/>
                  <a:gd name="T19" fmla="*/ 12 h 60"/>
                  <a:gd name="T20" fmla="*/ 0 w 30"/>
                  <a:gd name="T21" fmla="*/ 6 h 60"/>
                  <a:gd name="T22" fmla="*/ 0 w 30"/>
                  <a:gd name="T23" fmla="*/ 12 h 60"/>
                  <a:gd name="T24" fmla="*/ 6 w 30"/>
                  <a:gd name="T25" fmla="*/ 18 h 60"/>
                  <a:gd name="T26" fmla="*/ 6 w 30"/>
                  <a:gd name="T27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60">
                    <a:moveTo>
                      <a:pt x="6" y="30"/>
                    </a:moveTo>
                    <a:lnTo>
                      <a:pt x="6" y="36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7" name="Rectangle 509"/>
              <p:cNvSpPr>
                <a:spLocks noChangeArrowheads="1"/>
              </p:cNvSpPr>
              <p:nvPr/>
            </p:nvSpPr>
            <p:spPr bwMode="auto">
              <a:xfrm>
                <a:off x="2760" y="187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8" name="Freeform 510"/>
              <p:cNvSpPr>
                <a:spLocks/>
              </p:cNvSpPr>
              <p:nvPr/>
            </p:nvSpPr>
            <p:spPr bwMode="auto">
              <a:xfrm>
                <a:off x="2712" y="1890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6 w 12"/>
                  <a:gd name="T3" fmla="*/ 0 h 12"/>
                  <a:gd name="T4" fmla="*/ 12 w 12"/>
                  <a:gd name="T5" fmla="*/ 6 h 12"/>
                  <a:gd name="T6" fmla="*/ 6 w 12"/>
                  <a:gd name="T7" fmla="*/ 0 h 12"/>
                  <a:gd name="T8" fmla="*/ 0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9" name="Freeform 511"/>
              <p:cNvSpPr>
                <a:spLocks/>
              </p:cNvSpPr>
              <p:nvPr/>
            </p:nvSpPr>
            <p:spPr bwMode="auto">
              <a:xfrm>
                <a:off x="2754" y="187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0" name="Freeform 512"/>
              <p:cNvSpPr>
                <a:spLocks/>
              </p:cNvSpPr>
              <p:nvPr/>
            </p:nvSpPr>
            <p:spPr bwMode="auto">
              <a:xfrm>
                <a:off x="2814" y="1872"/>
                <a:ext cx="54" cy="42"/>
              </a:xfrm>
              <a:custGeom>
                <a:avLst/>
                <a:gdLst>
                  <a:gd name="T0" fmla="*/ 42 w 54"/>
                  <a:gd name="T1" fmla="*/ 36 h 42"/>
                  <a:gd name="T2" fmla="*/ 36 w 54"/>
                  <a:gd name="T3" fmla="*/ 24 h 42"/>
                  <a:gd name="T4" fmla="*/ 54 w 54"/>
                  <a:gd name="T5" fmla="*/ 12 h 42"/>
                  <a:gd name="T6" fmla="*/ 48 w 54"/>
                  <a:gd name="T7" fmla="*/ 0 h 42"/>
                  <a:gd name="T8" fmla="*/ 0 w 54"/>
                  <a:gd name="T9" fmla="*/ 12 h 42"/>
                  <a:gd name="T10" fmla="*/ 0 w 54"/>
                  <a:gd name="T11" fmla="*/ 12 h 42"/>
                  <a:gd name="T12" fmla="*/ 0 w 54"/>
                  <a:gd name="T13" fmla="*/ 12 h 42"/>
                  <a:gd name="T14" fmla="*/ 0 w 54"/>
                  <a:gd name="T15" fmla="*/ 12 h 42"/>
                  <a:gd name="T16" fmla="*/ 0 w 54"/>
                  <a:gd name="T17" fmla="*/ 24 h 42"/>
                  <a:gd name="T18" fmla="*/ 6 w 54"/>
                  <a:gd name="T19" fmla="*/ 30 h 42"/>
                  <a:gd name="T20" fmla="*/ 6 w 54"/>
                  <a:gd name="T21" fmla="*/ 36 h 42"/>
                  <a:gd name="T22" fmla="*/ 12 w 54"/>
                  <a:gd name="T23" fmla="*/ 36 h 42"/>
                  <a:gd name="T24" fmla="*/ 18 w 54"/>
                  <a:gd name="T25" fmla="*/ 36 h 42"/>
                  <a:gd name="T26" fmla="*/ 30 w 54"/>
                  <a:gd name="T27" fmla="*/ 42 h 42"/>
                  <a:gd name="T28" fmla="*/ 42 w 54"/>
                  <a:gd name="T29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42">
                    <a:moveTo>
                      <a:pt x="42" y="36"/>
                    </a:moveTo>
                    <a:lnTo>
                      <a:pt x="36" y="24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42"/>
                    </a:lnTo>
                    <a:lnTo>
                      <a:pt x="42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1" name="Freeform 513"/>
              <p:cNvSpPr>
                <a:spLocks/>
              </p:cNvSpPr>
              <p:nvPr/>
            </p:nvSpPr>
            <p:spPr bwMode="auto">
              <a:xfrm>
                <a:off x="2814" y="1896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6 h 12"/>
                  <a:gd name="T4" fmla="*/ 6 w 6"/>
                  <a:gd name="T5" fmla="*/ 12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2" name="Freeform 514"/>
              <p:cNvSpPr>
                <a:spLocks/>
              </p:cNvSpPr>
              <p:nvPr/>
            </p:nvSpPr>
            <p:spPr bwMode="auto">
              <a:xfrm>
                <a:off x="2814" y="1884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3" name="Freeform 515"/>
              <p:cNvSpPr>
                <a:spLocks/>
              </p:cNvSpPr>
              <p:nvPr/>
            </p:nvSpPr>
            <p:spPr bwMode="auto">
              <a:xfrm>
                <a:off x="2484" y="1758"/>
                <a:ext cx="228" cy="234"/>
              </a:xfrm>
              <a:custGeom>
                <a:avLst/>
                <a:gdLst>
                  <a:gd name="T0" fmla="*/ 210 w 228"/>
                  <a:gd name="T1" fmla="*/ 186 h 234"/>
                  <a:gd name="T2" fmla="*/ 204 w 228"/>
                  <a:gd name="T3" fmla="*/ 168 h 234"/>
                  <a:gd name="T4" fmla="*/ 204 w 228"/>
                  <a:gd name="T5" fmla="*/ 168 h 234"/>
                  <a:gd name="T6" fmla="*/ 216 w 228"/>
                  <a:gd name="T7" fmla="*/ 156 h 234"/>
                  <a:gd name="T8" fmla="*/ 210 w 228"/>
                  <a:gd name="T9" fmla="*/ 138 h 234"/>
                  <a:gd name="T10" fmla="*/ 192 w 228"/>
                  <a:gd name="T11" fmla="*/ 132 h 234"/>
                  <a:gd name="T12" fmla="*/ 198 w 228"/>
                  <a:gd name="T13" fmla="*/ 126 h 234"/>
                  <a:gd name="T14" fmla="*/ 222 w 228"/>
                  <a:gd name="T15" fmla="*/ 96 h 234"/>
                  <a:gd name="T16" fmla="*/ 222 w 228"/>
                  <a:gd name="T17" fmla="*/ 90 h 234"/>
                  <a:gd name="T18" fmla="*/ 222 w 228"/>
                  <a:gd name="T19" fmla="*/ 60 h 234"/>
                  <a:gd name="T20" fmla="*/ 204 w 228"/>
                  <a:gd name="T21" fmla="*/ 48 h 234"/>
                  <a:gd name="T22" fmla="*/ 198 w 228"/>
                  <a:gd name="T23" fmla="*/ 42 h 234"/>
                  <a:gd name="T24" fmla="*/ 174 w 228"/>
                  <a:gd name="T25" fmla="*/ 36 h 234"/>
                  <a:gd name="T26" fmla="*/ 162 w 228"/>
                  <a:gd name="T27" fmla="*/ 36 h 234"/>
                  <a:gd name="T28" fmla="*/ 162 w 228"/>
                  <a:gd name="T29" fmla="*/ 24 h 234"/>
                  <a:gd name="T30" fmla="*/ 132 w 228"/>
                  <a:gd name="T31" fmla="*/ 0 h 234"/>
                  <a:gd name="T32" fmla="*/ 114 w 228"/>
                  <a:gd name="T33" fmla="*/ 30 h 234"/>
                  <a:gd name="T34" fmla="*/ 90 w 228"/>
                  <a:gd name="T35" fmla="*/ 48 h 234"/>
                  <a:gd name="T36" fmla="*/ 60 w 228"/>
                  <a:gd name="T37" fmla="*/ 42 h 234"/>
                  <a:gd name="T38" fmla="*/ 60 w 228"/>
                  <a:gd name="T39" fmla="*/ 66 h 234"/>
                  <a:gd name="T40" fmla="*/ 30 w 228"/>
                  <a:gd name="T41" fmla="*/ 66 h 234"/>
                  <a:gd name="T42" fmla="*/ 0 w 228"/>
                  <a:gd name="T43" fmla="*/ 78 h 234"/>
                  <a:gd name="T44" fmla="*/ 18 w 228"/>
                  <a:gd name="T45" fmla="*/ 96 h 234"/>
                  <a:gd name="T46" fmla="*/ 48 w 228"/>
                  <a:gd name="T47" fmla="*/ 120 h 234"/>
                  <a:gd name="T48" fmla="*/ 60 w 228"/>
                  <a:gd name="T49" fmla="*/ 210 h 234"/>
                  <a:gd name="T50" fmla="*/ 60 w 228"/>
                  <a:gd name="T51" fmla="*/ 222 h 234"/>
                  <a:gd name="T52" fmla="*/ 96 w 228"/>
                  <a:gd name="T53" fmla="*/ 228 h 234"/>
                  <a:gd name="T54" fmla="*/ 114 w 228"/>
                  <a:gd name="T55" fmla="*/ 234 h 234"/>
                  <a:gd name="T56" fmla="*/ 138 w 228"/>
                  <a:gd name="T57" fmla="*/ 222 h 234"/>
                  <a:gd name="T58" fmla="*/ 198 w 228"/>
                  <a:gd name="T59" fmla="*/ 216 h 234"/>
                  <a:gd name="T60" fmla="*/ 222 w 228"/>
                  <a:gd name="T61" fmla="*/ 198 h 234"/>
                  <a:gd name="T62" fmla="*/ 222 w 228"/>
                  <a:gd name="T63" fmla="*/ 198 h 234"/>
                  <a:gd name="T64" fmla="*/ 222 w 228"/>
                  <a:gd name="T65" fmla="*/ 18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234">
                    <a:moveTo>
                      <a:pt x="222" y="186"/>
                    </a:moveTo>
                    <a:lnTo>
                      <a:pt x="210" y="186"/>
                    </a:lnTo>
                    <a:lnTo>
                      <a:pt x="210" y="174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16" y="156"/>
                    </a:lnTo>
                    <a:lnTo>
                      <a:pt x="210" y="144"/>
                    </a:lnTo>
                    <a:lnTo>
                      <a:pt x="210" y="138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8" y="126"/>
                    </a:lnTo>
                    <a:lnTo>
                      <a:pt x="216" y="102"/>
                    </a:lnTo>
                    <a:lnTo>
                      <a:pt x="222" y="96"/>
                    </a:lnTo>
                    <a:lnTo>
                      <a:pt x="222" y="96"/>
                    </a:lnTo>
                    <a:lnTo>
                      <a:pt x="222" y="90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98" y="42"/>
                    </a:lnTo>
                    <a:lnTo>
                      <a:pt x="174" y="42"/>
                    </a:lnTo>
                    <a:lnTo>
                      <a:pt x="174" y="36"/>
                    </a:lnTo>
                    <a:lnTo>
                      <a:pt x="174" y="24"/>
                    </a:lnTo>
                    <a:lnTo>
                      <a:pt x="162" y="36"/>
                    </a:lnTo>
                    <a:lnTo>
                      <a:pt x="162" y="30"/>
                    </a:lnTo>
                    <a:lnTo>
                      <a:pt x="162" y="24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20" y="6"/>
                    </a:lnTo>
                    <a:lnTo>
                      <a:pt x="114" y="30"/>
                    </a:lnTo>
                    <a:lnTo>
                      <a:pt x="96" y="36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60" y="66"/>
                    </a:lnTo>
                    <a:lnTo>
                      <a:pt x="42" y="72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54" y="108"/>
                    </a:lnTo>
                    <a:lnTo>
                      <a:pt x="48" y="120"/>
                    </a:lnTo>
                    <a:lnTo>
                      <a:pt x="66" y="138"/>
                    </a:lnTo>
                    <a:lnTo>
                      <a:pt x="60" y="210"/>
                    </a:lnTo>
                    <a:lnTo>
                      <a:pt x="54" y="210"/>
                    </a:lnTo>
                    <a:lnTo>
                      <a:pt x="60" y="222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102" y="228"/>
                    </a:lnTo>
                    <a:lnTo>
                      <a:pt x="114" y="234"/>
                    </a:lnTo>
                    <a:lnTo>
                      <a:pt x="144" y="234"/>
                    </a:lnTo>
                    <a:lnTo>
                      <a:pt x="138" y="222"/>
                    </a:lnTo>
                    <a:lnTo>
                      <a:pt x="162" y="204"/>
                    </a:lnTo>
                    <a:lnTo>
                      <a:pt x="198" y="216"/>
                    </a:lnTo>
                    <a:lnTo>
                      <a:pt x="204" y="216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4" name="Freeform 516"/>
              <p:cNvSpPr>
                <a:spLocks/>
              </p:cNvSpPr>
              <p:nvPr/>
            </p:nvSpPr>
            <p:spPr bwMode="auto">
              <a:xfrm>
                <a:off x="2724" y="1974"/>
                <a:ext cx="18" cy="42"/>
              </a:xfrm>
              <a:custGeom>
                <a:avLst/>
                <a:gdLst>
                  <a:gd name="T0" fmla="*/ 12 w 18"/>
                  <a:gd name="T1" fmla="*/ 42 h 42"/>
                  <a:gd name="T2" fmla="*/ 18 w 18"/>
                  <a:gd name="T3" fmla="*/ 24 h 42"/>
                  <a:gd name="T4" fmla="*/ 18 w 18"/>
                  <a:gd name="T5" fmla="*/ 18 h 42"/>
                  <a:gd name="T6" fmla="*/ 18 w 18"/>
                  <a:gd name="T7" fmla="*/ 0 h 42"/>
                  <a:gd name="T8" fmla="*/ 12 w 18"/>
                  <a:gd name="T9" fmla="*/ 12 h 42"/>
                  <a:gd name="T10" fmla="*/ 0 w 18"/>
                  <a:gd name="T11" fmla="*/ 18 h 42"/>
                  <a:gd name="T12" fmla="*/ 6 w 18"/>
                  <a:gd name="T13" fmla="*/ 36 h 42"/>
                  <a:gd name="T14" fmla="*/ 12 w 18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2">
                    <a:moveTo>
                      <a:pt x="12" y="42"/>
                    </a:moveTo>
                    <a:lnTo>
                      <a:pt x="18" y="24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5" name="Rectangle 517"/>
              <p:cNvSpPr>
                <a:spLocks noChangeArrowheads="1"/>
              </p:cNvSpPr>
              <p:nvPr/>
            </p:nvSpPr>
            <p:spPr bwMode="auto">
              <a:xfrm>
                <a:off x="2706" y="18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6" name="Rectangle 518"/>
              <p:cNvSpPr>
                <a:spLocks noChangeArrowheads="1"/>
              </p:cNvSpPr>
              <p:nvPr/>
            </p:nvSpPr>
            <p:spPr bwMode="auto">
              <a:xfrm>
                <a:off x="2706" y="1848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7" name="Freeform 519"/>
              <p:cNvSpPr>
                <a:spLocks/>
              </p:cNvSpPr>
              <p:nvPr/>
            </p:nvSpPr>
            <p:spPr bwMode="auto">
              <a:xfrm>
                <a:off x="2682" y="180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8" name="Freeform 520"/>
              <p:cNvSpPr>
                <a:spLocks/>
              </p:cNvSpPr>
              <p:nvPr/>
            </p:nvSpPr>
            <p:spPr bwMode="auto">
              <a:xfrm>
                <a:off x="2682" y="1854"/>
                <a:ext cx="24" cy="30"/>
              </a:xfrm>
              <a:custGeom>
                <a:avLst/>
                <a:gdLst>
                  <a:gd name="T0" fmla="*/ 24 w 24"/>
                  <a:gd name="T1" fmla="*/ 0 h 30"/>
                  <a:gd name="T2" fmla="*/ 18 w 24"/>
                  <a:gd name="T3" fmla="*/ 6 h 30"/>
                  <a:gd name="T4" fmla="*/ 0 w 24"/>
                  <a:gd name="T5" fmla="*/ 30 h 30"/>
                  <a:gd name="T6" fmla="*/ 18 w 24"/>
                  <a:gd name="T7" fmla="*/ 6 h 30"/>
                  <a:gd name="T8" fmla="*/ 24 w 2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18" y="6"/>
                    </a:lnTo>
                    <a:lnTo>
                      <a:pt x="0" y="30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9" name="Rectangle 521"/>
              <p:cNvSpPr>
                <a:spLocks noChangeArrowheads="1"/>
              </p:cNvSpPr>
              <p:nvPr/>
            </p:nvSpPr>
            <p:spPr bwMode="auto">
              <a:xfrm>
                <a:off x="2706" y="18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0" name="Freeform 522"/>
              <p:cNvSpPr>
                <a:spLocks/>
              </p:cNvSpPr>
              <p:nvPr/>
            </p:nvSpPr>
            <p:spPr bwMode="auto">
              <a:xfrm>
                <a:off x="2676" y="1890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18 w 18"/>
                  <a:gd name="T5" fmla="*/ 6 h 12"/>
                  <a:gd name="T6" fmla="*/ 18 w 18"/>
                  <a:gd name="T7" fmla="*/ 12 h 12"/>
                  <a:gd name="T8" fmla="*/ 18 w 18"/>
                  <a:gd name="T9" fmla="*/ 6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1" name="Freeform 523"/>
              <p:cNvSpPr>
                <a:spLocks/>
              </p:cNvSpPr>
              <p:nvPr/>
            </p:nvSpPr>
            <p:spPr bwMode="auto">
              <a:xfrm>
                <a:off x="2658" y="178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2" name="Freeform 524"/>
              <p:cNvSpPr>
                <a:spLocks/>
              </p:cNvSpPr>
              <p:nvPr/>
            </p:nvSpPr>
            <p:spPr bwMode="auto">
              <a:xfrm>
                <a:off x="2616" y="1758"/>
                <a:ext cx="30" cy="30"/>
              </a:xfrm>
              <a:custGeom>
                <a:avLst/>
                <a:gdLst>
                  <a:gd name="T0" fmla="*/ 30 w 30"/>
                  <a:gd name="T1" fmla="*/ 24 h 30"/>
                  <a:gd name="T2" fmla="*/ 30 w 30"/>
                  <a:gd name="T3" fmla="*/ 30 h 30"/>
                  <a:gd name="T4" fmla="*/ 30 w 30"/>
                  <a:gd name="T5" fmla="*/ 24 h 30"/>
                  <a:gd name="T6" fmla="*/ 0 w 30"/>
                  <a:gd name="T7" fmla="*/ 0 h 30"/>
                  <a:gd name="T8" fmla="*/ 0 w 30"/>
                  <a:gd name="T9" fmla="*/ 0 h 30"/>
                  <a:gd name="T10" fmla="*/ 0 w 30"/>
                  <a:gd name="T11" fmla="*/ 0 h 30"/>
                  <a:gd name="T12" fmla="*/ 30 w 30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24"/>
                    </a:move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3" name="Rectangle 525"/>
              <p:cNvSpPr>
                <a:spLocks noChangeArrowheads="1"/>
              </p:cNvSpPr>
              <p:nvPr/>
            </p:nvSpPr>
            <p:spPr bwMode="auto">
              <a:xfrm>
                <a:off x="2688" y="192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4" name="Freeform 526"/>
              <p:cNvSpPr>
                <a:spLocks/>
              </p:cNvSpPr>
              <p:nvPr/>
            </p:nvSpPr>
            <p:spPr bwMode="auto">
              <a:xfrm>
                <a:off x="2706" y="1944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0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5" name="Freeform 527"/>
              <p:cNvSpPr>
                <a:spLocks/>
              </p:cNvSpPr>
              <p:nvPr/>
            </p:nvSpPr>
            <p:spPr bwMode="auto">
              <a:xfrm>
                <a:off x="2640" y="2052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6" name="Freeform 528"/>
              <p:cNvSpPr>
                <a:spLocks/>
              </p:cNvSpPr>
              <p:nvPr/>
            </p:nvSpPr>
            <p:spPr bwMode="auto">
              <a:xfrm>
                <a:off x="2400" y="1962"/>
                <a:ext cx="228" cy="180"/>
              </a:xfrm>
              <a:custGeom>
                <a:avLst/>
                <a:gdLst>
                  <a:gd name="T0" fmla="*/ 186 w 228"/>
                  <a:gd name="T1" fmla="*/ 24 h 180"/>
                  <a:gd name="T2" fmla="*/ 180 w 228"/>
                  <a:gd name="T3" fmla="*/ 24 h 180"/>
                  <a:gd name="T4" fmla="*/ 180 w 228"/>
                  <a:gd name="T5" fmla="*/ 24 h 180"/>
                  <a:gd name="T6" fmla="*/ 138 w 228"/>
                  <a:gd name="T7" fmla="*/ 6 h 180"/>
                  <a:gd name="T8" fmla="*/ 90 w 228"/>
                  <a:gd name="T9" fmla="*/ 6 h 180"/>
                  <a:gd name="T10" fmla="*/ 42 w 228"/>
                  <a:gd name="T11" fmla="*/ 0 h 180"/>
                  <a:gd name="T12" fmla="*/ 18 w 228"/>
                  <a:gd name="T13" fmla="*/ 0 h 180"/>
                  <a:gd name="T14" fmla="*/ 6 w 228"/>
                  <a:gd name="T15" fmla="*/ 12 h 180"/>
                  <a:gd name="T16" fmla="*/ 12 w 228"/>
                  <a:gd name="T17" fmla="*/ 30 h 180"/>
                  <a:gd name="T18" fmla="*/ 12 w 228"/>
                  <a:gd name="T19" fmla="*/ 42 h 180"/>
                  <a:gd name="T20" fmla="*/ 24 w 228"/>
                  <a:gd name="T21" fmla="*/ 36 h 180"/>
                  <a:gd name="T22" fmla="*/ 54 w 228"/>
                  <a:gd name="T23" fmla="*/ 42 h 180"/>
                  <a:gd name="T24" fmla="*/ 54 w 228"/>
                  <a:gd name="T25" fmla="*/ 42 h 180"/>
                  <a:gd name="T26" fmla="*/ 54 w 228"/>
                  <a:gd name="T27" fmla="*/ 54 h 180"/>
                  <a:gd name="T28" fmla="*/ 54 w 228"/>
                  <a:gd name="T29" fmla="*/ 54 h 180"/>
                  <a:gd name="T30" fmla="*/ 48 w 228"/>
                  <a:gd name="T31" fmla="*/ 66 h 180"/>
                  <a:gd name="T32" fmla="*/ 36 w 228"/>
                  <a:gd name="T33" fmla="*/ 102 h 180"/>
                  <a:gd name="T34" fmla="*/ 42 w 228"/>
                  <a:gd name="T35" fmla="*/ 114 h 180"/>
                  <a:gd name="T36" fmla="*/ 42 w 228"/>
                  <a:gd name="T37" fmla="*/ 114 h 180"/>
                  <a:gd name="T38" fmla="*/ 36 w 228"/>
                  <a:gd name="T39" fmla="*/ 126 h 180"/>
                  <a:gd name="T40" fmla="*/ 42 w 228"/>
                  <a:gd name="T41" fmla="*/ 138 h 180"/>
                  <a:gd name="T42" fmla="*/ 42 w 228"/>
                  <a:gd name="T43" fmla="*/ 138 h 180"/>
                  <a:gd name="T44" fmla="*/ 36 w 228"/>
                  <a:gd name="T45" fmla="*/ 156 h 180"/>
                  <a:gd name="T46" fmla="*/ 36 w 228"/>
                  <a:gd name="T47" fmla="*/ 156 h 180"/>
                  <a:gd name="T48" fmla="*/ 60 w 228"/>
                  <a:gd name="T49" fmla="*/ 180 h 180"/>
                  <a:gd name="T50" fmla="*/ 84 w 228"/>
                  <a:gd name="T51" fmla="*/ 174 h 180"/>
                  <a:gd name="T52" fmla="*/ 132 w 228"/>
                  <a:gd name="T53" fmla="*/ 168 h 180"/>
                  <a:gd name="T54" fmla="*/ 156 w 228"/>
                  <a:gd name="T55" fmla="*/ 150 h 180"/>
                  <a:gd name="T56" fmla="*/ 174 w 228"/>
                  <a:gd name="T57" fmla="*/ 120 h 180"/>
                  <a:gd name="T58" fmla="*/ 186 w 228"/>
                  <a:gd name="T59" fmla="*/ 66 h 180"/>
                  <a:gd name="T60" fmla="*/ 228 w 228"/>
                  <a:gd name="T61" fmla="*/ 42 h 180"/>
                  <a:gd name="T62" fmla="*/ 228 w 228"/>
                  <a:gd name="T63" fmla="*/ 30 h 180"/>
                  <a:gd name="T64" fmla="*/ 198 w 228"/>
                  <a:gd name="T65" fmla="*/ 3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180">
                    <a:moveTo>
                      <a:pt x="198" y="30"/>
                    </a:moveTo>
                    <a:lnTo>
                      <a:pt x="186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44" y="18"/>
                    </a:lnTo>
                    <a:lnTo>
                      <a:pt x="138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2" y="90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36" y="126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36" y="144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54" y="156"/>
                    </a:lnTo>
                    <a:lnTo>
                      <a:pt x="60" y="180"/>
                    </a:lnTo>
                    <a:lnTo>
                      <a:pt x="72" y="180"/>
                    </a:lnTo>
                    <a:lnTo>
                      <a:pt x="84" y="174"/>
                    </a:lnTo>
                    <a:lnTo>
                      <a:pt x="96" y="168"/>
                    </a:lnTo>
                    <a:lnTo>
                      <a:pt x="132" y="168"/>
                    </a:lnTo>
                    <a:lnTo>
                      <a:pt x="144" y="150"/>
                    </a:lnTo>
                    <a:lnTo>
                      <a:pt x="156" y="150"/>
                    </a:lnTo>
                    <a:lnTo>
                      <a:pt x="162" y="132"/>
                    </a:lnTo>
                    <a:lnTo>
                      <a:pt x="174" y="120"/>
                    </a:lnTo>
                    <a:lnTo>
                      <a:pt x="162" y="102"/>
                    </a:lnTo>
                    <a:lnTo>
                      <a:pt x="186" y="66"/>
                    </a:lnTo>
                    <a:lnTo>
                      <a:pt x="210" y="60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198" y="30"/>
                    </a:lnTo>
                    <a:lnTo>
                      <a:pt x="19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8" name="Freeform 529"/>
              <p:cNvSpPr>
                <a:spLocks/>
              </p:cNvSpPr>
              <p:nvPr/>
            </p:nvSpPr>
            <p:spPr bwMode="auto">
              <a:xfrm>
                <a:off x="2616" y="2052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12 w 18"/>
                  <a:gd name="T3" fmla="*/ 6 h 18"/>
                  <a:gd name="T4" fmla="*/ 12 w 18"/>
                  <a:gd name="T5" fmla="*/ 0 h 18"/>
                  <a:gd name="T6" fmla="*/ 0 w 18"/>
                  <a:gd name="T7" fmla="*/ 6 h 18"/>
                  <a:gd name="T8" fmla="*/ 0 w 18"/>
                  <a:gd name="T9" fmla="*/ 12 h 18"/>
                  <a:gd name="T10" fmla="*/ 12 w 18"/>
                  <a:gd name="T11" fmla="*/ 18 h 18"/>
                  <a:gd name="T12" fmla="*/ 18 w 1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9" name="Rectangle 530"/>
              <p:cNvSpPr>
                <a:spLocks noChangeArrowheads="1"/>
              </p:cNvSpPr>
              <p:nvPr/>
            </p:nvSpPr>
            <p:spPr bwMode="auto">
              <a:xfrm>
                <a:off x="2580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0" name="Freeform 531"/>
              <p:cNvSpPr>
                <a:spLocks/>
              </p:cNvSpPr>
              <p:nvPr/>
            </p:nvSpPr>
            <p:spPr bwMode="auto">
              <a:xfrm>
                <a:off x="2400" y="1998"/>
                <a:ext cx="54" cy="120"/>
              </a:xfrm>
              <a:custGeom>
                <a:avLst/>
                <a:gdLst>
                  <a:gd name="T0" fmla="*/ 42 w 54"/>
                  <a:gd name="T1" fmla="*/ 102 h 120"/>
                  <a:gd name="T2" fmla="*/ 42 w 54"/>
                  <a:gd name="T3" fmla="*/ 96 h 120"/>
                  <a:gd name="T4" fmla="*/ 36 w 54"/>
                  <a:gd name="T5" fmla="*/ 90 h 120"/>
                  <a:gd name="T6" fmla="*/ 42 w 54"/>
                  <a:gd name="T7" fmla="*/ 78 h 120"/>
                  <a:gd name="T8" fmla="*/ 42 w 54"/>
                  <a:gd name="T9" fmla="*/ 78 h 120"/>
                  <a:gd name="T10" fmla="*/ 42 w 54"/>
                  <a:gd name="T11" fmla="*/ 72 h 120"/>
                  <a:gd name="T12" fmla="*/ 36 w 54"/>
                  <a:gd name="T13" fmla="*/ 66 h 120"/>
                  <a:gd name="T14" fmla="*/ 42 w 54"/>
                  <a:gd name="T15" fmla="*/ 54 h 120"/>
                  <a:gd name="T16" fmla="*/ 48 w 54"/>
                  <a:gd name="T17" fmla="*/ 30 h 120"/>
                  <a:gd name="T18" fmla="*/ 54 w 54"/>
                  <a:gd name="T19" fmla="*/ 24 h 120"/>
                  <a:gd name="T20" fmla="*/ 54 w 54"/>
                  <a:gd name="T21" fmla="*/ 18 h 120"/>
                  <a:gd name="T22" fmla="*/ 54 w 54"/>
                  <a:gd name="T23" fmla="*/ 12 h 120"/>
                  <a:gd name="T24" fmla="*/ 54 w 54"/>
                  <a:gd name="T25" fmla="*/ 6 h 120"/>
                  <a:gd name="T26" fmla="*/ 24 w 54"/>
                  <a:gd name="T27" fmla="*/ 6 h 120"/>
                  <a:gd name="T28" fmla="*/ 24 w 54"/>
                  <a:gd name="T29" fmla="*/ 0 h 120"/>
                  <a:gd name="T30" fmla="*/ 12 w 54"/>
                  <a:gd name="T31" fmla="*/ 6 h 120"/>
                  <a:gd name="T32" fmla="*/ 12 w 54"/>
                  <a:gd name="T33" fmla="*/ 30 h 120"/>
                  <a:gd name="T34" fmla="*/ 0 w 54"/>
                  <a:gd name="T35" fmla="*/ 84 h 120"/>
                  <a:gd name="T36" fmla="*/ 0 w 54"/>
                  <a:gd name="T37" fmla="*/ 90 h 120"/>
                  <a:gd name="T38" fmla="*/ 12 w 54"/>
                  <a:gd name="T39" fmla="*/ 90 h 120"/>
                  <a:gd name="T40" fmla="*/ 6 w 54"/>
                  <a:gd name="T41" fmla="*/ 120 h 120"/>
                  <a:gd name="T42" fmla="*/ 36 w 54"/>
                  <a:gd name="T43" fmla="*/ 120 h 120"/>
                  <a:gd name="T44" fmla="*/ 36 w 54"/>
                  <a:gd name="T45" fmla="*/ 108 h 120"/>
                  <a:gd name="T46" fmla="*/ 42 w 54"/>
                  <a:gd name="T47" fmla="*/ 10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120">
                    <a:moveTo>
                      <a:pt x="42" y="102"/>
                    </a:moveTo>
                    <a:lnTo>
                      <a:pt x="42" y="96"/>
                    </a:lnTo>
                    <a:lnTo>
                      <a:pt x="36" y="9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36" y="66"/>
                    </a:lnTo>
                    <a:lnTo>
                      <a:pt x="42" y="54"/>
                    </a:lnTo>
                    <a:lnTo>
                      <a:pt x="48" y="30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12" y="30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6" y="120"/>
                    </a:lnTo>
                    <a:lnTo>
                      <a:pt x="36" y="120"/>
                    </a:lnTo>
                    <a:lnTo>
                      <a:pt x="36" y="108"/>
                    </a:lnTo>
                    <a:lnTo>
                      <a:pt x="4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1" name="Rectangle 532"/>
              <p:cNvSpPr>
                <a:spLocks noChangeArrowheads="1"/>
              </p:cNvSpPr>
              <p:nvPr/>
            </p:nvSpPr>
            <p:spPr bwMode="auto">
              <a:xfrm>
                <a:off x="2436" y="2106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2" name="Freeform 533"/>
              <p:cNvSpPr>
                <a:spLocks/>
              </p:cNvSpPr>
              <p:nvPr/>
            </p:nvSpPr>
            <p:spPr bwMode="auto">
              <a:xfrm>
                <a:off x="2436" y="210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3" name="Freeform 534"/>
              <p:cNvSpPr>
                <a:spLocks/>
              </p:cNvSpPr>
              <p:nvPr/>
            </p:nvSpPr>
            <p:spPr bwMode="auto">
              <a:xfrm>
                <a:off x="2442" y="2022"/>
                <a:ext cx="12" cy="30"/>
              </a:xfrm>
              <a:custGeom>
                <a:avLst/>
                <a:gdLst>
                  <a:gd name="T0" fmla="*/ 0 w 12"/>
                  <a:gd name="T1" fmla="*/ 30 h 30"/>
                  <a:gd name="T2" fmla="*/ 6 w 12"/>
                  <a:gd name="T3" fmla="*/ 6 h 30"/>
                  <a:gd name="T4" fmla="*/ 12 w 12"/>
                  <a:gd name="T5" fmla="*/ 0 h 30"/>
                  <a:gd name="T6" fmla="*/ 6 w 12"/>
                  <a:gd name="T7" fmla="*/ 6 h 30"/>
                  <a:gd name="T8" fmla="*/ 0 w 1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0" y="30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4" name="Freeform 535"/>
              <p:cNvSpPr>
                <a:spLocks/>
              </p:cNvSpPr>
              <p:nvPr/>
            </p:nvSpPr>
            <p:spPr bwMode="auto">
              <a:xfrm>
                <a:off x="2412" y="1998"/>
                <a:ext cx="42" cy="6"/>
              </a:xfrm>
              <a:custGeom>
                <a:avLst/>
                <a:gdLst>
                  <a:gd name="T0" fmla="*/ 12 w 42"/>
                  <a:gd name="T1" fmla="*/ 6 h 6"/>
                  <a:gd name="T2" fmla="*/ 42 w 42"/>
                  <a:gd name="T3" fmla="*/ 6 h 6"/>
                  <a:gd name="T4" fmla="*/ 42 w 42"/>
                  <a:gd name="T5" fmla="*/ 6 h 6"/>
                  <a:gd name="T6" fmla="*/ 12 w 42"/>
                  <a:gd name="T7" fmla="*/ 6 h 6"/>
                  <a:gd name="T8" fmla="*/ 12 w 42"/>
                  <a:gd name="T9" fmla="*/ 0 h 6"/>
                  <a:gd name="T10" fmla="*/ 0 w 42"/>
                  <a:gd name="T11" fmla="*/ 6 h 6"/>
                  <a:gd name="T12" fmla="*/ 0 w 42"/>
                  <a:gd name="T13" fmla="*/ 6 h 6"/>
                  <a:gd name="T14" fmla="*/ 12 w 42"/>
                  <a:gd name="T15" fmla="*/ 0 h 6"/>
                  <a:gd name="T16" fmla="*/ 12 w 42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6">
                    <a:moveTo>
                      <a:pt x="12" y="6"/>
                    </a:moveTo>
                    <a:lnTo>
                      <a:pt x="42" y="6"/>
                    </a:lnTo>
                    <a:lnTo>
                      <a:pt x="4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5" name="Freeform 536"/>
              <p:cNvSpPr>
                <a:spLocks/>
              </p:cNvSpPr>
              <p:nvPr/>
            </p:nvSpPr>
            <p:spPr bwMode="auto">
              <a:xfrm>
                <a:off x="2442" y="207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6" name="Freeform 537"/>
              <p:cNvSpPr>
                <a:spLocks/>
              </p:cNvSpPr>
              <p:nvPr/>
            </p:nvSpPr>
            <p:spPr bwMode="auto">
              <a:xfrm>
                <a:off x="2454" y="201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7" name="Freeform 538"/>
              <p:cNvSpPr>
                <a:spLocks/>
              </p:cNvSpPr>
              <p:nvPr/>
            </p:nvSpPr>
            <p:spPr bwMode="auto">
              <a:xfrm>
                <a:off x="2436" y="207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12 h 18"/>
                  <a:gd name="T4" fmla="*/ 6 w 6"/>
                  <a:gd name="T5" fmla="*/ 0 h 18"/>
                  <a:gd name="T6" fmla="*/ 0 w 6"/>
                  <a:gd name="T7" fmla="*/ 12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8" name="Freeform 539"/>
              <p:cNvSpPr>
                <a:spLocks/>
              </p:cNvSpPr>
              <p:nvPr/>
            </p:nvSpPr>
            <p:spPr bwMode="auto">
              <a:xfrm>
                <a:off x="2946" y="425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12 w 30"/>
                  <a:gd name="T3" fmla="*/ 0 h 30"/>
                  <a:gd name="T4" fmla="*/ 0 w 30"/>
                  <a:gd name="T5" fmla="*/ 12 h 30"/>
                  <a:gd name="T6" fmla="*/ 6 w 30"/>
                  <a:gd name="T7" fmla="*/ 30 h 30"/>
                  <a:gd name="T8" fmla="*/ 30 w 30"/>
                  <a:gd name="T9" fmla="*/ 24 h 30"/>
                  <a:gd name="T10" fmla="*/ 3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30" y="24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9" name="Freeform 540"/>
              <p:cNvSpPr>
                <a:spLocks/>
              </p:cNvSpPr>
              <p:nvPr/>
            </p:nvSpPr>
            <p:spPr bwMode="auto">
              <a:xfrm>
                <a:off x="2898" y="239"/>
                <a:ext cx="168" cy="102"/>
              </a:xfrm>
              <a:custGeom>
                <a:avLst/>
                <a:gdLst>
                  <a:gd name="T0" fmla="*/ 4 w 28"/>
                  <a:gd name="T1" fmla="*/ 12 h 17"/>
                  <a:gd name="T2" fmla="*/ 7 w 28"/>
                  <a:gd name="T3" fmla="*/ 10 h 17"/>
                  <a:gd name="T4" fmla="*/ 13 w 28"/>
                  <a:gd name="T5" fmla="*/ 10 h 17"/>
                  <a:gd name="T6" fmla="*/ 6 w 28"/>
                  <a:gd name="T7" fmla="*/ 17 h 17"/>
                  <a:gd name="T8" fmla="*/ 11 w 28"/>
                  <a:gd name="T9" fmla="*/ 16 h 17"/>
                  <a:gd name="T10" fmla="*/ 17 w 28"/>
                  <a:gd name="T11" fmla="*/ 16 h 17"/>
                  <a:gd name="T12" fmla="*/ 18 w 28"/>
                  <a:gd name="T13" fmla="*/ 17 h 17"/>
                  <a:gd name="T14" fmla="*/ 23 w 28"/>
                  <a:gd name="T15" fmla="*/ 17 h 17"/>
                  <a:gd name="T16" fmla="*/ 24 w 28"/>
                  <a:gd name="T17" fmla="*/ 12 h 17"/>
                  <a:gd name="T18" fmla="*/ 26 w 28"/>
                  <a:gd name="T19" fmla="*/ 11 h 17"/>
                  <a:gd name="T20" fmla="*/ 28 w 28"/>
                  <a:gd name="T21" fmla="*/ 4 h 17"/>
                  <a:gd name="T22" fmla="*/ 23 w 28"/>
                  <a:gd name="T23" fmla="*/ 4 h 17"/>
                  <a:gd name="T24" fmla="*/ 17 w 28"/>
                  <a:gd name="T25" fmla="*/ 1 h 17"/>
                  <a:gd name="T26" fmla="*/ 18 w 28"/>
                  <a:gd name="T27" fmla="*/ 4 h 17"/>
                  <a:gd name="T28" fmla="*/ 14 w 28"/>
                  <a:gd name="T29" fmla="*/ 5 h 17"/>
                  <a:gd name="T30" fmla="*/ 12 w 28"/>
                  <a:gd name="T31" fmla="*/ 7 h 17"/>
                  <a:gd name="T32" fmla="*/ 7 w 28"/>
                  <a:gd name="T33" fmla="*/ 0 h 17"/>
                  <a:gd name="T34" fmla="*/ 3 w 28"/>
                  <a:gd name="T35" fmla="*/ 4 h 17"/>
                  <a:gd name="T36" fmla="*/ 0 w 28"/>
                  <a:gd name="T37" fmla="*/ 4 h 17"/>
                  <a:gd name="T38" fmla="*/ 2 w 28"/>
                  <a:gd name="T39" fmla="*/ 9 h 17"/>
                  <a:gd name="T40" fmla="*/ 4 w 28"/>
                  <a:gd name="T4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17">
                    <a:moveTo>
                      <a:pt x="4" y="12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11" y="16"/>
                      <a:pt x="11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0" name="Freeform 541"/>
              <p:cNvSpPr>
                <a:spLocks/>
              </p:cNvSpPr>
              <p:nvPr/>
            </p:nvSpPr>
            <p:spPr bwMode="auto">
              <a:xfrm>
                <a:off x="2772" y="287"/>
                <a:ext cx="180" cy="300"/>
              </a:xfrm>
              <a:custGeom>
                <a:avLst/>
                <a:gdLst>
                  <a:gd name="T0" fmla="*/ 12 w 180"/>
                  <a:gd name="T1" fmla="*/ 84 h 300"/>
                  <a:gd name="T2" fmla="*/ 18 w 180"/>
                  <a:gd name="T3" fmla="*/ 102 h 300"/>
                  <a:gd name="T4" fmla="*/ 12 w 180"/>
                  <a:gd name="T5" fmla="*/ 132 h 300"/>
                  <a:gd name="T6" fmla="*/ 42 w 180"/>
                  <a:gd name="T7" fmla="*/ 162 h 300"/>
                  <a:gd name="T8" fmla="*/ 60 w 180"/>
                  <a:gd name="T9" fmla="*/ 144 h 300"/>
                  <a:gd name="T10" fmla="*/ 60 w 180"/>
                  <a:gd name="T11" fmla="*/ 126 h 300"/>
                  <a:gd name="T12" fmla="*/ 72 w 180"/>
                  <a:gd name="T13" fmla="*/ 114 h 300"/>
                  <a:gd name="T14" fmla="*/ 84 w 180"/>
                  <a:gd name="T15" fmla="*/ 132 h 300"/>
                  <a:gd name="T16" fmla="*/ 102 w 180"/>
                  <a:gd name="T17" fmla="*/ 138 h 300"/>
                  <a:gd name="T18" fmla="*/ 84 w 180"/>
                  <a:gd name="T19" fmla="*/ 156 h 300"/>
                  <a:gd name="T20" fmla="*/ 48 w 180"/>
                  <a:gd name="T21" fmla="*/ 168 h 300"/>
                  <a:gd name="T22" fmla="*/ 48 w 180"/>
                  <a:gd name="T23" fmla="*/ 186 h 300"/>
                  <a:gd name="T24" fmla="*/ 60 w 180"/>
                  <a:gd name="T25" fmla="*/ 198 h 300"/>
                  <a:gd name="T26" fmla="*/ 78 w 180"/>
                  <a:gd name="T27" fmla="*/ 192 h 300"/>
                  <a:gd name="T28" fmla="*/ 102 w 180"/>
                  <a:gd name="T29" fmla="*/ 198 h 300"/>
                  <a:gd name="T30" fmla="*/ 84 w 180"/>
                  <a:gd name="T31" fmla="*/ 210 h 300"/>
                  <a:gd name="T32" fmla="*/ 78 w 180"/>
                  <a:gd name="T33" fmla="*/ 228 h 300"/>
                  <a:gd name="T34" fmla="*/ 48 w 180"/>
                  <a:gd name="T35" fmla="*/ 222 h 300"/>
                  <a:gd name="T36" fmla="*/ 96 w 180"/>
                  <a:gd name="T37" fmla="*/ 300 h 300"/>
                  <a:gd name="T38" fmla="*/ 114 w 180"/>
                  <a:gd name="T39" fmla="*/ 270 h 300"/>
                  <a:gd name="T40" fmla="*/ 114 w 180"/>
                  <a:gd name="T41" fmla="*/ 234 h 300"/>
                  <a:gd name="T42" fmla="*/ 126 w 180"/>
                  <a:gd name="T43" fmla="*/ 216 h 300"/>
                  <a:gd name="T44" fmla="*/ 150 w 180"/>
                  <a:gd name="T45" fmla="*/ 126 h 300"/>
                  <a:gd name="T46" fmla="*/ 168 w 180"/>
                  <a:gd name="T47" fmla="*/ 120 h 300"/>
                  <a:gd name="T48" fmla="*/ 180 w 180"/>
                  <a:gd name="T49" fmla="*/ 102 h 300"/>
                  <a:gd name="T50" fmla="*/ 138 w 180"/>
                  <a:gd name="T51" fmla="*/ 66 h 300"/>
                  <a:gd name="T52" fmla="*/ 138 w 180"/>
                  <a:gd name="T53" fmla="*/ 54 h 300"/>
                  <a:gd name="T54" fmla="*/ 120 w 180"/>
                  <a:gd name="T55" fmla="*/ 36 h 300"/>
                  <a:gd name="T56" fmla="*/ 108 w 180"/>
                  <a:gd name="T57" fmla="*/ 6 h 300"/>
                  <a:gd name="T58" fmla="*/ 84 w 180"/>
                  <a:gd name="T59" fmla="*/ 0 h 300"/>
                  <a:gd name="T60" fmla="*/ 72 w 180"/>
                  <a:gd name="T61" fmla="*/ 18 h 300"/>
                  <a:gd name="T62" fmla="*/ 84 w 180"/>
                  <a:gd name="T63" fmla="*/ 24 h 300"/>
                  <a:gd name="T64" fmla="*/ 96 w 180"/>
                  <a:gd name="T65" fmla="*/ 84 h 300"/>
                  <a:gd name="T66" fmla="*/ 90 w 180"/>
                  <a:gd name="T67" fmla="*/ 96 h 300"/>
                  <a:gd name="T68" fmla="*/ 78 w 180"/>
                  <a:gd name="T69" fmla="*/ 72 h 300"/>
                  <a:gd name="T70" fmla="*/ 66 w 180"/>
                  <a:gd name="T71" fmla="*/ 24 h 300"/>
                  <a:gd name="T72" fmla="*/ 54 w 180"/>
                  <a:gd name="T73" fmla="*/ 42 h 300"/>
                  <a:gd name="T74" fmla="*/ 48 w 180"/>
                  <a:gd name="T75" fmla="*/ 66 h 300"/>
                  <a:gd name="T76" fmla="*/ 42 w 180"/>
                  <a:gd name="T77" fmla="*/ 48 h 300"/>
                  <a:gd name="T78" fmla="*/ 24 w 180"/>
                  <a:gd name="T79" fmla="*/ 48 h 300"/>
                  <a:gd name="T80" fmla="*/ 6 w 180"/>
                  <a:gd name="T81" fmla="*/ 18 h 300"/>
                  <a:gd name="T82" fmla="*/ 0 w 180"/>
                  <a:gd name="T83" fmla="*/ 30 h 300"/>
                  <a:gd name="T84" fmla="*/ 0 w 180"/>
                  <a:gd name="T85" fmla="*/ 54 h 300"/>
                  <a:gd name="T86" fmla="*/ 12 w 180"/>
                  <a:gd name="T87" fmla="*/ 66 h 300"/>
                  <a:gd name="T88" fmla="*/ 12 w 180"/>
                  <a:gd name="T89" fmla="*/ 84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0" h="300">
                    <a:moveTo>
                      <a:pt x="12" y="84"/>
                    </a:moveTo>
                    <a:lnTo>
                      <a:pt x="18" y="102"/>
                    </a:lnTo>
                    <a:lnTo>
                      <a:pt x="12" y="132"/>
                    </a:lnTo>
                    <a:lnTo>
                      <a:pt x="42" y="162"/>
                    </a:lnTo>
                    <a:lnTo>
                      <a:pt x="60" y="144"/>
                    </a:lnTo>
                    <a:lnTo>
                      <a:pt x="60" y="126"/>
                    </a:lnTo>
                    <a:lnTo>
                      <a:pt x="72" y="114"/>
                    </a:lnTo>
                    <a:lnTo>
                      <a:pt x="84" y="132"/>
                    </a:lnTo>
                    <a:lnTo>
                      <a:pt x="102" y="138"/>
                    </a:lnTo>
                    <a:lnTo>
                      <a:pt x="84" y="156"/>
                    </a:lnTo>
                    <a:lnTo>
                      <a:pt x="48" y="168"/>
                    </a:lnTo>
                    <a:lnTo>
                      <a:pt x="48" y="186"/>
                    </a:lnTo>
                    <a:lnTo>
                      <a:pt x="60" y="198"/>
                    </a:lnTo>
                    <a:lnTo>
                      <a:pt x="78" y="192"/>
                    </a:lnTo>
                    <a:lnTo>
                      <a:pt x="102" y="198"/>
                    </a:lnTo>
                    <a:lnTo>
                      <a:pt x="84" y="210"/>
                    </a:lnTo>
                    <a:lnTo>
                      <a:pt x="78" y="228"/>
                    </a:lnTo>
                    <a:lnTo>
                      <a:pt x="48" y="222"/>
                    </a:lnTo>
                    <a:lnTo>
                      <a:pt x="96" y="300"/>
                    </a:lnTo>
                    <a:lnTo>
                      <a:pt x="114" y="270"/>
                    </a:lnTo>
                    <a:lnTo>
                      <a:pt x="114" y="234"/>
                    </a:lnTo>
                    <a:lnTo>
                      <a:pt x="126" y="216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180" y="102"/>
                    </a:lnTo>
                    <a:lnTo>
                      <a:pt x="138" y="66"/>
                    </a:lnTo>
                    <a:lnTo>
                      <a:pt x="138" y="54"/>
                    </a:lnTo>
                    <a:lnTo>
                      <a:pt x="120" y="36"/>
                    </a:lnTo>
                    <a:lnTo>
                      <a:pt x="108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84" y="24"/>
                    </a:lnTo>
                    <a:lnTo>
                      <a:pt x="96" y="84"/>
                    </a:lnTo>
                    <a:lnTo>
                      <a:pt x="90" y="96"/>
                    </a:lnTo>
                    <a:lnTo>
                      <a:pt x="78" y="72"/>
                    </a:lnTo>
                    <a:lnTo>
                      <a:pt x="66" y="24"/>
                    </a:lnTo>
                    <a:lnTo>
                      <a:pt x="54" y="42"/>
                    </a:lnTo>
                    <a:lnTo>
                      <a:pt x="48" y="66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54"/>
                    </a:lnTo>
                    <a:lnTo>
                      <a:pt x="12" y="6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1" name="Freeform 542"/>
              <p:cNvSpPr>
                <a:spLocks/>
              </p:cNvSpPr>
              <p:nvPr/>
            </p:nvSpPr>
            <p:spPr bwMode="auto">
              <a:xfrm>
                <a:off x="2952" y="467"/>
                <a:ext cx="66" cy="66"/>
              </a:xfrm>
              <a:custGeom>
                <a:avLst/>
                <a:gdLst>
                  <a:gd name="T0" fmla="*/ 24 w 66"/>
                  <a:gd name="T1" fmla="*/ 0 h 66"/>
                  <a:gd name="T2" fmla="*/ 0 w 66"/>
                  <a:gd name="T3" fmla="*/ 24 h 66"/>
                  <a:gd name="T4" fmla="*/ 0 w 66"/>
                  <a:gd name="T5" fmla="*/ 48 h 66"/>
                  <a:gd name="T6" fmla="*/ 24 w 66"/>
                  <a:gd name="T7" fmla="*/ 36 h 66"/>
                  <a:gd name="T8" fmla="*/ 30 w 66"/>
                  <a:gd name="T9" fmla="*/ 66 h 66"/>
                  <a:gd name="T10" fmla="*/ 54 w 66"/>
                  <a:gd name="T11" fmla="*/ 24 h 66"/>
                  <a:gd name="T12" fmla="*/ 66 w 66"/>
                  <a:gd name="T13" fmla="*/ 24 h 66"/>
                  <a:gd name="T14" fmla="*/ 42 w 66"/>
                  <a:gd name="T15" fmla="*/ 0 h 66"/>
                  <a:gd name="T16" fmla="*/ 24 w 66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66">
                    <a:moveTo>
                      <a:pt x="24" y="0"/>
                    </a:moveTo>
                    <a:lnTo>
                      <a:pt x="0" y="24"/>
                    </a:lnTo>
                    <a:lnTo>
                      <a:pt x="0" y="48"/>
                    </a:lnTo>
                    <a:lnTo>
                      <a:pt x="24" y="36"/>
                    </a:lnTo>
                    <a:lnTo>
                      <a:pt x="30" y="66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4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2" name="Freeform 543"/>
              <p:cNvSpPr>
                <a:spLocks/>
              </p:cNvSpPr>
              <p:nvPr/>
            </p:nvSpPr>
            <p:spPr bwMode="auto">
              <a:xfrm>
                <a:off x="2934" y="341"/>
                <a:ext cx="0" cy="6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3" name="Freeform 544"/>
              <p:cNvSpPr>
                <a:spLocks/>
              </p:cNvSpPr>
              <p:nvPr/>
            </p:nvSpPr>
            <p:spPr bwMode="auto">
              <a:xfrm>
                <a:off x="2124" y="1194"/>
                <a:ext cx="198" cy="138"/>
              </a:xfrm>
              <a:custGeom>
                <a:avLst/>
                <a:gdLst>
                  <a:gd name="T0" fmla="*/ 144 w 198"/>
                  <a:gd name="T1" fmla="*/ 120 h 138"/>
                  <a:gd name="T2" fmla="*/ 168 w 198"/>
                  <a:gd name="T3" fmla="*/ 96 h 138"/>
                  <a:gd name="T4" fmla="*/ 174 w 198"/>
                  <a:gd name="T5" fmla="*/ 102 h 138"/>
                  <a:gd name="T6" fmla="*/ 198 w 198"/>
                  <a:gd name="T7" fmla="*/ 66 h 138"/>
                  <a:gd name="T8" fmla="*/ 192 w 198"/>
                  <a:gd name="T9" fmla="*/ 60 h 138"/>
                  <a:gd name="T10" fmla="*/ 192 w 198"/>
                  <a:gd name="T11" fmla="*/ 42 h 138"/>
                  <a:gd name="T12" fmla="*/ 174 w 198"/>
                  <a:gd name="T13" fmla="*/ 36 h 138"/>
                  <a:gd name="T14" fmla="*/ 168 w 198"/>
                  <a:gd name="T15" fmla="*/ 18 h 138"/>
                  <a:gd name="T16" fmla="*/ 180 w 198"/>
                  <a:gd name="T17" fmla="*/ 12 h 138"/>
                  <a:gd name="T18" fmla="*/ 156 w 198"/>
                  <a:gd name="T19" fmla="*/ 18 h 138"/>
                  <a:gd name="T20" fmla="*/ 144 w 198"/>
                  <a:gd name="T21" fmla="*/ 0 h 138"/>
                  <a:gd name="T22" fmla="*/ 144 w 198"/>
                  <a:gd name="T23" fmla="*/ 18 h 138"/>
                  <a:gd name="T24" fmla="*/ 120 w 198"/>
                  <a:gd name="T25" fmla="*/ 24 h 138"/>
                  <a:gd name="T26" fmla="*/ 114 w 198"/>
                  <a:gd name="T27" fmla="*/ 18 h 138"/>
                  <a:gd name="T28" fmla="*/ 114 w 198"/>
                  <a:gd name="T29" fmla="*/ 42 h 138"/>
                  <a:gd name="T30" fmla="*/ 102 w 198"/>
                  <a:gd name="T31" fmla="*/ 18 h 138"/>
                  <a:gd name="T32" fmla="*/ 90 w 198"/>
                  <a:gd name="T33" fmla="*/ 24 h 138"/>
                  <a:gd name="T34" fmla="*/ 90 w 198"/>
                  <a:gd name="T35" fmla="*/ 42 h 138"/>
                  <a:gd name="T36" fmla="*/ 72 w 198"/>
                  <a:gd name="T37" fmla="*/ 18 h 138"/>
                  <a:gd name="T38" fmla="*/ 72 w 198"/>
                  <a:gd name="T39" fmla="*/ 48 h 138"/>
                  <a:gd name="T40" fmla="*/ 66 w 198"/>
                  <a:gd name="T41" fmla="*/ 42 h 138"/>
                  <a:gd name="T42" fmla="*/ 54 w 198"/>
                  <a:gd name="T43" fmla="*/ 60 h 138"/>
                  <a:gd name="T44" fmla="*/ 54 w 198"/>
                  <a:gd name="T45" fmla="*/ 42 h 138"/>
                  <a:gd name="T46" fmla="*/ 48 w 198"/>
                  <a:gd name="T47" fmla="*/ 36 h 138"/>
                  <a:gd name="T48" fmla="*/ 54 w 198"/>
                  <a:gd name="T49" fmla="*/ 36 h 138"/>
                  <a:gd name="T50" fmla="*/ 48 w 198"/>
                  <a:gd name="T51" fmla="*/ 24 h 138"/>
                  <a:gd name="T52" fmla="*/ 18 w 198"/>
                  <a:gd name="T53" fmla="*/ 0 h 138"/>
                  <a:gd name="T54" fmla="*/ 30 w 198"/>
                  <a:gd name="T55" fmla="*/ 12 h 138"/>
                  <a:gd name="T56" fmla="*/ 24 w 198"/>
                  <a:gd name="T57" fmla="*/ 18 h 138"/>
                  <a:gd name="T58" fmla="*/ 36 w 198"/>
                  <a:gd name="T59" fmla="*/ 36 h 138"/>
                  <a:gd name="T60" fmla="*/ 18 w 198"/>
                  <a:gd name="T61" fmla="*/ 18 h 138"/>
                  <a:gd name="T62" fmla="*/ 6 w 198"/>
                  <a:gd name="T63" fmla="*/ 30 h 138"/>
                  <a:gd name="T64" fmla="*/ 12 w 198"/>
                  <a:gd name="T65" fmla="*/ 42 h 138"/>
                  <a:gd name="T66" fmla="*/ 6 w 198"/>
                  <a:gd name="T67" fmla="*/ 36 h 138"/>
                  <a:gd name="T68" fmla="*/ 0 w 198"/>
                  <a:gd name="T69" fmla="*/ 48 h 138"/>
                  <a:gd name="T70" fmla="*/ 30 w 198"/>
                  <a:gd name="T71" fmla="*/ 42 h 138"/>
                  <a:gd name="T72" fmla="*/ 42 w 198"/>
                  <a:gd name="T73" fmla="*/ 54 h 138"/>
                  <a:gd name="T74" fmla="*/ 30 w 198"/>
                  <a:gd name="T75" fmla="*/ 60 h 138"/>
                  <a:gd name="T76" fmla="*/ 42 w 198"/>
                  <a:gd name="T77" fmla="*/ 66 h 138"/>
                  <a:gd name="T78" fmla="*/ 24 w 198"/>
                  <a:gd name="T79" fmla="*/ 72 h 138"/>
                  <a:gd name="T80" fmla="*/ 6 w 198"/>
                  <a:gd name="T81" fmla="*/ 84 h 138"/>
                  <a:gd name="T82" fmla="*/ 36 w 198"/>
                  <a:gd name="T83" fmla="*/ 78 h 138"/>
                  <a:gd name="T84" fmla="*/ 36 w 198"/>
                  <a:gd name="T85" fmla="*/ 90 h 138"/>
                  <a:gd name="T86" fmla="*/ 48 w 198"/>
                  <a:gd name="T87" fmla="*/ 90 h 138"/>
                  <a:gd name="T88" fmla="*/ 42 w 198"/>
                  <a:gd name="T89" fmla="*/ 108 h 138"/>
                  <a:gd name="T90" fmla="*/ 30 w 198"/>
                  <a:gd name="T91" fmla="*/ 114 h 138"/>
                  <a:gd name="T92" fmla="*/ 30 w 198"/>
                  <a:gd name="T93" fmla="*/ 120 h 138"/>
                  <a:gd name="T94" fmla="*/ 60 w 198"/>
                  <a:gd name="T95" fmla="*/ 120 h 138"/>
                  <a:gd name="T96" fmla="*/ 78 w 198"/>
                  <a:gd name="T97" fmla="*/ 132 h 138"/>
                  <a:gd name="T98" fmla="*/ 108 w 198"/>
                  <a:gd name="T99" fmla="*/ 138 h 138"/>
                  <a:gd name="T100" fmla="*/ 132 w 198"/>
                  <a:gd name="T101" fmla="*/ 114 h 138"/>
                  <a:gd name="T102" fmla="*/ 144 w 198"/>
                  <a:gd name="T103" fmla="*/ 12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138">
                    <a:moveTo>
                      <a:pt x="144" y="120"/>
                    </a:moveTo>
                    <a:lnTo>
                      <a:pt x="168" y="96"/>
                    </a:lnTo>
                    <a:lnTo>
                      <a:pt x="174" y="102"/>
                    </a:lnTo>
                    <a:lnTo>
                      <a:pt x="198" y="66"/>
                    </a:lnTo>
                    <a:lnTo>
                      <a:pt x="192" y="60"/>
                    </a:lnTo>
                    <a:lnTo>
                      <a:pt x="192" y="42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80" y="12"/>
                    </a:lnTo>
                    <a:lnTo>
                      <a:pt x="156" y="18"/>
                    </a:lnTo>
                    <a:lnTo>
                      <a:pt x="144" y="0"/>
                    </a:lnTo>
                    <a:lnTo>
                      <a:pt x="144" y="18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90" y="42"/>
                    </a:lnTo>
                    <a:lnTo>
                      <a:pt x="72" y="1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18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36" y="36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0" y="48"/>
                    </a:lnTo>
                    <a:lnTo>
                      <a:pt x="30" y="42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42" y="66"/>
                    </a:lnTo>
                    <a:lnTo>
                      <a:pt x="24" y="72"/>
                    </a:lnTo>
                    <a:lnTo>
                      <a:pt x="6" y="84"/>
                    </a:lnTo>
                    <a:lnTo>
                      <a:pt x="36" y="78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108"/>
                    </a:lnTo>
                    <a:lnTo>
                      <a:pt x="30" y="114"/>
                    </a:lnTo>
                    <a:lnTo>
                      <a:pt x="30" y="120"/>
                    </a:lnTo>
                    <a:lnTo>
                      <a:pt x="60" y="120"/>
                    </a:lnTo>
                    <a:lnTo>
                      <a:pt x="78" y="132"/>
                    </a:lnTo>
                    <a:lnTo>
                      <a:pt x="108" y="138"/>
                    </a:lnTo>
                    <a:lnTo>
                      <a:pt x="132" y="114"/>
                    </a:lnTo>
                    <a:lnTo>
                      <a:pt x="144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4" name="Freeform 545"/>
              <p:cNvSpPr>
                <a:spLocks/>
              </p:cNvSpPr>
              <p:nvPr/>
            </p:nvSpPr>
            <p:spPr bwMode="auto">
              <a:xfrm>
                <a:off x="2238" y="485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6 w 6"/>
                  <a:gd name="T5" fmla="*/ 18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5" name="Freeform 546"/>
              <p:cNvSpPr>
                <a:spLocks/>
              </p:cNvSpPr>
              <p:nvPr/>
            </p:nvSpPr>
            <p:spPr bwMode="auto">
              <a:xfrm>
                <a:off x="2124" y="845"/>
                <a:ext cx="48" cy="18"/>
              </a:xfrm>
              <a:custGeom>
                <a:avLst/>
                <a:gdLst>
                  <a:gd name="T0" fmla="*/ 0 w 48"/>
                  <a:gd name="T1" fmla="*/ 6 h 18"/>
                  <a:gd name="T2" fmla="*/ 24 w 48"/>
                  <a:gd name="T3" fmla="*/ 12 h 18"/>
                  <a:gd name="T4" fmla="*/ 30 w 48"/>
                  <a:gd name="T5" fmla="*/ 18 h 18"/>
                  <a:gd name="T6" fmla="*/ 42 w 48"/>
                  <a:gd name="T7" fmla="*/ 18 h 18"/>
                  <a:gd name="T8" fmla="*/ 48 w 48"/>
                  <a:gd name="T9" fmla="*/ 12 h 18"/>
                  <a:gd name="T10" fmla="*/ 24 w 48"/>
                  <a:gd name="T11" fmla="*/ 0 h 18"/>
                  <a:gd name="T12" fmla="*/ 0 w 4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8">
                    <a:moveTo>
                      <a:pt x="0" y="6"/>
                    </a:moveTo>
                    <a:lnTo>
                      <a:pt x="24" y="12"/>
                    </a:lnTo>
                    <a:lnTo>
                      <a:pt x="30" y="18"/>
                    </a:lnTo>
                    <a:lnTo>
                      <a:pt x="42" y="18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6" name="Freeform 547"/>
              <p:cNvSpPr>
                <a:spLocks/>
              </p:cNvSpPr>
              <p:nvPr/>
            </p:nvSpPr>
            <p:spPr bwMode="auto">
              <a:xfrm>
                <a:off x="2118" y="857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18 h 48"/>
                  <a:gd name="T4" fmla="*/ 42 w 48"/>
                  <a:gd name="T5" fmla="*/ 48 h 48"/>
                  <a:gd name="T6" fmla="*/ 36 w 48"/>
                  <a:gd name="T7" fmla="*/ 30 h 48"/>
                  <a:gd name="T8" fmla="*/ 48 w 48"/>
                  <a:gd name="T9" fmla="*/ 24 h 48"/>
                  <a:gd name="T10" fmla="*/ 24 w 48"/>
                  <a:gd name="T11" fmla="*/ 6 h 48"/>
                  <a:gd name="T12" fmla="*/ 0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18"/>
                    </a:lnTo>
                    <a:lnTo>
                      <a:pt x="42" y="48"/>
                    </a:lnTo>
                    <a:lnTo>
                      <a:pt x="36" y="30"/>
                    </a:lnTo>
                    <a:lnTo>
                      <a:pt x="48" y="24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7" name="Freeform 548"/>
              <p:cNvSpPr>
                <a:spLocks/>
              </p:cNvSpPr>
              <p:nvPr/>
            </p:nvSpPr>
            <p:spPr bwMode="auto">
              <a:xfrm>
                <a:off x="2220" y="689"/>
                <a:ext cx="30" cy="30"/>
              </a:xfrm>
              <a:custGeom>
                <a:avLst/>
                <a:gdLst>
                  <a:gd name="T0" fmla="*/ 12 w 30"/>
                  <a:gd name="T1" fmla="*/ 24 h 30"/>
                  <a:gd name="T2" fmla="*/ 30 w 30"/>
                  <a:gd name="T3" fmla="*/ 30 h 30"/>
                  <a:gd name="T4" fmla="*/ 30 w 30"/>
                  <a:gd name="T5" fmla="*/ 18 h 30"/>
                  <a:gd name="T6" fmla="*/ 18 w 30"/>
                  <a:gd name="T7" fmla="*/ 18 h 30"/>
                  <a:gd name="T8" fmla="*/ 18 w 30"/>
                  <a:gd name="T9" fmla="*/ 0 h 30"/>
                  <a:gd name="T10" fmla="*/ 0 w 30"/>
                  <a:gd name="T11" fmla="*/ 0 h 30"/>
                  <a:gd name="T12" fmla="*/ 0 w 30"/>
                  <a:gd name="T13" fmla="*/ 30 h 30"/>
                  <a:gd name="T14" fmla="*/ 12 w 3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0">
                    <a:moveTo>
                      <a:pt x="12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8" name="Freeform 549"/>
              <p:cNvSpPr>
                <a:spLocks/>
              </p:cNvSpPr>
              <p:nvPr/>
            </p:nvSpPr>
            <p:spPr bwMode="auto">
              <a:xfrm>
                <a:off x="1566" y="1008"/>
                <a:ext cx="60" cy="48"/>
              </a:xfrm>
              <a:custGeom>
                <a:avLst/>
                <a:gdLst>
                  <a:gd name="T0" fmla="*/ 12 w 60"/>
                  <a:gd name="T1" fmla="*/ 30 h 48"/>
                  <a:gd name="T2" fmla="*/ 6 w 60"/>
                  <a:gd name="T3" fmla="*/ 36 h 48"/>
                  <a:gd name="T4" fmla="*/ 30 w 60"/>
                  <a:gd name="T5" fmla="*/ 42 h 48"/>
                  <a:gd name="T6" fmla="*/ 24 w 60"/>
                  <a:gd name="T7" fmla="*/ 48 h 48"/>
                  <a:gd name="T8" fmla="*/ 54 w 60"/>
                  <a:gd name="T9" fmla="*/ 48 h 48"/>
                  <a:gd name="T10" fmla="*/ 60 w 60"/>
                  <a:gd name="T11" fmla="*/ 24 h 48"/>
                  <a:gd name="T12" fmla="*/ 30 w 60"/>
                  <a:gd name="T13" fmla="*/ 0 h 48"/>
                  <a:gd name="T14" fmla="*/ 6 w 60"/>
                  <a:gd name="T15" fmla="*/ 0 h 48"/>
                  <a:gd name="T16" fmla="*/ 18 w 60"/>
                  <a:gd name="T17" fmla="*/ 18 h 48"/>
                  <a:gd name="T18" fmla="*/ 0 w 60"/>
                  <a:gd name="T19" fmla="*/ 24 h 48"/>
                  <a:gd name="T20" fmla="*/ 12 w 60"/>
                  <a:gd name="T21" fmla="*/ 3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48">
                    <a:moveTo>
                      <a:pt x="12" y="30"/>
                    </a:moveTo>
                    <a:lnTo>
                      <a:pt x="6" y="36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54" y="48"/>
                    </a:lnTo>
                    <a:lnTo>
                      <a:pt x="60" y="24"/>
                    </a:lnTo>
                    <a:lnTo>
                      <a:pt x="30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0" y="24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9" name="Freeform 550"/>
              <p:cNvSpPr>
                <a:spLocks/>
              </p:cNvSpPr>
              <p:nvPr/>
            </p:nvSpPr>
            <p:spPr bwMode="auto">
              <a:xfrm>
                <a:off x="1212" y="233"/>
                <a:ext cx="1056" cy="1219"/>
              </a:xfrm>
              <a:custGeom>
                <a:avLst/>
                <a:gdLst>
                  <a:gd name="T0" fmla="*/ 120 w 1056"/>
                  <a:gd name="T1" fmla="*/ 60 h 1219"/>
                  <a:gd name="T2" fmla="*/ 162 w 1056"/>
                  <a:gd name="T3" fmla="*/ 72 h 1219"/>
                  <a:gd name="T4" fmla="*/ 114 w 1056"/>
                  <a:gd name="T5" fmla="*/ 150 h 1219"/>
                  <a:gd name="T6" fmla="*/ 0 w 1056"/>
                  <a:gd name="T7" fmla="*/ 210 h 1219"/>
                  <a:gd name="T8" fmla="*/ 54 w 1056"/>
                  <a:gd name="T9" fmla="*/ 258 h 1219"/>
                  <a:gd name="T10" fmla="*/ 108 w 1056"/>
                  <a:gd name="T11" fmla="*/ 264 h 1219"/>
                  <a:gd name="T12" fmla="*/ 108 w 1056"/>
                  <a:gd name="T13" fmla="*/ 312 h 1219"/>
                  <a:gd name="T14" fmla="*/ 72 w 1056"/>
                  <a:gd name="T15" fmla="*/ 318 h 1219"/>
                  <a:gd name="T16" fmla="*/ 96 w 1056"/>
                  <a:gd name="T17" fmla="*/ 360 h 1219"/>
                  <a:gd name="T18" fmla="*/ 102 w 1056"/>
                  <a:gd name="T19" fmla="*/ 408 h 1219"/>
                  <a:gd name="T20" fmla="*/ 156 w 1056"/>
                  <a:gd name="T21" fmla="*/ 396 h 1219"/>
                  <a:gd name="T22" fmla="*/ 276 w 1056"/>
                  <a:gd name="T23" fmla="*/ 438 h 1219"/>
                  <a:gd name="T24" fmla="*/ 324 w 1056"/>
                  <a:gd name="T25" fmla="*/ 552 h 1219"/>
                  <a:gd name="T26" fmla="*/ 342 w 1056"/>
                  <a:gd name="T27" fmla="*/ 582 h 1219"/>
                  <a:gd name="T28" fmla="*/ 348 w 1056"/>
                  <a:gd name="T29" fmla="*/ 672 h 1219"/>
                  <a:gd name="T30" fmla="*/ 372 w 1056"/>
                  <a:gd name="T31" fmla="*/ 714 h 1219"/>
                  <a:gd name="T32" fmla="*/ 396 w 1056"/>
                  <a:gd name="T33" fmla="*/ 690 h 1219"/>
                  <a:gd name="T34" fmla="*/ 390 w 1056"/>
                  <a:gd name="T35" fmla="*/ 744 h 1219"/>
                  <a:gd name="T36" fmla="*/ 438 w 1056"/>
                  <a:gd name="T37" fmla="*/ 787 h 1219"/>
                  <a:gd name="T38" fmla="*/ 420 w 1056"/>
                  <a:gd name="T39" fmla="*/ 847 h 1219"/>
                  <a:gd name="T40" fmla="*/ 372 w 1056"/>
                  <a:gd name="T41" fmla="*/ 907 h 1219"/>
                  <a:gd name="T42" fmla="*/ 378 w 1056"/>
                  <a:gd name="T43" fmla="*/ 955 h 1219"/>
                  <a:gd name="T44" fmla="*/ 408 w 1056"/>
                  <a:gd name="T45" fmla="*/ 1039 h 1219"/>
                  <a:gd name="T46" fmla="*/ 420 w 1056"/>
                  <a:gd name="T47" fmla="*/ 1081 h 1219"/>
                  <a:gd name="T48" fmla="*/ 558 w 1056"/>
                  <a:gd name="T49" fmla="*/ 1219 h 1219"/>
                  <a:gd name="T50" fmla="*/ 588 w 1056"/>
                  <a:gd name="T51" fmla="*/ 1129 h 1219"/>
                  <a:gd name="T52" fmla="*/ 606 w 1056"/>
                  <a:gd name="T53" fmla="*/ 1063 h 1219"/>
                  <a:gd name="T54" fmla="*/ 612 w 1056"/>
                  <a:gd name="T55" fmla="*/ 1027 h 1219"/>
                  <a:gd name="T56" fmla="*/ 630 w 1056"/>
                  <a:gd name="T57" fmla="*/ 1009 h 1219"/>
                  <a:gd name="T58" fmla="*/ 672 w 1056"/>
                  <a:gd name="T59" fmla="*/ 985 h 1219"/>
                  <a:gd name="T60" fmla="*/ 684 w 1056"/>
                  <a:gd name="T61" fmla="*/ 973 h 1219"/>
                  <a:gd name="T62" fmla="*/ 714 w 1056"/>
                  <a:gd name="T63" fmla="*/ 979 h 1219"/>
                  <a:gd name="T64" fmla="*/ 738 w 1056"/>
                  <a:gd name="T65" fmla="*/ 949 h 1219"/>
                  <a:gd name="T66" fmla="*/ 780 w 1056"/>
                  <a:gd name="T67" fmla="*/ 889 h 1219"/>
                  <a:gd name="T68" fmla="*/ 816 w 1056"/>
                  <a:gd name="T69" fmla="*/ 877 h 1219"/>
                  <a:gd name="T70" fmla="*/ 942 w 1056"/>
                  <a:gd name="T71" fmla="*/ 811 h 1219"/>
                  <a:gd name="T72" fmla="*/ 936 w 1056"/>
                  <a:gd name="T73" fmla="*/ 781 h 1219"/>
                  <a:gd name="T74" fmla="*/ 846 w 1056"/>
                  <a:gd name="T75" fmla="*/ 775 h 1219"/>
                  <a:gd name="T76" fmla="*/ 882 w 1056"/>
                  <a:gd name="T77" fmla="*/ 720 h 1219"/>
                  <a:gd name="T78" fmla="*/ 840 w 1056"/>
                  <a:gd name="T79" fmla="*/ 660 h 1219"/>
                  <a:gd name="T80" fmla="*/ 930 w 1056"/>
                  <a:gd name="T81" fmla="*/ 756 h 1219"/>
                  <a:gd name="T82" fmla="*/ 942 w 1056"/>
                  <a:gd name="T83" fmla="*/ 714 h 1219"/>
                  <a:gd name="T84" fmla="*/ 864 w 1056"/>
                  <a:gd name="T85" fmla="*/ 600 h 1219"/>
                  <a:gd name="T86" fmla="*/ 918 w 1056"/>
                  <a:gd name="T87" fmla="*/ 558 h 1219"/>
                  <a:gd name="T88" fmla="*/ 984 w 1056"/>
                  <a:gd name="T89" fmla="*/ 576 h 1219"/>
                  <a:gd name="T90" fmla="*/ 990 w 1056"/>
                  <a:gd name="T91" fmla="*/ 516 h 1219"/>
                  <a:gd name="T92" fmla="*/ 966 w 1056"/>
                  <a:gd name="T93" fmla="*/ 444 h 1219"/>
                  <a:gd name="T94" fmla="*/ 972 w 1056"/>
                  <a:gd name="T95" fmla="*/ 414 h 1219"/>
                  <a:gd name="T96" fmla="*/ 942 w 1056"/>
                  <a:gd name="T97" fmla="*/ 348 h 1219"/>
                  <a:gd name="T98" fmla="*/ 1020 w 1056"/>
                  <a:gd name="T99" fmla="*/ 348 h 1219"/>
                  <a:gd name="T100" fmla="*/ 984 w 1056"/>
                  <a:gd name="T101" fmla="*/ 282 h 1219"/>
                  <a:gd name="T102" fmla="*/ 954 w 1056"/>
                  <a:gd name="T103" fmla="*/ 270 h 1219"/>
                  <a:gd name="T104" fmla="*/ 960 w 1056"/>
                  <a:gd name="T105" fmla="*/ 186 h 1219"/>
                  <a:gd name="T106" fmla="*/ 990 w 1056"/>
                  <a:gd name="T107" fmla="*/ 96 h 1219"/>
                  <a:gd name="T108" fmla="*/ 996 w 1056"/>
                  <a:gd name="T109" fmla="*/ 18 h 1219"/>
                  <a:gd name="T110" fmla="*/ 1056 w 1056"/>
                  <a:gd name="T111" fmla="*/ 0 h 1219"/>
                  <a:gd name="T112" fmla="*/ 1008 w 1056"/>
                  <a:gd name="T113" fmla="*/ 0 h 1219"/>
                  <a:gd name="T114" fmla="*/ 960 w 1056"/>
                  <a:gd name="T115" fmla="*/ 0 h 1219"/>
                  <a:gd name="T116" fmla="*/ 894 w 1056"/>
                  <a:gd name="T117" fmla="*/ 0 h 1219"/>
                  <a:gd name="T118" fmla="*/ 90 w 1056"/>
                  <a:gd name="T119" fmla="*/ 18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6" h="1219">
                    <a:moveTo>
                      <a:pt x="90" y="18"/>
                    </a:moveTo>
                    <a:lnTo>
                      <a:pt x="96" y="42"/>
                    </a:lnTo>
                    <a:lnTo>
                      <a:pt x="120" y="60"/>
                    </a:lnTo>
                    <a:lnTo>
                      <a:pt x="162" y="36"/>
                    </a:lnTo>
                    <a:lnTo>
                      <a:pt x="168" y="42"/>
                    </a:lnTo>
                    <a:lnTo>
                      <a:pt x="162" y="72"/>
                    </a:lnTo>
                    <a:lnTo>
                      <a:pt x="150" y="84"/>
                    </a:lnTo>
                    <a:lnTo>
                      <a:pt x="150" y="114"/>
                    </a:lnTo>
                    <a:lnTo>
                      <a:pt x="114" y="150"/>
                    </a:lnTo>
                    <a:lnTo>
                      <a:pt x="78" y="156"/>
                    </a:lnTo>
                    <a:lnTo>
                      <a:pt x="66" y="180"/>
                    </a:lnTo>
                    <a:lnTo>
                      <a:pt x="0" y="210"/>
                    </a:lnTo>
                    <a:lnTo>
                      <a:pt x="0" y="234"/>
                    </a:lnTo>
                    <a:lnTo>
                      <a:pt x="12" y="252"/>
                    </a:lnTo>
                    <a:lnTo>
                      <a:pt x="54" y="258"/>
                    </a:lnTo>
                    <a:lnTo>
                      <a:pt x="60" y="276"/>
                    </a:lnTo>
                    <a:lnTo>
                      <a:pt x="84" y="282"/>
                    </a:lnTo>
                    <a:lnTo>
                      <a:pt x="108" y="264"/>
                    </a:lnTo>
                    <a:lnTo>
                      <a:pt x="138" y="282"/>
                    </a:lnTo>
                    <a:lnTo>
                      <a:pt x="138" y="300"/>
                    </a:lnTo>
                    <a:lnTo>
                      <a:pt x="108" y="312"/>
                    </a:lnTo>
                    <a:lnTo>
                      <a:pt x="96" y="306"/>
                    </a:lnTo>
                    <a:lnTo>
                      <a:pt x="96" y="324"/>
                    </a:lnTo>
                    <a:lnTo>
                      <a:pt x="72" y="318"/>
                    </a:lnTo>
                    <a:lnTo>
                      <a:pt x="42" y="324"/>
                    </a:lnTo>
                    <a:lnTo>
                      <a:pt x="60" y="354"/>
                    </a:lnTo>
                    <a:lnTo>
                      <a:pt x="96" y="360"/>
                    </a:lnTo>
                    <a:lnTo>
                      <a:pt x="96" y="372"/>
                    </a:lnTo>
                    <a:lnTo>
                      <a:pt x="72" y="384"/>
                    </a:lnTo>
                    <a:lnTo>
                      <a:pt x="102" y="408"/>
                    </a:lnTo>
                    <a:lnTo>
                      <a:pt x="114" y="390"/>
                    </a:lnTo>
                    <a:lnTo>
                      <a:pt x="138" y="384"/>
                    </a:lnTo>
                    <a:lnTo>
                      <a:pt x="156" y="396"/>
                    </a:lnTo>
                    <a:lnTo>
                      <a:pt x="174" y="378"/>
                    </a:lnTo>
                    <a:lnTo>
                      <a:pt x="228" y="402"/>
                    </a:lnTo>
                    <a:lnTo>
                      <a:pt x="276" y="438"/>
                    </a:lnTo>
                    <a:lnTo>
                      <a:pt x="282" y="468"/>
                    </a:lnTo>
                    <a:lnTo>
                      <a:pt x="318" y="504"/>
                    </a:lnTo>
                    <a:lnTo>
                      <a:pt x="324" y="552"/>
                    </a:lnTo>
                    <a:lnTo>
                      <a:pt x="330" y="558"/>
                    </a:lnTo>
                    <a:lnTo>
                      <a:pt x="330" y="570"/>
                    </a:lnTo>
                    <a:lnTo>
                      <a:pt x="342" y="582"/>
                    </a:lnTo>
                    <a:lnTo>
                      <a:pt x="342" y="606"/>
                    </a:lnTo>
                    <a:lnTo>
                      <a:pt x="366" y="618"/>
                    </a:lnTo>
                    <a:lnTo>
                      <a:pt x="348" y="672"/>
                    </a:lnTo>
                    <a:lnTo>
                      <a:pt x="354" y="678"/>
                    </a:lnTo>
                    <a:lnTo>
                      <a:pt x="342" y="708"/>
                    </a:lnTo>
                    <a:lnTo>
                      <a:pt x="372" y="714"/>
                    </a:lnTo>
                    <a:lnTo>
                      <a:pt x="372" y="696"/>
                    </a:lnTo>
                    <a:lnTo>
                      <a:pt x="378" y="678"/>
                    </a:lnTo>
                    <a:lnTo>
                      <a:pt x="396" y="690"/>
                    </a:lnTo>
                    <a:lnTo>
                      <a:pt x="420" y="726"/>
                    </a:lnTo>
                    <a:lnTo>
                      <a:pt x="438" y="769"/>
                    </a:lnTo>
                    <a:lnTo>
                      <a:pt x="390" y="744"/>
                    </a:lnTo>
                    <a:lnTo>
                      <a:pt x="366" y="756"/>
                    </a:lnTo>
                    <a:lnTo>
                      <a:pt x="396" y="781"/>
                    </a:lnTo>
                    <a:lnTo>
                      <a:pt x="438" y="787"/>
                    </a:lnTo>
                    <a:lnTo>
                      <a:pt x="426" y="811"/>
                    </a:lnTo>
                    <a:lnTo>
                      <a:pt x="432" y="829"/>
                    </a:lnTo>
                    <a:lnTo>
                      <a:pt x="420" y="847"/>
                    </a:lnTo>
                    <a:lnTo>
                      <a:pt x="420" y="877"/>
                    </a:lnTo>
                    <a:lnTo>
                      <a:pt x="390" y="871"/>
                    </a:lnTo>
                    <a:lnTo>
                      <a:pt x="372" y="907"/>
                    </a:lnTo>
                    <a:lnTo>
                      <a:pt x="372" y="925"/>
                    </a:lnTo>
                    <a:lnTo>
                      <a:pt x="384" y="931"/>
                    </a:lnTo>
                    <a:lnTo>
                      <a:pt x="378" y="955"/>
                    </a:lnTo>
                    <a:lnTo>
                      <a:pt x="384" y="997"/>
                    </a:lnTo>
                    <a:lnTo>
                      <a:pt x="408" y="1003"/>
                    </a:lnTo>
                    <a:lnTo>
                      <a:pt x="408" y="1039"/>
                    </a:lnTo>
                    <a:lnTo>
                      <a:pt x="444" y="1027"/>
                    </a:lnTo>
                    <a:lnTo>
                      <a:pt x="420" y="1051"/>
                    </a:lnTo>
                    <a:lnTo>
                      <a:pt x="420" y="1081"/>
                    </a:lnTo>
                    <a:lnTo>
                      <a:pt x="486" y="1183"/>
                    </a:lnTo>
                    <a:lnTo>
                      <a:pt x="522" y="1183"/>
                    </a:lnTo>
                    <a:lnTo>
                      <a:pt x="558" y="1219"/>
                    </a:lnTo>
                    <a:lnTo>
                      <a:pt x="570" y="1207"/>
                    </a:lnTo>
                    <a:lnTo>
                      <a:pt x="588" y="1153"/>
                    </a:lnTo>
                    <a:lnTo>
                      <a:pt x="588" y="1129"/>
                    </a:lnTo>
                    <a:lnTo>
                      <a:pt x="606" y="1111"/>
                    </a:lnTo>
                    <a:lnTo>
                      <a:pt x="618" y="1081"/>
                    </a:lnTo>
                    <a:lnTo>
                      <a:pt x="606" y="1063"/>
                    </a:lnTo>
                    <a:lnTo>
                      <a:pt x="624" y="1057"/>
                    </a:lnTo>
                    <a:lnTo>
                      <a:pt x="618" y="1033"/>
                    </a:lnTo>
                    <a:lnTo>
                      <a:pt x="612" y="1027"/>
                    </a:lnTo>
                    <a:lnTo>
                      <a:pt x="630" y="1027"/>
                    </a:lnTo>
                    <a:lnTo>
                      <a:pt x="636" y="1021"/>
                    </a:lnTo>
                    <a:lnTo>
                      <a:pt x="630" y="1009"/>
                    </a:lnTo>
                    <a:lnTo>
                      <a:pt x="666" y="1003"/>
                    </a:lnTo>
                    <a:lnTo>
                      <a:pt x="660" y="991"/>
                    </a:lnTo>
                    <a:lnTo>
                      <a:pt x="672" y="985"/>
                    </a:lnTo>
                    <a:lnTo>
                      <a:pt x="672" y="967"/>
                    </a:lnTo>
                    <a:lnTo>
                      <a:pt x="684" y="973"/>
                    </a:lnTo>
                    <a:lnTo>
                      <a:pt x="684" y="973"/>
                    </a:lnTo>
                    <a:lnTo>
                      <a:pt x="678" y="985"/>
                    </a:lnTo>
                    <a:lnTo>
                      <a:pt x="690" y="991"/>
                    </a:lnTo>
                    <a:lnTo>
                      <a:pt x="714" y="979"/>
                    </a:lnTo>
                    <a:lnTo>
                      <a:pt x="708" y="967"/>
                    </a:lnTo>
                    <a:lnTo>
                      <a:pt x="732" y="973"/>
                    </a:lnTo>
                    <a:lnTo>
                      <a:pt x="738" y="949"/>
                    </a:lnTo>
                    <a:lnTo>
                      <a:pt x="756" y="937"/>
                    </a:lnTo>
                    <a:lnTo>
                      <a:pt x="756" y="919"/>
                    </a:lnTo>
                    <a:lnTo>
                      <a:pt x="780" y="889"/>
                    </a:lnTo>
                    <a:lnTo>
                      <a:pt x="774" y="859"/>
                    </a:lnTo>
                    <a:lnTo>
                      <a:pt x="792" y="883"/>
                    </a:lnTo>
                    <a:lnTo>
                      <a:pt x="816" y="877"/>
                    </a:lnTo>
                    <a:lnTo>
                      <a:pt x="822" y="871"/>
                    </a:lnTo>
                    <a:lnTo>
                      <a:pt x="912" y="841"/>
                    </a:lnTo>
                    <a:lnTo>
                      <a:pt x="942" y="811"/>
                    </a:lnTo>
                    <a:lnTo>
                      <a:pt x="972" y="781"/>
                    </a:lnTo>
                    <a:lnTo>
                      <a:pt x="954" y="787"/>
                    </a:lnTo>
                    <a:lnTo>
                      <a:pt x="936" y="781"/>
                    </a:lnTo>
                    <a:lnTo>
                      <a:pt x="924" y="775"/>
                    </a:lnTo>
                    <a:lnTo>
                      <a:pt x="864" y="775"/>
                    </a:lnTo>
                    <a:lnTo>
                      <a:pt x="846" y="775"/>
                    </a:lnTo>
                    <a:lnTo>
                      <a:pt x="828" y="750"/>
                    </a:lnTo>
                    <a:lnTo>
                      <a:pt x="840" y="726"/>
                    </a:lnTo>
                    <a:lnTo>
                      <a:pt x="882" y="720"/>
                    </a:lnTo>
                    <a:lnTo>
                      <a:pt x="864" y="70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72"/>
                    </a:lnTo>
                    <a:lnTo>
                      <a:pt x="900" y="702"/>
                    </a:lnTo>
                    <a:lnTo>
                      <a:pt x="930" y="756"/>
                    </a:lnTo>
                    <a:lnTo>
                      <a:pt x="948" y="744"/>
                    </a:lnTo>
                    <a:lnTo>
                      <a:pt x="954" y="720"/>
                    </a:lnTo>
                    <a:lnTo>
                      <a:pt x="942" y="714"/>
                    </a:lnTo>
                    <a:lnTo>
                      <a:pt x="942" y="684"/>
                    </a:lnTo>
                    <a:lnTo>
                      <a:pt x="894" y="654"/>
                    </a:lnTo>
                    <a:lnTo>
                      <a:pt x="864" y="600"/>
                    </a:lnTo>
                    <a:lnTo>
                      <a:pt x="882" y="600"/>
                    </a:lnTo>
                    <a:lnTo>
                      <a:pt x="894" y="570"/>
                    </a:lnTo>
                    <a:lnTo>
                      <a:pt x="918" y="558"/>
                    </a:lnTo>
                    <a:lnTo>
                      <a:pt x="942" y="588"/>
                    </a:lnTo>
                    <a:lnTo>
                      <a:pt x="978" y="588"/>
                    </a:lnTo>
                    <a:lnTo>
                      <a:pt x="984" y="576"/>
                    </a:lnTo>
                    <a:lnTo>
                      <a:pt x="948" y="546"/>
                    </a:lnTo>
                    <a:lnTo>
                      <a:pt x="942" y="516"/>
                    </a:lnTo>
                    <a:lnTo>
                      <a:pt x="990" y="516"/>
                    </a:lnTo>
                    <a:lnTo>
                      <a:pt x="966" y="468"/>
                    </a:lnTo>
                    <a:lnTo>
                      <a:pt x="954" y="426"/>
                    </a:lnTo>
                    <a:lnTo>
                      <a:pt x="966" y="444"/>
                    </a:lnTo>
                    <a:lnTo>
                      <a:pt x="996" y="456"/>
                    </a:lnTo>
                    <a:lnTo>
                      <a:pt x="996" y="426"/>
                    </a:lnTo>
                    <a:lnTo>
                      <a:pt x="972" y="414"/>
                    </a:lnTo>
                    <a:lnTo>
                      <a:pt x="978" y="396"/>
                    </a:lnTo>
                    <a:lnTo>
                      <a:pt x="966" y="402"/>
                    </a:lnTo>
                    <a:lnTo>
                      <a:pt x="942" y="348"/>
                    </a:lnTo>
                    <a:lnTo>
                      <a:pt x="948" y="336"/>
                    </a:lnTo>
                    <a:lnTo>
                      <a:pt x="990" y="336"/>
                    </a:lnTo>
                    <a:lnTo>
                      <a:pt x="1020" y="348"/>
                    </a:lnTo>
                    <a:lnTo>
                      <a:pt x="1020" y="312"/>
                    </a:lnTo>
                    <a:lnTo>
                      <a:pt x="984" y="294"/>
                    </a:lnTo>
                    <a:lnTo>
                      <a:pt x="984" y="282"/>
                    </a:lnTo>
                    <a:lnTo>
                      <a:pt x="1008" y="276"/>
                    </a:lnTo>
                    <a:lnTo>
                      <a:pt x="978" y="246"/>
                    </a:lnTo>
                    <a:lnTo>
                      <a:pt x="954" y="270"/>
                    </a:lnTo>
                    <a:lnTo>
                      <a:pt x="954" y="246"/>
                    </a:lnTo>
                    <a:lnTo>
                      <a:pt x="960" y="234"/>
                    </a:lnTo>
                    <a:lnTo>
                      <a:pt x="960" y="186"/>
                    </a:lnTo>
                    <a:lnTo>
                      <a:pt x="996" y="138"/>
                    </a:lnTo>
                    <a:lnTo>
                      <a:pt x="990" y="108"/>
                    </a:lnTo>
                    <a:lnTo>
                      <a:pt x="990" y="96"/>
                    </a:lnTo>
                    <a:lnTo>
                      <a:pt x="978" y="90"/>
                    </a:lnTo>
                    <a:lnTo>
                      <a:pt x="978" y="48"/>
                    </a:lnTo>
                    <a:lnTo>
                      <a:pt x="996" y="18"/>
                    </a:lnTo>
                    <a:lnTo>
                      <a:pt x="1044" y="18"/>
                    </a:lnTo>
                    <a:lnTo>
                      <a:pt x="1056" y="6"/>
                    </a:lnTo>
                    <a:lnTo>
                      <a:pt x="1056" y="0"/>
                    </a:lnTo>
                    <a:lnTo>
                      <a:pt x="1014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966" y="0"/>
                    </a:lnTo>
                    <a:lnTo>
                      <a:pt x="960" y="6"/>
                    </a:lnTo>
                    <a:lnTo>
                      <a:pt x="960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126" y="0"/>
                    </a:lnTo>
                    <a:lnTo>
                      <a:pt x="120" y="6"/>
                    </a:lnTo>
                    <a:lnTo>
                      <a:pt x="9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0" name="Freeform 551"/>
              <p:cNvSpPr>
                <a:spLocks/>
              </p:cNvSpPr>
              <p:nvPr/>
            </p:nvSpPr>
            <p:spPr bwMode="auto">
              <a:xfrm>
                <a:off x="2160" y="755"/>
                <a:ext cx="42" cy="24"/>
              </a:xfrm>
              <a:custGeom>
                <a:avLst/>
                <a:gdLst>
                  <a:gd name="T0" fmla="*/ 36 w 42"/>
                  <a:gd name="T1" fmla="*/ 0 h 24"/>
                  <a:gd name="T2" fmla="*/ 12 w 42"/>
                  <a:gd name="T3" fmla="*/ 0 h 24"/>
                  <a:gd name="T4" fmla="*/ 0 w 42"/>
                  <a:gd name="T5" fmla="*/ 12 h 24"/>
                  <a:gd name="T6" fmla="*/ 18 w 42"/>
                  <a:gd name="T7" fmla="*/ 24 h 24"/>
                  <a:gd name="T8" fmla="*/ 42 w 42"/>
                  <a:gd name="T9" fmla="*/ 24 h 24"/>
                  <a:gd name="T10" fmla="*/ 36 w 4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4">
                    <a:moveTo>
                      <a:pt x="36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1" name="Freeform 552"/>
              <p:cNvSpPr>
                <a:spLocks/>
              </p:cNvSpPr>
              <p:nvPr/>
            </p:nvSpPr>
            <p:spPr bwMode="auto">
              <a:xfrm>
                <a:off x="2058" y="959"/>
                <a:ext cx="48" cy="30"/>
              </a:xfrm>
              <a:custGeom>
                <a:avLst/>
                <a:gdLst>
                  <a:gd name="T0" fmla="*/ 36 w 48"/>
                  <a:gd name="T1" fmla="*/ 6 h 30"/>
                  <a:gd name="T2" fmla="*/ 6 w 48"/>
                  <a:gd name="T3" fmla="*/ 12 h 30"/>
                  <a:gd name="T4" fmla="*/ 0 w 48"/>
                  <a:gd name="T5" fmla="*/ 30 h 30"/>
                  <a:gd name="T6" fmla="*/ 18 w 48"/>
                  <a:gd name="T7" fmla="*/ 24 h 30"/>
                  <a:gd name="T8" fmla="*/ 42 w 48"/>
                  <a:gd name="T9" fmla="*/ 24 h 30"/>
                  <a:gd name="T10" fmla="*/ 48 w 48"/>
                  <a:gd name="T11" fmla="*/ 18 h 30"/>
                  <a:gd name="T12" fmla="*/ 42 w 48"/>
                  <a:gd name="T13" fmla="*/ 0 h 30"/>
                  <a:gd name="T14" fmla="*/ 36 w 48"/>
                  <a:gd name="T15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0">
                    <a:moveTo>
                      <a:pt x="36" y="6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2" name="Freeform 553"/>
              <p:cNvSpPr>
                <a:spLocks/>
              </p:cNvSpPr>
              <p:nvPr/>
            </p:nvSpPr>
            <p:spPr bwMode="auto">
              <a:xfrm>
                <a:off x="2100" y="821"/>
                <a:ext cx="48" cy="24"/>
              </a:xfrm>
              <a:custGeom>
                <a:avLst/>
                <a:gdLst>
                  <a:gd name="T0" fmla="*/ 48 w 48"/>
                  <a:gd name="T1" fmla="*/ 18 h 24"/>
                  <a:gd name="T2" fmla="*/ 18 w 48"/>
                  <a:gd name="T3" fmla="*/ 0 h 24"/>
                  <a:gd name="T4" fmla="*/ 0 w 48"/>
                  <a:gd name="T5" fmla="*/ 12 h 24"/>
                  <a:gd name="T6" fmla="*/ 24 w 48"/>
                  <a:gd name="T7" fmla="*/ 24 h 24"/>
                  <a:gd name="T8" fmla="*/ 48 w 48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3" name="Freeform 554"/>
              <p:cNvSpPr>
                <a:spLocks/>
              </p:cNvSpPr>
              <p:nvPr/>
            </p:nvSpPr>
            <p:spPr bwMode="auto">
              <a:xfrm>
                <a:off x="624" y="497"/>
                <a:ext cx="30" cy="54"/>
              </a:xfrm>
              <a:custGeom>
                <a:avLst/>
                <a:gdLst>
                  <a:gd name="T0" fmla="*/ 6 w 30"/>
                  <a:gd name="T1" fmla="*/ 18 h 54"/>
                  <a:gd name="T2" fmla="*/ 18 w 30"/>
                  <a:gd name="T3" fmla="*/ 48 h 54"/>
                  <a:gd name="T4" fmla="*/ 24 w 30"/>
                  <a:gd name="T5" fmla="*/ 54 h 54"/>
                  <a:gd name="T6" fmla="*/ 30 w 30"/>
                  <a:gd name="T7" fmla="*/ 48 h 54"/>
                  <a:gd name="T8" fmla="*/ 24 w 30"/>
                  <a:gd name="T9" fmla="*/ 30 h 54"/>
                  <a:gd name="T10" fmla="*/ 18 w 30"/>
                  <a:gd name="T11" fmla="*/ 24 h 54"/>
                  <a:gd name="T12" fmla="*/ 18 w 30"/>
                  <a:gd name="T13" fmla="*/ 6 h 54"/>
                  <a:gd name="T14" fmla="*/ 0 w 30"/>
                  <a:gd name="T15" fmla="*/ 0 h 54"/>
                  <a:gd name="T16" fmla="*/ 0 w 30"/>
                  <a:gd name="T17" fmla="*/ 6 h 54"/>
                  <a:gd name="T18" fmla="*/ 6 w 30"/>
                  <a:gd name="T19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54">
                    <a:moveTo>
                      <a:pt x="6" y="18"/>
                    </a:move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4" name="Freeform 555"/>
              <p:cNvSpPr>
                <a:spLocks/>
              </p:cNvSpPr>
              <p:nvPr/>
            </p:nvSpPr>
            <p:spPr bwMode="auto">
              <a:xfrm>
                <a:off x="138" y="1692"/>
                <a:ext cx="24" cy="30"/>
              </a:xfrm>
              <a:custGeom>
                <a:avLst/>
                <a:gdLst>
                  <a:gd name="T0" fmla="*/ 12 w 24"/>
                  <a:gd name="T1" fmla="*/ 0 h 30"/>
                  <a:gd name="T2" fmla="*/ 0 w 24"/>
                  <a:gd name="T3" fmla="*/ 6 h 30"/>
                  <a:gd name="T4" fmla="*/ 6 w 24"/>
                  <a:gd name="T5" fmla="*/ 12 h 30"/>
                  <a:gd name="T6" fmla="*/ 6 w 24"/>
                  <a:gd name="T7" fmla="*/ 18 h 30"/>
                  <a:gd name="T8" fmla="*/ 24 w 24"/>
                  <a:gd name="T9" fmla="*/ 30 h 30"/>
                  <a:gd name="T10" fmla="*/ 12 w 24"/>
                  <a:gd name="T11" fmla="*/ 12 h 30"/>
                  <a:gd name="T12" fmla="*/ 12 w 24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0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24" y="30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5" name="Freeform 556"/>
              <p:cNvSpPr>
                <a:spLocks/>
              </p:cNvSpPr>
              <p:nvPr/>
            </p:nvSpPr>
            <p:spPr bwMode="auto">
              <a:xfrm>
                <a:off x="630" y="347"/>
                <a:ext cx="120" cy="144"/>
              </a:xfrm>
              <a:custGeom>
                <a:avLst/>
                <a:gdLst>
                  <a:gd name="T0" fmla="*/ 18 w 120"/>
                  <a:gd name="T1" fmla="*/ 36 h 144"/>
                  <a:gd name="T2" fmla="*/ 12 w 120"/>
                  <a:gd name="T3" fmla="*/ 54 h 144"/>
                  <a:gd name="T4" fmla="*/ 24 w 120"/>
                  <a:gd name="T5" fmla="*/ 36 h 144"/>
                  <a:gd name="T6" fmla="*/ 30 w 120"/>
                  <a:gd name="T7" fmla="*/ 42 h 144"/>
                  <a:gd name="T8" fmla="*/ 24 w 120"/>
                  <a:gd name="T9" fmla="*/ 54 h 144"/>
                  <a:gd name="T10" fmla="*/ 42 w 120"/>
                  <a:gd name="T11" fmla="*/ 60 h 144"/>
                  <a:gd name="T12" fmla="*/ 30 w 120"/>
                  <a:gd name="T13" fmla="*/ 72 h 144"/>
                  <a:gd name="T14" fmla="*/ 42 w 120"/>
                  <a:gd name="T15" fmla="*/ 72 h 144"/>
                  <a:gd name="T16" fmla="*/ 36 w 120"/>
                  <a:gd name="T17" fmla="*/ 84 h 144"/>
                  <a:gd name="T18" fmla="*/ 18 w 120"/>
                  <a:gd name="T19" fmla="*/ 78 h 144"/>
                  <a:gd name="T20" fmla="*/ 18 w 120"/>
                  <a:gd name="T21" fmla="*/ 78 h 144"/>
                  <a:gd name="T22" fmla="*/ 12 w 120"/>
                  <a:gd name="T23" fmla="*/ 90 h 144"/>
                  <a:gd name="T24" fmla="*/ 30 w 120"/>
                  <a:gd name="T25" fmla="*/ 108 h 144"/>
                  <a:gd name="T26" fmla="*/ 54 w 120"/>
                  <a:gd name="T27" fmla="*/ 90 h 144"/>
                  <a:gd name="T28" fmla="*/ 54 w 120"/>
                  <a:gd name="T29" fmla="*/ 102 h 144"/>
                  <a:gd name="T30" fmla="*/ 72 w 120"/>
                  <a:gd name="T31" fmla="*/ 102 h 144"/>
                  <a:gd name="T32" fmla="*/ 78 w 120"/>
                  <a:gd name="T33" fmla="*/ 108 h 144"/>
                  <a:gd name="T34" fmla="*/ 84 w 120"/>
                  <a:gd name="T35" fmla="*/ 108 h 144"/>
                  <a:gd name="T36" fmla="*/ 90 w 120"/>
                  <a:gd name="T37" fmla="*/ 138 h 144"/>
                  <a:gd name="T38" fmla="*/ 102 w 120"/>
                  <a:gd name="T39" fmla="*/ 144 h 144"/>
                  <a:gd name="T40" fmla="*/ 120 w 120"/>
                  <a:gd name="T41" fmla="*/ 138 h 144"/>
                  <a:gd name="T42" fmla="*/ 120 w 120"/>
                  <a:gd name="T43" fmla="*/ 132 h 144"/>
                  <a:gd name="T44" fmla="*/ 120 w 120"/>
                  <a:gd name="T45" fmla="*/ 120 h 144"/>
                  <a:gd name="T46" fmla="*/ 108 w 120"/>
                  <a:gd name="T47" fmla="*/ 96 h 144"/>
                  <a:gd name="T48" fmla="*/ 108 w 120"/>
                  <a:gd name="T49" fmla="*/ 96 h 144"/>
                  <a:gd name="T50" fmla="*/ 102 w 120"/>
                  <a:gd name="T51" fmla="*/ 84 h 144"/>
                  <a:gd name="T52" fmla="*/ 108 w 120"/>
                  <a:gd name="T53" fmla="*/ 66 h 144"/>
                  <a:gd name="T54" fmla="*/ 108 w 120"/>
                  <a:gd name="T55" fmla="*/ 66 h 144"/>
                  <a:gd name="T56" fmla="*/ 90 w 120"/>
                  <a:gd name="T57" fmla="*/ 42 h 144"/>
                  <a:gd name="T58" fmla="*/ 78 w 120"/>
                  <a:gd name="T59" fmla="*/ 48 h 144"/>
                  <a:gd name="T60" fmla="*/ 78 w 120"/>
                  <a:gd name="T61" fmla="*/ 30 h 144"/>
                  <a:gd name="T62" fmla="*/ 72 w 120"/>
                  <a:gd name="T63" fmla="*/ 30 h 144"/>
                  <a:gd name="T64" fmla="*/ 60 w 120"/>
                  <a:gd name="T65" fmla="*/ 12 h 144"/>
                  <a:gd name="T66" fmla="*/ 48 w 120"/>
                  <a:gd name="T67" fmla="*/ 24 h 144"/>
                  <a:gd name="T68" fmla="*/ 48 w 120"/>
                  <a:gd name="T69" fmla="*/ 42 h 144"/>
                  <a:gd name="T70" fmla="*/ 42 w 120"/>
                  <a:gd name="T71" fmla="*/ 36 h 144"/>
                  <a:gd name="T72" fmla="*/ 42 w 120"/>
                  <a:gd name="T73" fmla="*/ 6 h 144"/>
                  <a:gd name="T74" fmla="*/ 30 w 120"/>
                  <a:gd name="T75" fmla="*/ 12 h 144"/>
                  <a:gd name="T76" fmla="*/ 30 w 120"/>
                  <a:gd name="T77" fmla="*/ 0 h 144"/>
                  <a:gd name="T78" fmla="*/ 6 w 120"/>
                  <a:gd name="T79" fmla="*/ 6 h 144"/>
                  <a:gd name="T80" fmla="*/ 0 w 120"/>
                  <a:gd name="T81" fmla="*/ 18 h 144"/>
                  <a:gd name="T82" fmla="*/ 0 w 120"/>
                  <a:gd name="T83" fmla="*/ 36 h 144"/>
                  <a:gd name="T84" fmla="*/ 18 w 120"/>
                  <a:gd name="T85" fmla="*/ 3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0" h="144">
                    <a:moveTo>
                      <a:pt x="18" y="36"/>
                    </a:moveTo>
                    <a:lnTo>
                      <a:pt x="12" y="54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42" y="60"/>
                    </a:lnTo>
                    <a:lnTo>
                      <a:pt x="30" y="72"/>
                    </a:lnTo>
                    <a:lnTo>
                      <a:pt x="42" y="72"/>
                    </a:lnTo>
                    <a:lnTo>
                      <a:pt x="36" y="84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30" y="108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84" y="108"/>
                    </a:lnTo>
                    <a:lnTo>
                      <a:pt x="90" y="138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0" y="120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90" y="42"/>
                    </a:lnTo>
                    <a:lnTo>
                      <a:pt x="78" y="48"/>
                    </a:lnTo>
                    <a:lnTo>
                      <a:pt x="78" y="30"/>
                    </a:lnTo>
                    <a:lnTo>
                      <a:pt x="72" y="30"/>
                    </a:lnTo>
                    <a:lnTo>
                      <a:pt x="6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42" y="3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6" name="Freeform 557"/>
              <p:cNvSpPr>
                <a:spLocks noEditPoints="1"/>
              </p:cNvSpPr>
              <p:nvPr/>
            </p:nvSpPr>
            <p:spPr bwMode="auto">
              <a:xfrm>
                <a:off x="912" y="791"/>
                <a:ext cx="534" cy="601"/>
              </a:xfrm>
              <a:custGeom>
                <a:avLst/>
                <a:gdLst>
                  <a:gd name="T0" fmla="*/ 80 w 89"/>
                  <a:gd name="T1" fmla="*/ 62 h 100"/>
                  <a:gd name="T2" fmla="*/ 77 w 89"/>
                  <a:gd name="T3" fmla="*/ 57 h 100"/>
                  <a:gd name="T4" fmla="*/ 74 w 89"/>
                  <a:gd name="T5" fmla="*/ 54 h 100"/>
                  <a:gd name="T6" fmla="*/ 67 w 89"/>
                  <a:gd name="T7" fmla="*/ 50 h 100"/>
                  <a:gd name="T8" fmla="*/ 69 w 89"/>
                  <a:gd name="T9" fmla="*/ 47 h 100"/>
                  <a:gd name="T10" fmla="*/ 70 w 89"/>
                  <a:gd name="T11" fmla="*/ 46 h 100"/>
                  <a:gd name="T12" fmla="*/ 67 w 89"/>
                  <a:gd name="T13" fmla="*/ 43 h 100"/>
                  <a:gd name="T14" fmla="*/ 70 w 89"/>
                  <a:gd name="T15" fmla="*/ 41 h 100"/>
                  <a:gd name="T16" fmla="*/ 67 w 89"/>
                  <a:gd name="T17" fmla="*/ 37 h 100"/>
                  <a:gd name="T18" fmla="*/ 63 w 89"/>
                  <a:gd name="T19" fmla="*/ 37 h 100"/>
                  <a:gd name="T20" fmla="*/ 67 w 89"/>
                  <a:gd name="T21" fmla="*/ 33 h 100"/>
                  <a:gd name="T22" fmla="*/ 62 w 89"/>
                  <a:gd name="T23" fmla="*/ 31 h 100"/>
                  <a:gd name="T24" fmla="*/ 57 w 89"/>
                  <a:gd name="T25" fmla="*/ 30 h 100"/>
                  <a:gd name="T26" fmla="*/ 54 w 89"/>
                  <a:gd name="T27" fmla="*/ 23 h 100"/>
                  <a:gd name="T28" fmla="*/ 48 w 89"/>
                  <a:gd name="T29" fmla="*/ 22 h 100"/>
                  <a:gd name="T30" fmla="*/ 45 w 89"/>
                  <a:gd name="T31" fmla="*/ 15 h 100"/>
                  <a:gd name="T32" fmla="*/ 32 w 89"/>
                  <a:gd name="T33" fmla="*/ 15 h 100"/>
                  <a:gd name="T34" fmla="*/ 27 w 89"/>
                  <a:gd name="T35" fmla="*/ 7 h 100"/>
                  <a:gd name="T36" fmla="*/ 19 w 89"/>
                  <a:gd name="T37" fmla="*/ 3 h 100"/>
                  <a:gd name="T38" fmla="*/ 15 w 89"/>
                  <a:gd name="T39" fmla="*/ 9 h 100"/>
                  <a:gd name="T40" fmla="*/ 13 w 89"/>
                  <a:gd name="T41" fmla="*/ 19 h 100"/>
                  <a:gd name="T42" fmla="*/ 15 w 89"/>
                  <a:gd name="T43" fmla="*/ 28 h 100"/>
                  <a:gd name="T44" fmla="*/ 11 w 89"/>
                  <a:gd name="T45" fmla="*/ 20 h 100"/>
                  <a:gd name="T46" fmla="*/ 14 w 89"/>
                  <a:gd name="T47" fmla="*/ 3 h 100"/>
                  <a:gd name="T48" fmla="*/ 3 w 89"/>
                  <a:gd name="T49" fmla="*/ 7 h 100"/>
                  <a:gd name="T50" fmla="*/ 1 w 89"/>
                  <a:gd name="T51" fmla="*/ 26 h 100"/>
                  <a:gd name="T52" fmla="*/ 6 w 89"/>
                  <a:gd name="T53" fmla="*/ 30 h 100"/>
                  <a:gd name="T54" fmla="*/ 11 w 89"/>
                  <a:gd name="T55" fmla="*/ 36 h 100"/>
                  <a:gd name="T56" fmla="*/ 26 w 89"/>
                  <a:gd name="T57" fmla="*/ 40 h 100"/>
                  <a:gd name="T58" fmla="*/ 28 w 89"/>
                  <a:gd name="T59" fmla="*/ 38 h 100"/>
                  <a:gd name="T60" fmla="*/ 36 w 89"/>
                  <a:gd name="T61" fmla="*/ 39 h 100"/>
                  <a:gd name="T62" fmla="*/ 39 w 89"/>
                  <a:gd name="T63" fmla="*/ 40 h 100"/>
                  <a:gd name="T64" fmla="*/ 41 w 89"/>
                  <a:gd name="T65" fmla="*/ 50 h 100"/>
                  <a:gd name="T66" fmla="*/ 47 w 89"/>
                  <a:gd name="T67" fmla="*/ 49 h 100"/>
                  <a:gd name="T68" fmla="*/ 51 w 89"/>
                  <a:gd name="T69" fmla="*/ 53 h 100"/>
                  <a:gd name="T70" fmla="*/ 53 w 89"/>
                  <a:gd name="T71" fmla="*/ 66 h 100"/>
                  <a:gd name="T72" fmla="*/ 49 w 89"/>
                  <a:gd name="T73" fmla="*/ 75 h 100"/>
                  <a:gd name="T74" fmla="*/ 39 w 89"/>
                  <a:gd name="T75" fmla="*/ 78 h 100"/>
                  <a:gd name="T76" fmla="*/ 38 w 89"/>
                  <a:gd name="T77" fmla="*/ 83 h 100"/>
                  <a:gd name="T78" fmla="*/ 48 w 89"/>
                  <a:gd name="T79" fmla="*/ 83 h 100"/>
                  <a:gd name="T80" fmla="*/ 51 w 89"/>
                  <a:gd name="T81" fmla="*/ 82 h 100"/>
                  <a:gd name="T82" fmla="*/ 58 w 89"/>
                  <a:gd name="T83" fmla="*/ 89 h 100"/>
                  <a:gd name="T84" fmla="*/ 63 w 89"/>
                  <a:gd name="T85" fmla="*/ 93 h 100"/>
                  <a:gd name="T86" fmla="*/ 74 w 89"/>
                  <a:gd name="T87" fmla="*/ 100 h 100"/>
                  <a:gd name="T88" fmla="*/ 65 w 89"/>
                  <a:gd name="T89" fmla="*/ 88 h 100"/>
                  <a:gd name="T90" fmla="*/ 72 w 89"/>
                  <a:gd name="T91" fmla="*/ 92 h 100"/>
                  <a:gd name="T92" fmla="*/ 78 w 89"/>
                  <a:gd name="T93" fmla="*/ 93 h 100"/>
                  <a:gd name="T94" fmla="*/ 79 w 89"/>
                  <a:gd name="T95" fmla="*/ 86 h 100"/>
                  <a:gd name="T96" fmla="*/ 75 w 89"/>
                  <a:gd name="T97" fmla="*/ 80 h 100"/>
                  <a:gd name="T98" fmla="*/ 69 w 89"/>
                  <a:gd name="T99" fmla="*/ 74 h 100"/>
                  <a:gd name="T100" fmla="*/ 70 w 89"/>
                  <a:gd name="T101" fmla="*/ 68 h 100"/>
                  <a:gd name="T102" fmla="*/ 72 w 89"/>
                  <a:gd name="T103" fmla="*/ 69 h 100"/>
                  <a:gd name="T104" fmla="*/ 79 w 89"/>
                  <a:gd name="T105" fmla="*/ 77 h 100"/>
                  <a:gd name="T106" fmla="*/ 84 w 89"/>
                  <a:gd name="T107" fmla="*/ 74 h 100"/>
                  <a:gd name="T108" fmla="*/ 85 w 89"/>
                  <a:gd name="T109" fmla="*/ 68 h 100"/>
                  <a:gd name="T110" fmla="*/ 89 w 89"/>
                  <a:gd name="T111" fmla="*/ 66 h 100"/>
                  <a:gd name="T112" fmla="*/ 60 w 89"/>
                  <a:gd name="T113" fmla="*/ 81 h 100"/>
                  <a:gd name="T114" fmla="*/ 55 w 89"/>
                  <a:gd name="T115" fmla="*/ 79 h 100"/>
                  <a:gd name="T116" fmla="*/ 60 w 89"/>
                  <a:gd name="T117" fmla="*/ 7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" h="100">
                    <a:moveTo>
                      <a:pt x="82" y="65"/>
                    </a:moveTo>
                    <a:cubicBezTo>
                      <a:pt x="83" y="62"/>
                      <a:pt x="83" y="62"/>
                      <a:pt x="83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4" y="56"/>
                      <a:pt x="74" y="56"/>
                      <a:pt x="74" y="56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4" y="98"/>
                      <a:pt x="74" y="98"/>
                      <a:pt x="74" y="98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2" y="92"/>
                      <a:pt x="72" y="92"/>
                      <a:pt x="72" y="92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4" y="74"/>
                      <a:pt x="84" y="74"/>
                      <a:pt x="84" y="74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5" y="63"/>
                      <a:pt x="85" y="63"/>
                      <a:pt x="85" y="63"/>
                    </a:cubicBezTo>
                    <a:lnTo>
                      <a:pt x="82" y="65"/>
                    </a:lnTo>
                    <a:close/>
                    <a:moveTo>
                      <a:pt x="60" y="81"/>
                    </a:move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80"/>
                      <a:pt x="57" y="82"/>
                      <a:pt x="57" y="82"/>
                    </a:cubicBezTo>
                    <a:cubicBezTo>
                      <a:pt x="57" y="82"/>
                      <a:pt x="55" y="79"/>
                      <a:pt x="55" y="79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1" y="81"/>
                      <a:pt x="61" y="81"/>
                      <a:pt x="61" y="81"/>
                    </a:cubicBezTo>
                    <a:lnTo>
                      <a:pt x="60" y="8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7" name="Freeform 558"/>
              <p:cNvSpPr>
                <a:spLocks/>
              </p:cNvSpPr>
              <p:nvPr/>
            </p:nvSpPr>
            <p:spPr bwMode="auto">
              <a:xfrm>
                <a:off x="210" y="1764"/>
                <a:ext cx="90" cy="66"/>
              </a:xfrm>
              <a:custGeom>
                <a:avLst/>
                <a:gdLst>
                  <a:gd name="T0" fmla="*/ 90 w 90"/>
                  <a:gd name="T1" fmla="*/ 66 h 66"/>
                  <a:gd name="T2" fmla="*/ 90 w 90"/>
                  <a:gd name="T3" fmla="*/ 48 h 66"/>
                  <a:gd name="T4" fmla="*/ 72 w 90"/>
                  <a:gd name="T5" fmla="*/ 42 h 66"/>
                  <a:gd name="T6" fmla="*/ 54 w 90"/>
                  <a:gd name="T7" fmla="*/ 12 h 66"/>
                  <a:gd name="T8" fmla="*/ 30 w 90"/>
                  <a:gd name="T9" fmla="*/ 6 h 66"/>
                  <a:gd name="T10" fmla="*/ 6 w 90"/>
                  <a:gd name="T11" fmla="*/ 0 h 66"/>
                  <a:gd name="T12" fmla="*/ 0 w 90"/>
                  <a:gd name="T13" fmla="*/ 6 h 66"/>
                  <a:gd name="T14" fmla="*/ 18 w 90"/>
                  <a:gd name="T15" fmla="*/ 6 h 66"/>
                  <a:gd name="T16" fmla="*/ 12 w 90"/>
                  <a:gd name="T17" fmla="*/ 18 h 66"/>
                  <a:gd name="T18" fmla="*/ 24 w 90"/>
                  <a:gd name="T19" fmla="*/ 18 h 66"/>
                  <a:gd name="T20" fmla="*/ 48 w 90"/>
                  <a:gd name="T21" fmla="*/ 30 h 66"/>
                  <a:gd name="T22" fmla="*/ 36 w 90"/>
                  <a:gd name="T23" fmla="*/ 36 h 66"/>
                  <a:gd name="T24" fmla="*/ 54 w 90"/>
                  <a:gd name="T25" fmla="*/ 48 h 66"/>
                  <a:gd name="T26" fmla="*/ 54 w 90"/>
                  <a:gd name="T27" fmla="*/ 54 h 66"/>
                  <a:gd name="T28" fmla="*/ 90 w 90"/>
                  <a:gd name="T2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66">
                    <a:moveTo>
                      <a:pt x="90" y="66"/>
                    </a:moveTo>
                    <a:lnTo>
                      <a:pt x="90" y="48"/>
                    </a:lnTo>
                    <a:lnTo>
                      <a:pt x="72" y="42"/>
                    </a:lnTo>
                    <a:lnTo>
                      <a:pt x="54" y="12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24" y="18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9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8" name="Freeform 559"/>
              <p:cNvSpPr>
                <a:spLocks/>
              </p:cNvSpPr>
              <p:nvPr/>
            </p:nvSpPr>
            <p:spPr bwMode="auto">
              <a:xfrm>
                <a:off x="1266" y="1356"/>
                <a:ext cx="12" cy="6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" name="Freeform 560"/>
              <p:cNvSpPr>
                <a:spLocks/>
              </p:cNvSpPr>
              <p:nvPr/>
            </p:nvSpPr>
            <p:spPr bwMode="auto">
              <a:xfrm>
                <a:off x="1152" y="132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12 h 12"/>
                  <a:gd name="T4" fmla="*/ 12 w 12"/>
                  <a:gd name="T5" fmla="*/ 12 h 12"/>
                  <a:gd name="T6" fmla="*/ 6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0" name="Freeform 561"/>
              <p:cNvSpPr>
                <a:spLocks/>
              </p:cNvSpPr>
              <p:nvPr/>
            </p:nvSpPr>
            <p:spPr bwMode="auto">
              <a:xfrm>
                <a:off x="672" y="641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24 w 24"/>
                  <a:gd name="T3" fmla="*/ 0 h 12"/>
                  <a:gd name="T4" fmla="*/ 6 w 24"/>
                  <a:gd name="T5" fmla="*/ 0 h 12"/>
                  <a:gd name="T6" fmla="*/ 0 w 24"/>
                  <a:gd name="T7" fmla="*/ 12 h 12"/>
                  <a:gd name="T8" fmla="*/ 12 w 24"/>
                  <a:gd name="T9" fmla="*/ 12 h 12"/>
                  <a:gd name="T10" fmla="*/ 24 w 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24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1" name="Freeform 562"/>
              <p:cNvSpPr>
                <a:spLocks/>
              </p:cNvSpPr>
              <p:nvPr/>
            </p:nvSpPr>
            <p:spPr bwMode="auto">
              <a:xfrm>
                <a:off x="1368" y="1398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12 h 18"/>
                  <a:gd name="T6" fmla="*/ 12 w 12"/>
                  <a:gd name="T7" fmla="*/ 6 h 18"/>
                  <a:gd name="T8" fmla="*/ 6 w 12"/>
                  <a:gd name="T9" fmla="*/ 0 h 18"/>
                  <a:gd name="T10" fmla="*/ 0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2" name="Freeform 563"/>
              <p:cNvSpPr>
                <a:spLocks/>
              </p:cNvSpPr>
              <p:nvPr/>
            </p:nvSpPr>
            <p:spPr bwMode="auto">
              <a:xfrm>
                <a:off x="1314" y="1440"/>
                <a:ext cx="12" cy="1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1 w 2"/>
                  <a:gd name="T5" fmla="*/ 2 h 2"/>
                  <a:gd name="T6" fmla="*/ 2 w 2"/>
                  <a:gd name="T7" fmla="*/ 0 h 2"/>
                  <a:gd name="T8" fmla="*/ 0 w 2"/>
                  <a:gd name="T9" fmla="*/ 1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3" name="Freeform 564"/>
              <p:cNvSpPr>
                <a:spLocks/>
              </p:cNvSpPr>
              <p:nvPr/>
            </p:nvSpPr>
            <p:spPr bwMode="auto">
              <a:xfrm>
                <a:off x="606" y="797"/>
                <a:ext cx="48" cy="54"/>
              </a:xfrm>
              <a:custGeom>
                <a:avLst/>
                <a:gdLst>
                  <a:gd name="T0" fmla="*/ 12 w 48"/>
                  <a:gd name="T1" fmla="*/ 6 h 54"/>
                  <a:gd name="T2" fmla="*/ 0 w 48"/>
                  <a:gd name="T3" fmla="*/ 18 h 54"/>
                  <a:gd name="T4" fmla="*/ 12 w 48"/>
                  <a:gd name="T5" fmla="*/ 24 h 54"/>
                  <a:gd name="T6" fmla="*/ 30 w 48"/>
                  <a:gd name="T7" fmla="*/ 54 h 54"/>
                  <a:gd name="T8" fmla="*/ 36 w 48"/>
                  <a:gd name="T9" fmla="*/ 42 h 54"/>
                  <a:gd name="T10" fmla="*/ 42 w 48"/>
                  <a:gd name="T11" fmla="*/ 36 h 54"/>
                  <a:gd name="T12" fmla="*/ 48 w 48"/>
                  <a:gd name="T13" fmla="*/ 12 h 54"/>
                  <a:gd name="T14" fmla="*/ 30 w 48"/>
                  <a:gd name="T15" fmla="*/ 0 h 54"/>
                  <a:gd name="T16" fmla="*/ 12 w 48"/>
                  <a:gd name="T17" fmla="*/ 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4">
                    <a:moveTo>
                      <a:pt x="12" y="6"/>
                    </a:moveTo>
                    <a:lnTo>
                      <a:pt x="0" y="18"/>
                    </a:lnTo>
                    <a:lnTo>
                      <a:pt x="12" y="24"/>
                    </a:lnTo>
                    <a:lnTo>
                      <a:pt x="30" y="54"/>
                    </a:lnTo>
                    <a:lnTo>
                      <a:pt x="36" y="42"/>
                    </a:lnTo>
                    <a:lnTo>
                      <a:pt x="42" y="36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4" name="Freeform 565"/>
              <p:cNvSpPr>
                <a:spLocks/>
              </p:cNvSpPr>
              <p:nvPr/>
            </p:nvSpPr>
            <p:spPr bwMode="auto">
              <a:xfrm>
                <a:off x="804" y="497"/>
                <a:ext cx="54" cy="30"/>
              </a:xfrm>
              <a:custGeom>
                <a:avLst/>
                <a:gdLst>
                  <a:gd name="T0" fmla="*/ 12 w 54"/>
                  <a:gd name="T1" fmla="*/ 0 h 30"/>
                  <a:gd name="T2" fmla="*/ 0 w 54"/>
                  <a:gd name="T3" fmla="*/ 6 h 30"/>
                  <a:gd name="T4" fmla="*/ 6 w 54"/>
                  <a:gd name="T5" fmla="*/ 24 h 30"/>
                  <a:gd name="T6" fmla="*/ 48 w 54"/>
                  <a:gd name="T7" fmla="*/ 30 h 30"/>
                  <a:gd name="T8" fmla="*/ 48 w 54"/>
                  <a:gd name="T9" fmla="*/ 18 h 30"/>
                  <a:gd name="T10" fmla="*/ 54 w 54"/>
                  <a:gd name="T11" fmla="*/ 12 h 30"/>
                  <a:gd name="T12" fmla="*/ 48 w 54"/>
                  <a:gd name="T13" fmla="*/ 0 h 30"/>
                  <a:gd name="T14" fmla="*/ 18 w 54"/>
                  <a:gd name="T15" fmla="*/ 0 h 30"/>
                  <a:gd name="T16" fmla="*/ 12 w 54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30">
                    <a:moveTo>
                      <a:pt x="12" y="0"/>
                    </a:moveTo>
                    <a:lnTo>
                      <a:pt x="0" y="6"/>
                    </a:lnTo>
                    <a:lnTo>
                      <a:pt x="6" y="24"/>
                    </a:lnTo>
                    <a:lnTo>
                      <a:pt x="48" y="30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5" name="Freeform 566"/>
              <p:cNvSpPr>
                <a:spLocks/>
              </p:cNvSpPr>
              <p:nvPr/>
            </p:nvSpPr>
            <p:spPr bwMode="auto">
              <a:xfrm>
                <a:off x="1092" y="707"/>
                <a:ext cx="18" cy="24"/>
              </a:xfrm>
              <a:custGeom>
                <a:avLst/>
                <a:gdLst>
                  <a:gd name="T0" fmla="*/ 0 w 18"/>
                  <a:gd name="T1" fmla="*/ 6 h 24"/>
                  <a:gd name="T2" fmla="*/ 6 w 18"/>
                  <a:gd name="T3" fmla="*/ 24 h 24"/>
                  <a:gd name="T4" fmla="*/ 18 w 18"/>
                  <a:gd name="T5" fmla="*/ 12 h 24"/>
                  <a:gd name="T6" fmla="*/ 12 w 18"/>
                  <a:gd name="T7" fmla="*/ 0 h 24"/>
                  <a:gd name="T8" fmla="*/ 0 w 18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0" y="6"/>
                    </a:moveTo>
                    <a:lnTo>
                      <a:pt x="6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6" name="Freeform 567"/>
              <p:cNvSpPr>
                <a:spLocks/>
              </p:cNvSpPr>
              <p:nvPr/>
            </p:nvSpPr>
            <p:spPr bwMode="auto">
              <a:xfrm>
                <a:off x="1104" y="629"/>
                <a:ext cx="18" cy="24"/>
              </a:xfrm>
              <a:custGeom>
                <a:avLst/>
                <a:gdLst>
                  <a:gd name="T0" fmla="*/ 18 w 18"/>
                  <a:gd name="T1" fmla="*/ 24 h 24"/>
                  <a:gd name="T2" fmla="*/ 6 w 18"/>
                  <a:gd name="T3" fmla="*/ 18 h 24"/>
                  <a:gd name="T4" fmla="*/ 6 w 18"/>
                  <a:gd name="T5" fmla="*/ 0 h 24"/>
                  <a:gd name="T6" fmla="*/ 0 w 18"/>
                  <a:gd name="T7" fmla="*/ 18 h 24"/>
                  <a:gd name="T8" fmla="*/ 0 w 18"/>
                  <a:gd name="T9" fmla="*/ 24 h 24"/>
                  <a:gd name="T10" fmla="*/ 18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24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7" name="Freeform 568"/>
              <p:cNvSpPr>
                <a:spLocks/>
              </p:cNvSpPr>
              <p:nvPr/>
            </p:nvSpPr>
            <p:spPr bwMode="auto">
              <a:xfrm>
                <a:off x="684" y="587"/>
                <a:ext cx="96" cy="126"/>
              </a:xfrm>
              <a:custGeom>
                <a:avLst/>
                <a:gdLst>
                  <a:gd name="T0" fmla="*/ 66 w 96"/>
                  <a:gd name="T1" fmla="*/ 12 h 126"/>
                  <a:gd name="T2" fmla="*/ 42 w 96"/>
                  <a:gd name="T3" fmla="*/ 0 h 126"/>
                  <a:gd name="T4" fmla="*/ 30 w 96"/>
                  <a:gd name="T5" fmla="*/ 12 h 126"/>
                  <a:gd name="T6" fmla="*/ 48 w 96"/>
                  <a:gd name="T7" fmla="*/ 24 h 126"/>
                  <a:gd name="T8" fmla="*/ 48 w 96"/>
                  <a:gd name="T9" fmla="*/ 42 h 126"/>
                  <a:gd name="T10" fmla="*/ 54 w 96"/>
                  <a:gd name="T11" fmla="*/ 54 h 126"/>
                  <a:gd name="T12" fmla="*/ 42 w 96"/>
                  <a:gd name="T13" fmla="*/ 48 h 126"/>
                  <a:gd name="T14" fmla="*/ 18 w 96"/>
                  <a:gd name="T15" fmla="*/ 12 h 126"/>
                  <a:gd name="T16" fmla="*/ 6 w 96"/>
                  <a:gd name="T17" fmla="*/ 24 h 126"/>
                  <a:gd name="T18" fmla="*/ 18 w 96"/>
                  <a:gd name="T19" fmla="*/ 54 h 126"/>
                  <a:gd name="T20" fmla="*/ 24 w 96"/>
                  <a:gd name="T21" fmla="*/ 54 h 126"/>
                  <a:gd name="T22" fmla="*/ 24 w 96"/>
                  <a:gd name="T23" fmla="*/ 66 h 126"/>
                  <a:gd name="T24" fmla="*/ 12 w 96"/>
                  <a:gd name="T25" fmla="*/ 60 h 126"/>
                  <a:gd name="T26" fmla="*/ 12 w 96"/>
                  <a:gd name="T27" fmla="*/ 72 h 126"/>
                  <a:gd name="T28" fmla="*/ 6 w 96"/>
                  <a:gd name="T29" fmla="*/ 72 h 126"/>
                  <a:gd name="T30" fmla="*/ 0 w 96"/>
                  <a:gd name="T31" fmla="*/ 84 h 126"/>
                  <a:gd name="T32" fmla="*/ 42 w 96"/>
                  <a:gd name="T33" fmla="*/ 72 h 126"/>
                  <a:gd name="T34" fmla="*/ 72 w 96"/>
                  <a:gd name="T35" fmla="*/ 66 h 126"/>
                  <a:gd name="T36" fmla="*/ 54 w 96"/>
                  <a:gd name="T37" fmla="*/ 78 h 126"/>
                  <a:gd name="T38" fmla="*/ 36 w 96"/>
                  <a:gd name="T39" fmla="*/ 108 h 126"/>
                  <a:gd name="T40" fmla="*/ 48 w 96"/>
                  <a:gd name="T41" fmla="*/ 126 h 126"/>
                  <a:gd name="T42" fmla="*/ 78 w 96"/>
                  <a:gd name="T43" fmla="*/ 120 h 126"/>
                  <a:gd name="T44" fmla="*/ 84 w 96"/>
                  <a:gd name="T45" fmla="*/ 114 h 126"/>
                  <a:gd name="T46" fmla="*/ 90 w 96"/>
                  <a:gd name="T47" fmla="*/ 114 h 126"/>
                  <a:gd name="T48" fmla="*/ 78 w 96"/>
                  <a:gd name="T49" fmla="*/ 102 h 126"/>
                  <a:gd name="T50" fmla="*/ 90 w 96"/>
                  <a:gd name="T51" fmla="*/ 78 h 126"/>
                  <a:gd name="T52" fmla="*/ 96 w 96"/>
                  <a:gd name="T53" fmla="*/ 96 h 126"/>
                  <a:gd name="T54" fmla="*/ 96 w 96"/>
                  <a:gd name="T55" fmla="*/ 78 h 126"/>
                  <a:gd name="T56" fmla="*/ 84 w 96"/>
                  <a:gd name="T57" fmla="*/ 66 h 126"/>
                  <a:gd name="T58" fmla="*/ 96 w 96"/>
                  <a:gd name="T59" fmla="*/ 60 h 126"/>
                  <a:gd name="T60" fmla="*/ 96 w 96"/>
                  <a:gd name="T61" fmla="*/ 36 h 126"/>
                  <a:gd name="T62" fmla="*/ 90 w 96"/>
                  <a:gd name="T63" fmla="*/ 30 h 126"/>
                  <a:gd name="T64" fmla="*/ 90 w 96"/>
                  <a:gd name="T65" fmla="*/ 18 h 126"/>
                  <a:gd name="T66" fmla="*/ 78 w 96"/>
                  <a:gd name="T67" fmla="*/ 0 h 126"/>
                  <a:gd name="T68" fmla="*/ 66 w 96"/>
                  <a:gd name="T69" fmla="*/ 18 h 126"/>
                  <a:gd name="T70" fmla="*/ 66 w 96"/>
                  <a:gd name="T71" fmla="*/ 1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6">
                    <a:moveTo>
                      <a:pt x="66" y="12"/>
                    </a:moveTo>
                    <a:lnTo>
                      <a:pt x="42" y="0"/>
                    </a:lnTo>
                    <a:lnTo>
                      <a:pt x="3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54" y="54"/>
                    </a:lnTo>
                    <a:lnTo>
                      <a:pt x="42" y="48"/>
                    </a:lnTo>
                    <a:lnTo>
                      <a:pt x="18" y="12"/>
                    </a:lnTo>
                    <a:lnTo>
                      <a:pt x="6" y="24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2" y="60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42" y="72"/>
                    </a:lnTo>
                    <a:lnTo>
                      <a:pt x="72" y="66"/>
                    </a:lnTo>
                    <a:lnTo>
                      <a:pt x="54" y="78"/>
                    </a:lnTo>
                    <a:lnTo>
                      <a:pt x="36" y="108"/>
                    </a:lnTo>
                    <a:lnTo>
                      <a:pt x="48" y="126"/>
                    </a:lnTo>
                    <a:lnTo>
                      <a:pt x="78" y="120"/>
                    </a:lnTo>
                    <a:lnTo>
                      <a:pt x="84" y="114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90" y="78"/>
                    </a:lnTo>
                    <a:lnTo>
                      <a:pt x="96" y="96"/>
                    </a:lnTo>
                    <a:lnTo>
                      <a:pt x="96" y="78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90" y="30"/>
                    </a:lnTo>
                    <a:lnTo>
                      <a:pt x="90" y="18"/>
                    </a:lnTo>
                    <a:lnTo>
                      <a:pt x="78" y="0"/>
                    </a:lnTo>
                    <a:lnTo>
                      <a:pt x="66" y="18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8" name="Freeform 569"/>
              <p:cNvSpPr>
                <a:spLocks/>
              </p:cNvSpPr>
              <p:nvPr/>
            </p:nvSpPr>
            <p:spPr bwMode="auto">
              <a:xfrm>
                <a:off x="642" y="683"/>
                <a:ext cx="24" cy="24"/>
              </a:xfrm>
              <a:custGeom>
                <a:avLst/>
                <a:gdLst>
                  <a:gd name="T0" fmla="*/ 24 w 24"/>
                  <a:gd name="T1" fmla="*/ 18 h 24"/>
                  <a:gd name="T2" fmla="*/ 18 w 24"/>
                  <a:gd name="T3" fmla="*/ 0 h 24"/>
                  <a:gd name="T4" fmla="*/ 12 w 24"/>
                  <a:gd name="T5" fmla="*/ 0 h 24"/>
                  <a:gd name="T6" fmla="*/ 0 w 24"/>
                  <a:gd name="T7" fmla="*/ 18 h 24"/>
                  <a:gd name="T8" fmla="*/ 18 w 24"/>
                  <a:gd name="T9" fmla="*/ 24 h 24"/>
                  <a:gd name="T10" fmla="*/ 24 w 24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9" name="Freeform 570"/>
              <p:cNvSpPr>
                <a:spLocks/>
              </p:cNvSpPr>
              <p:nvPr/>
            </p:nvSpPr>
            <p:spPr bwMode="auto">
              <a:xfrm>
                <a:off x="744" y="779"/>
                <a:ext cx="30" cy="18"/>
              </a:xfrm>
              <a:custGeom>
                <a:avLst/>
                <a:gdLst>
                  <a:gd name="T0" fmla="*/ 0 w 30"/>
                  <a:gd name="T1" fmla="*/ 12 h 18"/>
                  <a:gd name="T2" fmla="*/ 12 w 30"/>
                  <a:gd name="T3" fmla="*/ 18 h 18"/>
                  <a:gd name="T4" fmla="*/ 30 w 30"/>
                  <a:gd name="T5" fmla="*/ 0 h 18"/>
                  <a:gd name="T6" fmla="*/ 12 w 30"/>
                  <a:gd name="T7" fmla="*/ 0 h 18"/>
                  <a:gd name="T8" fmla="*/ 0 w 30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0" y="12"/>
                    </a:moveTo>
                    <a:lnTo>
                      <a:pt x="12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0" name="Freeform 571"/>
              <p:cNvSpPr>
                <a:spLocks/>
              </p:cNvSpPr>
              <p:nvPr/>
            </p:nvSpPr>
            <p:spPr bwMode="auto">
              <a:xfrm>
                <a:off x="1476" y="1740"/>
                <a:ext cx="120" cy="144"/>
              </a:xfrm>
              <a:custGeom>
                <a:avLst/>
                <a:gdLst>
                  <a:gd name="T0" fmla="*/ 102 w 120"/>
                  <a:gd name="T1" fmla="*/ 102 h 144"/>
                  <a:gd name="T2" fmla="*/ 120 w 120"/>
                  <a:gd name="T3" fmla="*/ 84 h 144"/>
                  <a:gd name="T4" fmla="*/ 102 w 120"/>
                  <a:gd name="T5" fmla="*/ 90 h 144"/>
                  <a:gd name="T6" fmla="*/ 114 w 120"/>
                  <a:gd name="T7" fmla="*/ 66 h 144"/>
                  <a:gd name="T8" fmla="*/ 66 w 120"/>
                  <a:gd name="T9" fmla="*/ 60 h 144"/>
                  <a:gd name="T10" fmla="*/ 72 w 120"/>
                  <a:gd name="T11" fmla="*/ 54 h 144"/>
                  <a:gd name="T12" fmla="*/ 60 w 120"/>
                  <a:gd name="T13" fmla="*/ 42 h 144"/>
                  <a:gd name="T14" fmla="*/ 54 w 120"/>
                  <a:gd name="T15" fmla="*/ 60 h 144"/>
                  <a:gd name="T16" fmla="*/ 48 w 120"/>
                  <a:gd name="T17" fmla="*/ 54 h 144"/>
                  <a:gd name="T18" fmla="*/ 72 w 120"/>
                  <a:gd name="T19" fmla="*/ 0 h 144"/>
                  <a:gd name="T20" fmla="*/ 54 w 120"/>
                  <a:gd name="T21" fmla="*/ 6 h 144"/>
                  <a:gd name="T22" fmla="*/ 42 w 120"/>
                  <a:gd name="T23" fmla="*/ 24 h 144"/>
                  <a:gd name="T24" fmla="*/ 42 w 120"/>
                  <a:gd name="T25" fmla="*/ 42 h 144"/>
                  <a:gd name="T26" fmla="*/ 18 w 120"/>
                  <a:gd name="T27" fmla="*/ 72 h 144"/>
                  <a:gd name="T28" fmla="*/ 0 w 120"/>
                  <a:gd name="T29" fmla="*/ 114 h 144"/>
                  <a:gd name="T30" fmla="*/ 24 w 120"/>
                  <a:gd name="T31" fmla="*/ 114 h 144"/>
                  <a:gd name="T32" fmla="*/ 42 w 120"/>
                  <a:gd name="T33" fmla="*/ 120 h 144"/>
                  <a:gd name="T34" fmla="*/ 66 w 120"/>
                  <a:gd name="T35" fmla="*/ 114 h 144"/>
                  <a:gd name="T36" fmla="*/ 66 w 120"/>
                  <a:gd name="T37" fmla="*/ 120 h 144"/>
                  <a:gd name="T38" fmla="*/ 84 w 120"/>
                  <a:gd name="T39" fmla="*/ 114 h 144"/>
                  <a:gd name="T40" fmla="*/ 66 w 120"/>
                  <a:gd name="T41" fmla="*/ 138 h 144"/>
                  <a:gd name="T42" fmla="*/ 90 w 120"/>
                  <a:gd name="T43" fmla="*/ 120 h 144"/>
                  <a:gd name="T44" fmla="*/ 96 w 120"/>
                  <a:gd name="T45" fmla="*/ 108 h 144"/>
                  <a:gd name="T46" fmla="*/ 102 w 120"/>
                  <a:gd name="T47" fmla="*/ 138 h 144"/>
                  <a:gd name="T48" fmla="*/ 120 w 120"/>
                  <a:gd name="T49" fmla="*/ 144 h 144"/>
                  <a:gd name="T50" fmla="*/ 120 w 120"/>
                  <a:gd name="T51" fmla="*/ 102 h 144"/>
                  <a:gd name="T52" fmla="*/ 108 w 120"/>
                  <a:gd name="T53" fmla="*/ 114 h 144"/>
                  <a:gd name="T54" fmla="*/ 102 w 120"/>
                  <a:gd name="T55" fmla="*/ 10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0" h="144">
                    <a:moveTo>
                      <a:pt x="102" y="102"/>
                    </a:moveTo>
                    <a:lnTo>
                      <a:pt x="120" y="84"/>
                    </a:lnTo>
                    <a:lnTo>
                      <a:pt x="102" y="90"/>
                    </a:lnTo>
                    <a:lnTo>
                      <a:pt x="114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60" y="42"/>
                    </a:lnTo>
                    <a:lnTo>
                      <a:pt x="54" y="60"/>
                    </a:lnTo>
                    <a:lnTo>
                      <a:pt x="48" y="54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2" y="24"/>
                    </a:lnTo>
                    <a:lnTo>
                      <a:pt x="42" y="42"/>
                    </a:lnTo>
                    <a:lnTo>
                      <a:pt x="18" y="72"/>
                    </a:lnTo>
                    <a:lnTo>
                      <a:pt x="0" y="114"/>
                    </a:lnTo>
                    <a:lnTo>
                      <a:pt x="24" y="114"/>
                    </a:lnTo>
                    <a:lnTo>
                      <a:pt x="42" y="120"/>
                    </a:lnTo>
                    <a:lnTo>
                      <a:pt x="66" y="114"/>
                    </a:lnTo>
                    <a:lnTo>
                      <a:pt x="66" y="120"/>
                    </a:lnTo>
                    <a:lnTo>
                      <a:pt x="84" y="114"/>
                    </a:lnTo>
                    <a:lnTo>
                      <a:pt x="66" y="138"/>
                    </a:lnTo>
                    <a:lnTo>
                      <a:pt x="90" y="120"/>
                    </a:lnTo>
                    <a:lnTo>
                      <a:pt x="96" y="108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0" y="102"/>
                    </a:lnTo>
                    <a:lnTo>
                      <a:pt x="108" y="114"/>
                    </a:lnTo>
                    <a:lnTo>
                      <a:pt x="10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1" name="Freeform 572"/>
              <p:cNvSpPr>
                <a:spLocks noEditPoints="1"/>
              </p:cNvSpPr>
              <p:nvPr/>
            </p:nvSpPr>
            <p:spPr bwMode="auto">
              <a:xfrm>
                <a:off x="0" y="911"/>
                <a:ext cx="1548" cy="1093"/>
              </a:xfrm>
              <a:custGeom>
                <a:avLst/>
                <a:gdLst>
                  <a:gd name="T0" fmla="*/ 11 w 258"/>
                  <a:gd name="T1" fmla="*/ 94 h 182"/>
                  <a:gd name="T2" fmla="*/ 30 w 258"/>
                  <a:gd name="T3" fmla="*/ 122 h 182"/>
                  <a:gd name="T4" fmla="*/ 38 w 258"/>
                  <a:gd name="T5" fmla="*/ 140 h 182"/>
                  <a:gd name="T6" fmla="*/ 52 w 258"/>
                  <a:gd name="T7" fmla="*/ 148 h 182"/>
                  <a:gd name="T8" fmla="*/ 142 w 258"/>
                  <a:gd name="T9" fmla="*/ 153 h 182"/>
                  <a:gd name="T10" fmla="*/ 159 w 258"/>
                  <a:gd name="T11" fmla="*/ 151 h 182"/>
                  <a:gd name="T12" fmla="*/ 178 w 258"/>
                  <a:gd name="T13" fmla="*/ 168 h 182"/>
                  <a:gd name="T14" fmla="*/ 176 w 258"/>
                  <a:gd name="T15" fmla="*/ 182 h 182"/>
                  <a:gd name="T16" fmla="*/ 190 w 258"/>
                  <a:gd name="T17" fmla="*/ 173 h 182"/>
                  <a:gd name="T18" fmla="*/ 216 w 258"/>
                  <a:gd name="T19" fmla="*/ 158 h 182"/>
                  <a:gd name="T20" fmla="*/ 223 w 258"/>
                  <a:gd name="T21" fmla="*/ 168 h 182"/>
                  <a:gd name="T22" fmla="*/ 234 w 258"/>
                  <a:gd name="T23" fmla="*/ 167 h 182"/>
                  <a:gd name="T24" fmla="*/ 232 w 258"/>
                  <a:gd name="T25" fmla="*/ 172 h 182"/>
                  <a:gd name="T26" fmla="*/ 233 w 258"/>
                  <a:gd name="T27" fmla="*/ 165 h 182"/>
                  <a:gd name="T28" fmla="*/ 225 w 258"/>
                  <a:gd name="T29" fmla="*/ 155 h 182"/>
                  <a:gd name="T30" fmla="*/ 213 w 258"/>
                  <a:gd name="T31" fmla="*/ 158 h 182"/>
                  <a:gd name="T32" fmla="*/ 239 w 258"/>
                  <a:gd name="T33" fmla="*/ 145 h 182"/>
                  <a:gd name="T34" fmla="*/ 257 w 258"/>
                  <a:gd name="T35" fmla="*/ 128 h 182"/>
                  <a:gd name="T36" fmla="*/ 243 w 258"/>
                  <a:gd name="T37" fmla="*/ 119 h 182"/>
                  <a:gd name="T38" fmla="*/ 239 w 258"/>
                  <a:gd name="T39" fmla="*/ 106 h 182"/>
                  <a:gd name="T40" fmla="*/ 231 w 258"/>
                  <a:gd name="T41" fmla="*/ 90 h 182"/>
                  <a:gd name="T42" fmla="*/ 217 w 258"/>
                  <a:gd name="T43" fmla="*/ 97 h 182"/>
                  <a:gd name="T44" fmla="*/ 199 w 258"/>
                  <a:gd name="T45" fmla="*/ 78 h 182"/>
                  <a:gd name="T46" fmla="*/ 187 w 258"/>
                  <a:gd name="T47" fmla="*/ 98 h 182"/>
                  <a:gd name="T48" fmla="*/ 187 w 258"/>
                  <a:gd name="T49" fmla="*/ 133 h 182"/>
                  <a:gd name="T50" fmla="*/ 179 w 258"/>
                  <a:gd name="T51" fmla="*/ 136 h 182"/>
                  <a:gd name="T52" fmla="*/ 167 w 258"/>
                  <a:gd name="T53" fmla="*/ 118 h 182"/>
                  <a:gd name="T54" fmla="*/ 137 w 258"/>
                  <a:gd name="T55" fmla="*/ 97 h 182"/>
                  <a:gd name="T56" fmla="*/ 146 w 258"/>
                  <a:gd name="T57" fmla="*/ 67 h 182"/>
                  <a:gd name="T58" fmla="*/ 162 w 258"/>
                  <a:gd name="T59" fmla="*/ 55 h 182"/>
                  <a:gd name="T60" fmla="*/ 177 w 258"/>
                  <a:gd name="T61" fmla="*/ 36 h 182"/>
                  <a:gd name="T62" fmla="*/ 167 w 258"/>
                  <a:gd name="T63" fmla="*/ 25 h 182"/>
                  <a:gd name="T64" fmla="*/ 158 w 258"/>
                  <a:gd name="T65" fmla="*/ 28 h 182"/>
                  <a:gd name="T66" fmla="*/ 146 w 258"/>
                  <a:gd name="T67" fmla="*/ 19 h 182"/>
                  <a:gd name="T68" fmla="*/ 136 w 258"/>
                  <a:gd name="T69" fmla="*/ 7 h 182"/>
                  <a:gd name="T70" fmla="*/ 140 w 258"/>
                  <a:gd name="T71" fmla="*/ 29 h 182"/>
                  <a:gd name="T72" fmla="*/ 126 w 258"/>
                  <a:gd name="T73" fmla="*/ 33 h 182"/>
                  <a:gd name="T74" fmla="*/ 111 w 258"/>
                  <a:gd name="T75" fmla="*/ 35 h 182"/>
                  <a:gd name="T76" fmla="*/ 98 w 258"/>
                  <a:gd name="T77" fmla="*/ 32 h 182"/>
                  <a:gd name="T78" fmla="*/ 98 w 258"/>
                  <a:gd name="T79" fmla="*/ 45 h 182"/>
                  <a:gd name="T80" fmla="*/ 75 w 258"/>
                  <a:gd name="T81" fmla="*/ 36 h 182"/>
                  <a:gd name="T82" fmla="*/ 70 w 258"/>
                  <a:gd name="T83" fmla="*/ 28 h 182"/>
                  <a:gd name="T84" fmla="*/ 48 w 258"/>
                  <a:gd name="T85" fmla="*/ 18 h 182"/>
                  <a:gd name="T86" fmla="*/ 44 w 258"/>
                  <a:gd name="T87" fmla="*/ 24 h 182"/>
                  <a:gd name="T88" fmla="*/ 30 w 258"/>
                  <a:gd name="T89" fmla="*/ 21 h 182"/>
                  <a:gd name="T90" fmla="*/ 22 w 258"/>
                  <a:gd name="T91" fmla="*/ 21 h 182"/>
                  <a:gd name="T92" fmla="*/ 0 w 258"/>
                  <a:gd name="T93" fmla="*/ 91 h 182"/>
                  <a:gd name="T94" fmla="*/ 131 w 258"/>
                  <a:gd name="T95" fmla="*/ 108 h 182"/>
                  <a:gd name="T96" fmla="*/ 123 w 258"/>
                  <a:gd name="T97" fmla="*/ 130 h 182"/>
                  <a:gd name="T98" fmla="*/ 129 w 258"/>
                  <a:gd name="T99" fmla="*/ 127 h 182"/>
                  <a:gd name="T100" fmla="*/ 129 w 258"/>
                  <a:gd name="T101" fmla="*/ 137 h 182"/>
                  <a:gd name="T102" fmla="*/ 129 w 258"/>
                  <a:gd name="T103" fmla="*/ 144 h 182"/>
                  <a:gd name="T104" fmla="*/ 94 w 258"/>
                  <a:gd name="T105" fmla="*/ 95 h 182"/>
                  <a:gd name="T106" fmla="*/ 89 w 258"/>
                  <a:gd name="T107" fmla="*/ 100 h 182"/>
                  <a:gd name="T108" fmla="*/ 81 w 258"/>
                  <a:gd name="T109" fmla="*/ 77 h 182"/>
                  <a:gd name="T110" fmla="*/ 72 w 258"/>
                  <a:gd name="T111" fmla="*/ 87 h 182"/>
                  <a:gd name="T112" fmla="*/ 60 w 258"/>
                  <a:gd name="T113" fmla="*/ 48 h 182"/>
                  <a:gd name="T114" fmla="*/ 50 w 258"/>
                  <a:gd name="T115" fmla="*/ 5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8" h="182">
                    <a:moveTo>
                      <a:pt x="3" y="90"/>
                    </a:moveTo>
                    <a:cubicBezTo>
                      <a:pt x="5" y="94"/>
                      <a:pt x="5" y="94"/>
                      <a:pt x="5" y="94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3" y="129"/>
                      <a:pt x="33" y="129"/>
                      <a:pt x="33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3" y="131"/>
                      <a:pt x="33" y="131"/>
                      <a:pt x="33" y="131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37" y="134"/>
                      <a:pt x="37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40" y="142"/>
                      <a:pt x="40" y="142"/>
                      <a:pt x="40" y="142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3"/>
                      <a:pt x="42" y="143"/>
                      <a:pt x="42" y="143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8" y="147"/>
                      <a:pt x="48" y="147"/>
                      <a:pt x="48" y="147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50" y="149"/>
                      <a:pt x="50" y="149"/>
                      <a:pt x="50" y="149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137" y="151"/>
                      <a:pt x="137" y="151"/>
                      <a:pt x="137" y="151"/>
                    </a:cubicBezTo>
                    <a:cubicBezTo>
                      <a:pt x="137" y="149"/>
                      <a:pt x="137" y="149"/>
                      <a:pt x="137" y="149"/>
                    </a:cubicBezTo>
                    <a:cubicBezTo>
                      <a:pt x="138" y="149"/>
                      <a:pt x="138" y="149"/>
                      <a:pt x="138" y="149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40" y="152"/>
                      <a:pt x="140" y="152"/>
                      <a:pt x="140" y="152"/>
                    </a:cubicBezTo>
                    <a:cubicBezTo>
                      <a:pt x="142" y="153"/>
                      <a:pt x="142" y="153"/>
                      <a:pt x="142" y="153"/>
                    </a:cubicBezTo>
                    <a:cubicBezTo>
                      <a:pt x="144" y="152"/>
                      <a:pt x="144" y="152"/>
                      <a:pt x="144" y="152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50" y="155"/>
                      <a:pt x="150" y="155"/>
                      <a:pt x="150" y="155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4" y="156"/>
                      <a:pt x="154" y="156"/>
                      <a:pt x="154" y="15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6" y="153"/>
                      <a:pt x="156" y="153"/>
                      <a:pt x="156" y="153"/>
                    </a:cubicBezTo>
                    <a:cubicBezTo>
                      <a:pt x="159" y="153"/>
                      <a:pt x="159" y="153"/>
                      <a:pt x="159" y="153"/>
                    </a:cubicBezTo>
                    <a:cubicBezTo>
                      <a:pt x="159" y="151"/>
                      <a:pt x="159" y="151"/>
                      <a:pt x="159" y="151"/>
                    </a:cubicBezTo>
                    <a:cubicBezTo>
                      <a:pt x="159" y="151"/>
                      <a:pt x="162" y="154"/>
                      <a:pt x="162" y="154"/>
                    </a:cubicBezTo>
                    <a:cubicBezTo>
                      <a:pt x="162" y="154"/>
                      <a:pt x="162" y="152"/>
                      <a:pt x="162" y="152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66" y="156"/>
                      <a:pt x="166" y="156"/>
                      <a:pt x="166" y="156"/>
                    </a:cubicBezTo>
                    <a:cubicBezTo>
                      <a:pt x="168" y="156"/>
                      <a:pt x="168" y="156"/>
                      <a:pt x="168" y="156"/>
                    </a:cubicBezTo>
                    <a:cubicBezTo>
                      <a:pt x="169" y="162"/>
                      <a:pt x="169" y="162"/>
                      <a:pt x="169" y="162"/>
                    </a:cubicBezTo>
                    <a:cubicBezTo>
                      <a:pt x="181" y="165"/>
                      <a:pt x="181" y="165"/>
                      <a:pt x="181" y="165"/>
                    </a:cubicBezTo>
                    <a:cubicBezTo>
                      <a:pt x="184" y="170"/>
                      <a:pt x="184" y="170"/>
                      <a:pt x="184" y="170"/>
                    </a:cubicBezTo>
                    <a:cubicBezTo>
                      <a:pt x="183" y="171"/>
                      <a:pt x="183" y="171"/>
                      <a:pt x="183" y="171"/>
                    </a:cubicBezTo>
                    <a:cubicBezTo>
                      <a:pt x="178" y="168"/>
                      <a:pt x="178" y="168"/>
                      <a:pt x="178" y="168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78" y="173"/>
                      <a:pt x="178" y="173"/>
                      <a:pt x="178" y="173"/>
                    </a:cubicBezTo>
                    <a:cubicBezTo>
                      <a:pt x="178" y="176"/>
                      <a:pt x="178" y="176"/>
                      <a:pt x="178" y="176"/>
                    </a:cubicBezTo>
                    <a:cubicBezTo>
                      <a:pt x="176" y="177"/>
                      <a:pt x="176" y="177"/>
                      <a:pt x="176" y="177"/>
                    </a:cubicBezTo>
                    <a:cubicBezTo>
                      <a:pt x="175" y="179"/>
                      <a:pt x="175" y="179"/>
                      <a:pt x="175" y="179"/>
                    </a:cubicBezTo>
                    <a:cubicBezTo>
                      <a:pt x="174" y="180"/>
                      <a:pt x="174" y="180"/>
                      <a:pt x="174" y="180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6" y="182"/>
                      <a:pt x="176" y="182"/>
                      <a:pt x="176" y="182"/>
                    </a:cubicBezTo>
                    <a:cubicBezTo>
                      <a:pt x="178" y="180"/>
                      <a:pt x="178" y="180"/>
                      <a:pt x="178" y="180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81" y="179"/>
                      <a:pt x="181" y="179"/>
                      <a:pt x="181" y="179"/>
                    </a:cubicBezTo>
                    <a:cubicBezTo>
                      <a:pt x="184" y="178"/>
                      <a:pt x="184" y="178"/>
                      <a:pt x="184" y="178"/>
                    </a:cubicBezTo>
                    <a:cubicBezTo>
                      <a:pt x="186" y="178"/>
                      <a:pt x="186" y="178"/>
                      <a:pt x="186" y="178"/>
                    </a:cubicBezTo>
                    <a:cubicBezTo>
                      <a:pt x="186" y="177"/>
                      <a:pt x="186" y="177"/>
                      <a:pt x="186" y="177"/>
                    </a:cubicBezTo>
                    <a:cubicBezTo>
                      <a:pt x="185" y="177"/>
                      <a:pt x="185" y="177"/>
                      <a:pt x="185" y="177"/>
                    </a:cubicBezTo>
                    <a:cubicBezTo>
                      <a:pt x="184" y="176"/>
                      <a:pt x="184" y="176"/>
                      <a:pt x="184" y="176"/>
                    </a:cubicBezTo>
                    <a:cubicBezTo>
                      <a:pt x="185" y="174"/>
                      <a:pt x="185" y="174"/>
                      <a:pt x="185" y="174"/>
                    </a:cubicBezTo>
                    <a:cubicBezTo>
                      <a:pt x="190" y="173"/>
                      <a:pt x="190" y="173"/>
                      <a:pt x="190" y="173"/>
                    </a:cubicBezTo>
                    <a:cubicBezTo>
                      <a:pt x="193" y="174"/>
                      <a:pt x="193" y="174"/>
                      <a:pt x="193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8" y="169"/>
                      <a:pt x="198" y="169"/>
                      <a:pt x="198" y="169"/>
                    </a:cubicBez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13" y="166"/>
                      <a:pt x="213" y="166"/>
                      <a:pt x="213" y="166"/>
                    </a:cubicBezTo>
                    <a:cubicBezTo>
                      <a:pt x="213" y="164"/>
                      <a:pt x="213" y="164"/>
                      <a:pt x="213" y="164"/>
                    </a:cubicBezTo>
                    <a:cubicBezTo>
                      <a:pt x="214" y="161"/>
                      <a:pt x="214" y="161"/>
                      <a:pt x="214" y="161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7" y="159"/>
                      <a:pt x="217" y="159"/>
                      <a:pt x="217" y="159"/>
                    </a:cubicBezTo>
                    <a:cubicBezTo>
                      <a:pt x="219" y="159"/>
                      <a:pt x="219" y="159"/>
                      <a:pt x="219" y="159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7"/>
                      <a:pt x="221" y="167"/>
                      <a:pt x="221" y="167"/>
                    </a:cubicBezTo>
                    <a:cubicBezTo>
                      <a:pt x="222" y="168"/>
                      <a:pt x="222" y="168"/>
                      <a:pt x="222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4" y="169"/>
                      <a:pt x="224" y="169"/>
                      <a:pt x="224" y="169"/>
                    </a:cubicBezTo>
                    <a:cubicBezTo>
                      <a:pt x="226" y="168"/>
                      <a:pt x="226" y="168"/>
                      <a:pt x="226" y="168"/>
                    </a:cubicBezTo>
                    <a:cubicBezTo>
                      <a:pt x="227" y="168"/>
                      <a:pt x="227" y="168"/>
                      <a:pt x="227" y="168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1" y="167"/>
                      <a:pt x="231" y="167"/>
                      <a:pt x="231" y="167"/>
                    </a:cubicBezTo>
                    <a:cubicBezTo>
                      <a:pt x="234" y="167"/>
                      <a:pt x="234" y="167"/>
                      <a:pt x="234" y="167"/>
                    </a:cubicBezTo>
                    <a:cubicBezTo>
                      <a:pt x="232" y="168"/>
                      <a:pt x="232" y="168"/>
                      <a:pt x="232" y="168"/>
                    </a:cubicBezTo>
                    <a:cubicBezTo>
                      <a:pt x="232" y="169"/>
                      <a:pt x="232" y="169"/>
                      <a:pt x="232" y="169"/>
                    </a:cubicBezTo>
                    <a:cubicBezTo>
                      <a:pt x="231" y="168"/>
                      <a:pt x="231" y="168"/>
                      <a:pt x="231" y="168"/>
                    </a:cubicBezTo>
                    <a:cubicBezTo>
                      <a:pt x="228" y="170"/>
                      <a:pt x="228" y="170"/>
                      <a:pt x="228" y="170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6" y="172"/>
                      <a:pt x="226" y="172"/>
                      <a:pt x="226" y="172"/>
                    </a:cubicBezTo>
                    <a:cubicBezTo>
                      <a:pt x="227" y="176"/>
                      <a:pt x="227" y="176"/>
                      <a:pt x="227" y="176"/>
                    </a:cubicBezTo>
                    <a:cubicBezTo>
                      <a:pt x="229" y="175"/>
                      <a:pt x="229" y="175"/>
                      <a:pt x="229" y="175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232" y="171"/>
                      <a:pt x="232" y="171"/>
                      <a:pt x="232" y="171"/>
                    </a:cubicBezTo>
                    <a:cubicBezTo>
                      <a:pt x="235" y="170"/>
                      <a:pt x="235" y="170"/>
                      <a:pt x="235" y="170"/>
                    </a:cubicBezTo>
                    <a:cubicBezTo>
                      <a:pt x="240" y="168"/>
                      <a:pt x="240" y="168"/>
                      <a:pt x="240" y="168"/>
                    </a:cubicBezTo>
                    <a:cubicBezTo>
                      <a:pt x="242" y="168"/>
                      <a:pt x="242" y="168"/>
                      <a:pt x="242" y="168"/>
                    </a:cubicBezTo>
                    <a:cubicBezTo>
                      <a:pt x="240" y="167"/>
                      <a:pt x="240" y="167"/>
                      <a:pt x="240" y="167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5"/>
                      <a:pt x="239" y="165"/>
                      <a:pt x="239" y="165"/>
                    </a:cubicBezTo>
                    <a:cubicBezTo>
                      <a:pt x="237" y="166"/>
                      <a:pt x="237" y="166"/>
                      <a:pt x="237" y="166"/>
                    </a:cubicBezTo>
                    <a:cubicBezTo>
                      <a:pt x="233" y="165"/>
                      <a:pt x="233" y="165"/>
                      <a:pt x="233" y="165"/>
                    </a:cubicBezTo>
                    <a:cubicBezTo>
                      <a:pt x="233" y="164"/>
                      <a:pt x="233" y="164"/>
                      <a:pt x="233" y="164"/>
                    </a:cubicBezTo>
                    <a:cubicBezTo>
                      <a:pt x="231" y="163"/>
                      <a:pt x="231" y="163"/>
                      <a:pt x="231" y="163"/>
                    </a:cubicBezTo>
                    <a:cubicBezTo>
                      <a:pt x="229" y="161"/>
                      <a:pt x="229" y="161"/>
                      <a:pt x="229" y="161"/>
                    </a:cubicBezTo>
                    <a:cubicBezTo>
                      <a:pt x="230" y="160"/>
                      <a:pt x="230" y="160"/>
                      <a:pt x="230" y="160"/>
                    </a:cubicBezTo>
                    <a:cubicBezTo>
                      <a:pt x="228" y="159"/>
                      <a:pt x="228" y="159"/>
                      <a:pt x="228" y="159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30" y="157"/>
                      <a:pt x="230" y="157"/>
                      <a:pt x="230" y="157"/>
                    </a:cubicBezTo>
                    <a:cubicBezTo>
                      <a:pt x="229" y="156"/>
                      <a:pt x="229" y="156"/>
                      <a:pt x="229" y="156"/>
                    </a:cubicBezTo>
                    <a:cubicBezTo>
                      <a:pt x="227" y="157"/>
                      <a:pt x="227" y="157"/>
                      <a:pt x="227" y="157"/>
                    </a:cubicBezTo>
                    <a:cubicBezTo>
                      <a:pt x="225" y="155"/>
                      <a:pt x="225" y="155"/>
                      <a:pt x="225" y="155"/>
                    </a:cubicBezTo>
                    <a:cubicBezTo>
                      <a:pt x="229" y="155"/>
                      <a:pt x="229" y="155"/>
                      <a:pt x="229" y="155"/>
                    </a:cubicBezTo>
                    <a:cubicBezTo>
                      <a:pt x="232" y="153"/>
                      <a:pt x="232" y="153"/>
                      <a:pt x="232" y="153"/>
                    </a:cubicBezTo>
                    <a:cubicBezTo>
                      <a:pt x="231" y="151"/>
                      <a:pt x="231" y="151"/>
                      <a:pt x="231" y="151"/>
                    </a:cubicBezTo>
                    <a:cubicBezTo>
                      <a:pt x="228" y="149"/>
                      <a:pt x="228" y="149"/>
                      <a:pt x="228" y="149"/>
                    </a:cubicBezTo>
                    <a:cubicBezTo>
                      <a:pt x="225" y="150"/>
                      <a:pt x="225" y="150"/>
                      <a:pt x="225" y="150"/>
                    </a:cubicBezTo>
                    <a:cubicBezTo>
                      <a:pt x="220" y="152"/>
                      <a:pt x="220" y="152"/>
                      <a:pt x="220" y="152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4" y="158"/>
                      <a:pt x="214" y="158"/>
                      <a:pt x="214" y="158"/>
                    </a:cubicBezTo>
                    <a:cubicBezTo>
                      <a:pt x="211" y="161"/>
                      <a:pt x="211" y="161"/>
                      <a:pt x="211" y="161"/>
                    </a:cubicBezTo>
                    <a:cubicBezTo>
                      <a:pt x="213" y="158"/>
                      <a:pt x="213" y="158"/>
                      <a:pt x="213" y="158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6" y="154"/>
                      <a:pt x="216" y="154"/>
                      <a:pt x="216" y="154"/>
                    </a:cubicBezTo>
                    <a:cubicBezTo>
                      <a:pt x="218" y="151"/>
                      <a:pt x="218" y="151"/>
                      <a:pt x="218" y="151"/>
                    </a:cubicBezTo>
                    <a:cubicBezTo>
                      <a:pt x="220" y="149"/>
                      <a:pt x="220" y="149"/>
                      <a:pt x="220" y="149"/>
                    </a:cubicBezTo>
                    <a:cubicBezTo>
                      <a:pt x="222" y="149"/>
                      <a:pt x="222" y="149"/>
                      <a:pt x="222" y="149"/>
                    </a:cubicBezTo>
                    <a:cubicBezTo>
                      <a:pt x="224" y="145"/>
                      <a:pt x="224" y="145"/>
                      <a:pt x="224" y="145"/>
                    </a:cubicBezTo>
                    <a:cubicBezTo>
                      <a:pt x="233" y="145"/>
                      <a:pt x="233" y="145"/>
                      <a:pt x="233" y="145"/>
                    </a:cubicBezTo>
                    <a:cubicBezTo>
                      <a:pt x="235" y="145"/>
                      <a:pt x="235" y="145"/>
                      <a:pt x="235" y="145"/>
                    </a:cubicBezTo>
                    <a:cubicBezTo>
                      <a:pt x="239" y="145"/>
                      <a:pt x="239" y="145"/>
                      <a:pt x="239" y="145"/>
                    </a:cubicBezTo>
                    <a:cubicBezTo>
                      <a:pt x="240" y="146"/>
                      <a:pt x="240" y="146"/>
                      <a:pt x="240" y="146"/>
                    </a:cubicBezTo>
                    <a:cubicBezTo>
                      <a:pt x="243" y="145"/>
                      <a:pt x="243" y="145"/>
                      <a:pt x="243" y="145"/>
                    </a:cubicBezTo>
                    <a:cubicBezTo>
                      <a:pt x="244" y="144"/>
                      <a:pt x="244" y="144"/>
                      <a:pt x="244" y="144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49" y="140"/>
                      <a:pt x="249" y="140"/>
                      <a:pt x="249" y="140"/>
                    </a:cubicBezTo>
                    <a:cubicBezTo>
                      <a:pt x="254" y="139"/>
                      <a:pt x="254" y="139"/>
                      <a:pt x="254" y="139"/>
                    </a:cubicBezTo>
                    <a:cubicBezTo>
                      <a:pt x="258" y="135"/>
                      <a:pt x="258" y="135"/>
                      <a:pt x="258" y="135"/>
                    </a:cubicBezTo>
                    <a:cubicBezTo>
                      <a:pt x="257" y="131"/>
                      <a:pt x="257" y="131"/>
                      <a:pt x="257" y="131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57" y="128"/>
                      <a:pt x="257" y="128"/>
                      <a:pt x="257" y="128"/>
                    </a:cubicBezTo>
                    <a:cubicBezTo>
                      <a:pt x="253" y="129"/>
                      <a:pt x="253" y="129"/>
                      <a:pt x="253" y="129"/>
                    </a:cubicBezTo>
                    <a:cubicBezTo>
                      <a:pt x="253" y="125"/>
                      <a:pt x="253" y="125"/>
                      <a:pt x="253" y="125"/>
                    </a:cubicBezTo>
                    <a:cubicBezTo>
                      <a:pt x="247" y="127"/>
                      <a:pt x="247" y="127"/>
                      <a:pt x="247" y="127"/>
                    </a:cubicBezTo>
                    <a:cubicBezTo>
                      <a:pt x="243" y="130"/>
                      <a:pt x="243" y="130"/>
                      <a:pt x="243" y="130"/>
                    </a:cubicBezTo>
                    <a:cubicBezTo>
                      <a:pt x="246" y="126"/>
                      <a:pt x="246" y="126"/>
                      <a:pt x="246" y="126"/>
                    </a:cubicBezTo>
                    <a:cubicBezTo>
                      <a:pt x="251" y="124"/>
                      <a:pt x="251" y="124"/>
                      <a:pt x="251" y="124"/>
                    </a:cubicBezTo>
                    <a:cubicBezTo>
                      <a:pt x="252" y="124"/>
                      <a:pt x="252" y="124"/>
                      <a:pt x="252" y="124"/>
                    </a:cubicBezTo>
                    <a:cubicBezTo>
                      <a:pt x="252" y="123"/>
                      <a:pt x="252" y="123"/>
                      <a:pt x="252" y="123"/>
                    </a:cubicBezTo>
                    <a:cubicBezTo>
                      <a:pt x="246" y="119"/>
                      <a:pt x="246" y="119"/>
                      <a:pt x="246" y="119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4" y="117"/>
                      <a:pt x="244" y="117"/>
                      <a:pt x="244" y="117"/>
                    </a:cubicBezTo>
                    <a:cubicBezTo>
                      <a:pt x="241" y="116"/>
                      <a:pt x="241" y="116"/>
                      <a:pt x="241" y="116"/>
                    </a:cubicBezTo>
                    <a:cubicBezTo>
                      <a:pt x="241" y="114"/>
                      <a:pt x="241" y="114"/>
                      <a:pt x="241" y="114"/>
                    </a:cubicBezTo>
                    <a:cubicBezTo>
                      <a:pt x="239" y="114"/>
                      <a:pt x="239" y="114"/>
                      <a:pt x="239" y="114"/>
                    </a:cubicBezTo>
                    <a:cubicBezTo>
                      <a:pt x="239" y="112"/>
                      <a:pt x="239" y="112"/>
                      <a:pt x="239" y="112"/>
                    </a:cubicBezTo>
                    <a:cubicBezTo>
                      <a:pt x="236" y="111"/>
                      <a:pt x="236" y="111"/>
                      <a:pt x="236" y="111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40" y="109"/>
                      <a:pt x="240" y="109"/>
                      <a:pt x="240" y="109"/>
                    </a:cubicBezTo>
                    <a:cubicBezTo>
                      <a:pt x="238" y="107"/>
                      <a:pt x="238" y="107"/>
                      <a:pt x="238" y="107"/>
                    </a:cubicBezTo>
                    <a:cubicBezTo>
                      <a:pt x="239" y="106"/>
                      <a:pt x="239" y="106"/>
                      <a:pt x="239" y="106"/>
                    </a:cubicBezTo>
                    <a:cubicBezTo>
                      <a:pt x="235" y="103"/>
                      <a:pt x="235" y="103"/>
                      <a:pt x="235" y="103"/>
                    </a:cubicBezTo>
                    <a:cubicBezTo>
                      <a:pt x="237" y="102"/>
                      <a:pt x="237" y="102"/>
                      <a:pt x="237" y="102"/>
                    </a:cubicBezTo>
                    <a:cubicBezTo>
                      <a:pt x="237" y="101"/>
                      <a:pt x="237" y="101"/>
                      <a:pt x="237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6" y="100"/>
                      <a:pt x="236" y="100"/>
                      <a:pt x="236" y="100"/>
                    </a:cubicBezTo>
                    <a:cubicBezTo>
                      <a:pt x="235" y="98"/>
                      <a:pt x="235" y="98"/>
                      <a:pt x="235" y="98"/>
                    </a:cubicBezTo>
                    <a:cubicBezTo>
                      <a:pt x="232" y="98"/>
                      <a:pt x="232" y="98"/>
                      <a:pt x="232" y="98"/>
                    </a:cubicBezTo>
                    <a:cubicBezTo>
                      <a:pt x="234" y="96"/>
                      <a:pt x="234" y="96"/>
                      <a:pt x="234" y="96"/>
                    </a:cubicBezTo>
                    <a:cubicBezTo>
                      <a:pt x="231" y="93"/>
                      <a:pt x="231" y="93"/>
                      <a:pt x="231" y="93"/>
                    </a:cubicBezTo>
                    <a:cubicBezTo>
                      <a:pt x="231" y="90"/>
                      <a:pt x="231" y="90"/>
                      <a:pt x="231" y="90"/>
                    </a:cubicBezTo>
                    <a:cubicBezTo>
                      <a:pt x="227" y="93"/>
                      <a:pt x="227" y="93"/>
                      <a:pt x="227" y="93"/>
                    </a:cubicBezTo>
                    <a:cubicBezTo>
                      <a:pt x="229" y="95"/>
                      <a:pt x="229" y="95"/>
                      <a:pt x="229" y="95"/>
                    </a:cubicBezTo>
                    <a:cubicBezTo>
                      <a:pt x="226" y="100"/>
                      <a:pt x="226" y="100"/>
                      <a:pt x="226" y="100"/>
                    </a:cubicBezTo>
                    <a:cubicBezTo>
                      <a:pt x="225" y="99"/>
                      <a:pt x="225" y="99"/>
                      <a:pt x="225" y="99"/>
                    </a:cubicBezTo>
                    <a:cubicBezTo>
                      <a:pt x="221" y="103"/>
                      <a:pt x="221" y="103"/>
                      <a:pt x="221" y="103"/>
                    </a:cubicBezTo>
                    <a:cubicBezTo>
                      <a:pt x="220" y="101"/>
                      <a:pt x="220" y="101"/>
                      <a:pt x="220" y="101"/>
                    </a:cubicBezTo>
                    <a:cubicBezTo>
                      <a:pt x="219" y="101"/>
                      <a:pt x="219" y="101"/>
                      <a:pt x="219" y="101"/>
                    </a:cubicBezTo>
                    <a:cubicBezTo>
                      <a:pt x="219" y="98"/>
                      <a:pt x="219" y="98"/>
                      <a:pt x="219" y="98"/>
                    </a:cubicBezTo>
                    <a:cubicBezTo>
                      <a:pt x="214" y="100"/>
                      <a:pt x="214" y="100"/>
                      <a:pt x="214" y="100"/>
                    </a:cubicBezTo>
                    <a:cubicBezTo>
                      <a:pt x="217" y="97"/>
                      <a:pt x="217" y="97"/>
                      <a:pt x="217" y="9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216" y="91"/>
                      <a:pt x="216" y="91"/>
                      <a:pt x="216" y="91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216" y="86"/>
                      <a:pt x="216" y="86"/>
                      <a:pt x="216" y="86"/>
                    </a:cubicBezTo>
                    <a:cubicBezTo>
                      <a:pt x="215" y="84"/>
                      <a:pt x="215" y="84"/>
                      <a:pt x="215" y="84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09" y="84"/>
                      <a:pt x="209" y="84"/>
                      <a:pt x="209" y="84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99" y="78"/>
                      <a:pt x="199" y="78"/>
                      <a:pt x="199" y="78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89" y="78"/>
                      <a:pt x="189" y="78"/>
                      <a:pt x="189" y="78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89" y="88"/>
                      <a:pt x="189" y="88"/>
                      <a:pt x="189" y="88"/>
                    </a:cubicBezTo>
                    <a:cubicBezTo>
                      <a:pt x="190" y="88"/>
                      <a:pt x="190" y="88"/>
                      <a:pt x="190" y="88"/>
                    </a:cubicBezTo>
                    <a:cubicBezTo>
                      <a:pt x="192" y="95"/>
                      <a:pt x="192" y="95"/>
                      <a:pt x="192" y="95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0" y="96"/>
                      <a:pt x="190" y="96"/>
                      <a:pt x="190" y="96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87" y="100"/>
                      <a:pt x="187" y="100"/>
                      <a:pt x="187" y="100"/>
                    </a:cubicBezTo>
                    <a:cubicBezTo>
                      <a:pt x="191" y="102"/>
                      <a:pt x="191" y="102"/>
                      <a:pt x="191" y="102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4" y="113"/>
                      <a:pt x="194" y="113"/>
                      <a:pt x="194" y="113"/>
                    </a:cubicBezTo>
                    <a:cubicBezTo>
                      <a:pt x="194" y="115"/>
                      <a:pt x="194" y="115"/>
                      <a:pt x="194" y="115"/>
                    </a:cubicBezTo>
                    <a:cubicBezTo>
                      <a:pt x="193" y="115"/>
                      <a:pt x="193" y="115"/>
                      <a:pt x="193" y="115"/>
                    </a:cubicBezTo>
                    <a:cubicBezTo>
                      <a:pt x="192" y="118"/>
                      <a:pt x="192" y="118"/>
                      <a:pt x="192" y="118"/>
                    </a:cubicBezTo>
                    <a:cubicBezTo>
                      <a:pt x="184" y="123"/>
                      <a:pt x="184" y="123"/>
                      <a:pt x="184" y="123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33"/>
                      <a:pt x="187" y="133"/>
                      <a:pt x="187" y="133"/>
                    </a:cubicBezTo>
                    <a:cubicBezTo>
                      <a:pt x="189" y="135"/>
                      <a:pt x="189" y="135"/>
                      <a:pt x="189" y="135"/>
                    </a:cubicBezTo>
                    <a:cubicBezTo>
                      <a:pt x="186" y="137"/>
                      <a:pt x="186" y="137"/>
                      <a:pt x="186" y="137"/>
                    </a:cubicBezTo>
                    <a:cubicBezTo>
                      <a:pt x="188" y="139"/>
                      <a:pt x="188" y="139"/>
                      <a:pt x="188" y="139"/>
                    </a:cubicBezTo>
                    <a:cubicBezTo>
                      <a:pt x="187" y="140"/>
                      <a:pt x="187" y="140"/>
                      <a:pt x="187" y="140"/>
                    </a:cubicBezTo>
                    <a:cubicBezTo>
                      <a:pt x="185" y="138"/>
                      <a:pt x="185" y="138"/>
                      <a:pt x="185" y="138"/>
                    </a:cubicBezTo>
                    <a:cubicBezTo>
                      <a:pt x="184" y="140"/>
                      <a:pt x="184" y="140"/>
                      <a:pt x="184" y="140"/>
                    </a:cubicBezTo>
                    <a:cubicBezTo>
                      <a:pt x="184" y="141"/>
                      <a:pt x="184" y="141"/>
                      <a:pt x="184" y="141"/>
                    </a:cubicBezTo>
                    <a:cubicBezTo>
                      <a:pt x="182" y="140"/>
                      <a:pt x="182" y="140"/>
                      <a:pt x="182" y="140"/>
                    </a:cubicBezTo>
                    <a:cubicBezTo>
                      <a:pt x="181" y="137"/>
                      <a:pt x="181" y="137"/>
                      <a:pt x="181" y="137"/>
                    </a:cubicBezTo>
                    <a:cubicBezTo>
                      <a:pt x="179" y="136"/>
                      <a:pt x="179" y="136"/>
                      <a:pt x="179" y="136"/>
                    </a:cubicBezTo>
                    <a:cubicBezTo>
                      <a:pt x="177" y="136"/>
                      <a:pt x="177" y="136"/>
                      <a:pt x="177" y="136"/>
                    </a:cubicBezTo>
                    <a:cubicBezTo>
                      <a:pt x="179" y="135"/>
                      <a:pt x="179" y="135"/>
                      <a:pt x="179" y="135"/>
                    </a:cubicBezTo>
                    <a:cubicBezTo>
                      <a:pt x="176" y="132"/>
                      <a:pt x="176" y="132"/>
                      <a:pt x="176" y="132"/>
                    </a:cubicBezTo>
                    <a:cubicBezTo>
                      <a:pt x="177" y="129"/>
                      <a:pt x="177" y="129"/>
                      <a:pt x="177" y="129"/>
                    </a:cubicBezTo>
                    <a:cubicBezTo>
                      <a:pt x="176" y="125"/>
                      <a:pt x="176" y="125"/>
                      <a:pt x="176" y="125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6" y="120"/>
                      <a:pt x="176" y="120"/>
                      <a:pt x="176" y="120"/>
                    </a:cubicBezTo>
                    <a:cubicBezTo>
                      <a:pt x="174" y="119"/>
                      <a:pt x="174" y="119"/>
                      <a:pt x="174" y="119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118"/>
                      <a:pt x="167" y="118"/>
                      <a:pt x="167" y="118"/>
                    </a:cubicBezTo>
                    <a:cubicBezTo>
                      <a:pt x="160" y="115"/>
                      <a:pt x="160" y="115"/>
                      <a:pt x="160" y="115"/>
                    </a:cubicBezTo>
                    <a:cubicBezTo>
                      <a:pt x="158" y="113"/>
                      <a:pt x="158" y="113"/>
                      <a:pt x="158" y="113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3" y="100"/>
                      <a:pt x="143" y="100"/>
                      <a:pt x="143" y="100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9" y="87"/>
                      <a:pt x="139" y="87"/>
                      <a:pt x="139" y="87"/>
                    </a:cubicBezTo>
                    <a:cubicBezTo>
                      <a:pt x="140" y="84"/>
                      <a:pt x="140" y="84"/>
                      <a:pt x="140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42" y="81"/>
                      <a:pt x="142" y="81"/>
                      <a:pt x="142" y="81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51" y="73"/>
                      <a:pt x="151" y="73"/>
                      <a:pt x="151" y="73"/>
                    </a:cubicBezTo>
                    <a:cubicBezTo>
                      <a:pt x="150" y="70"/>
                      <a:pt x="150" y="70"/>
                      <a:pt x="150" y="70"/>
                    </a:cubicBezTo>
                    <a:cubicBezTo>
                      <a:pt x="145" y="67"/>
                      <a:pt x="145" y="67"/>
                      <a:pt x="145" y="67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9" y="67"/>
                      <a:pt x="149" y="67"/>
                      <a:pt x="149" y="67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4" y="64"/>
                      <a:pt x="154" y="64"/>
                      <a:pt x="154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5" y="52"/>
                      <a:pt x="155" y="52"/>
                      <a:pt x="155" y="52"/>
                    </a:cubicBezTo>
                    <a:cubicBezTo>
                      <a:pt x="159" y="56"/>
                      <a:pt x="159" y="56"/>
                      <a:pt x="159" y="56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3" y="48"/>
                      <a:pt x="163" y="48"/>
                      <a:pt x="163" y="48"/>
                    </a:cubicBezTo>
                    <a:cubicBezTo>
                      <a:pt x="167" y="47"/>
                      <a:pt x="167" y="47"/>
                      <a:pt x="167" y="47"/>
                    </a:cubicBezTo>
                    <a:cubicBezTo>
                      <a:pt x="168" y="49"/>
                      <a:pt x="168" y="49"/>
                      <a:pt x="168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77" y="36"/>
                      <a:pt x="177" y="36"/>
                      <a:pt x="177" y="36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8" y="32"/>
                      <a:pt x="178" y="32"/>
                      <a:pt x="178" y="32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78" y="28"/>
                      <a:pt x="178" y="28"/>
                      <a:pt x="178" y="28"/>
                    </a:cubicBezTo>
                    <a:cubicBezTo>
                      <a:pt x="180" y="26"/>
                      <a:pt x="180" y="26"/>
                      <a:pt x="180" y="26"/>
                    </a:cubicBezTo>
                    <a:cubicBezTo>
                      <a:pt x="176" y="25"/>
                      <a:pt x="176" y="25"/>
                      <a:pt x="176" y="25"/>
                    </a:cubicBezTo>
                    <a:cubicBezTo>
                      <a:pt x="176" y="21"/>
                      <a:pt x="176" y="21"/>
                      <a:pt x="176" y="21"/>
                    </a:cubicBezTo>
                    <a:cubicBezTo>
                      <a:pt x="172" y="21"/>
                      <a:pt x="172" y="21"/>
                      <a:pt x="172" y="21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67" y="25"/>
                      <a:pt x="167" y="25"/>
                      <a:pt x="167" y="25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9"/>
                      <a:pt x="168" y="29"/>
                      <a:pt x="168" y="29"/>
                    </a:cubicBezTo>
                    <a:cubicBezTo>
                      <a:pt x="166" y="30"/>
                      <a:pt x="166" y="30"/>
                      <a:pt x="166" y="30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63" y="38"/>
                      <a:pt x="163" y="38"/>
                      <a:pt x="163" y="38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8" y="32"/>
                      <a:pt x="158" y="32"/>
                      <a:pt x="158" y="32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58" y="28"/>
                      <a:pt x="158" y="28"/>
                      <a:pt x="158" y="28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52" y="33"/>
                      <a:pt x="152" y="33"/>
                      <a:pt x="152" y="33"/>
                    </a:cubicBezTo>
                    <a:cubicBezTo>
                      <a:pt x="151" y="30"/>
                      <a:pt x="151" y="30"/>
                      <a:pt x="151" y="30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49" y="24"/>
                      <a:pt x="149" y="24"/>
                      <a:pt x="149" y="24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147" y="23"/>
                      <a:pt x="147" y="23"/>
                      <a:pt x="147" y="23"/>
                    </a:cubicBezTo>
                    <a:cubicBezTo>
                      <a:pt x="145" y="21"/>
                      <a:pt x="145" y="21"/>
                      <a:pt x="145" y="21"/>
                    </a:cubicBezTo>
                    <a:cubicBezTo>
                      <a:pt x="146" y="19"/>
                      <a:pt x="146" y="19"/>
                      <a:pt x="146" y="19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148" y="16"/>
                      <a:pt x="148" y="16"/>
                      <a:pt x="148" y="16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6" y="7"/>
                      <a:pt x="136" y="7"/>
                      <a:pt x="136" y="7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1" y="25"/>
                      <a:pt x="141" y="25"/>
                      <a:pt x="141" y="25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38" y="29"/>
                      <a:pt x="138" y="29"/>
                      <a:pt x="138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3" y="39"/>
                      <a:pt x="133" y="39"/>
                      <a:pt x="133" y="39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31" y="36"/>
                      <a:pt x="131" y="36"/>
                      <a:pt x="131" y="36"/>
                    </a:cubicBezTo>
                    <a:cubicBezTo>
                      <a:pt x="130" y="39"/>
                      <a:pt x="130" y="39"/>
                      <a:pt x="130" y="39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5"/>
                      <a:pt x="111" y="35"/>
                      <a:pt x="111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4" y="22"/>
                      <a:pt x="24" y="22"/>
                    </a:cubicBezTo>
                    <a:cubicBezTo>
                      <a:pt x="25" y="22"/>
                      <a:pt x="28" y="22"/>
                      <a:pt x="28" y="22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lnTo>
                      <a:pt x="3" y="90"/>
                    </a:lnTo>
                    <a:close/>
                    <a:moveTo>
                      <a:pt x="124" y="110"/>
                    </a:move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3" y="112"/>
                      <a:pt x="123" y="112"/>
                      <a:pt x="123" y="112"/>
                    </a:cubicBezTo>
                    <a:cubicBezTo>
                      <a:pt x="123" y="112"/>
                      <a:pt x="124" y="110"/>
                      <a:pt x="124" y="110"/>
                    </a:cubicBezTo>
                    <a:close/>
                    <a:moveTo>
                      <a:pt x="119" y="129"/>
                    </a:move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4" y="130"/>
                      <a:pt x="124" y="130"/>
                      <a:pt x="124" y="130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9" y="128"/>
                      <a:pt x="129" y="128"/>
                      <a:pt x="129" y="128"/>
                    </a:cubicBezTo>
                    <a:cubicBezTo>
                      <a:pt x="128" y="127"/>
                      <a:pt x="128" y="127"/>
                      <a:pt x="128" y="127"/>
                    </a:cubicBezTo>
                    <a:cubicBezTo>
                      <a:pt x="128" y="125"/>
                      <a:pt x="128" y="125"/>
                      <a:pt x="128" y="125"/>
                    </a:cubicBezTo>
                    <a:cubicBezTo>
                      <a:pt x="127" y="124"/>
                      <a:pt x="127" y="124"/>
                      <a:pt x="127" y="124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9" y="126"/>
                      <a:pt x="129" y="126"/>
                      <a:pt x="129" y="126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30" y="130"/>
                      <a:pt x="130" y="130"/>
                      <a:pt x="130" y="130"/>
                    </a:cubicBezTo>
                    <a:cubicBezTo>
                      <a:pt x="131" y="131"/>
                      <a:pt x="131" y="131"/>
                      <a:pt x="131" y="131"/>
                    </a:cubicBezTo>
                    <a:cubicBezTo>
                      <a:pt x="131" y="135"/>
                      <a:pt x="131" y="135"/>
                      <a:pt x="131" y="135"/>
                    </a:cubicBezTo>
                    <a:cubicBezTo>
                      <a:pt x="134" y="140"/>
                      <a:pt x="134" y="140"/>
                      <a:pt x="134" y="140"/>
                    </a:cubicBezTo>
                    <a:cubicBezTo>
                      <a:pt x="134" y="143"/>
                      <a:pt x="134" y="143"/>
                      <a:pt x="134" y="143"/>
                    </a:cubicBezTo>
                    <a:cubicBezTo>
                      <a:pt x="132" y="146"/>
                      <a:pt x="132" y="146"/>
                      <a:pt x="132" y="146"/>
                    </a:cubicBezTo>
                    <a:cubicBezTo>
                      <a:pt x="132" y="138"/>
                      <a:pt x="132" y="138"/>
                      <a:pt x="132" y="138"/>
                    </a:cubicBezTo>
                    <a:cubicBezTo>
                      <a:pt x="131" y="139"/>
                      <a:pt x="131" y="139"/>
                      <a:pt x="131" y="139"/>
                    </a:cubicBezTo>
                    <a:cubicBezTo>
                      <a:pt x="130" y="136"/>
                      <a:pt x="130" y="136"/>
                      <a:pt x="130" y="136"/>
                    </a:cubicBezTo>
                    <a:cubicBezTo>
                      <a:pt x="129" y="137"/>
                      <a:pt x="129" y="137"/>
                      <a:pt x="129" y="137"/>
                    </a:cubicBezTo>
                    <a:cubicBezTo>
                      <a:pt x="126" y="133"/>
                      <a:pt x="126" y="133"/>
                      <a:pt x="126" y="133"/>
                    </a:cubicBezTo>
                    <a:cubicBezTo>
                      <a:pt x="127" y="131"/>
                      <a:pt x="127" y="131"/>
                      <a:pt x="127" y="131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3" y="132"/>
                      <a:pt x="123" y="132"/>
                      <a:pt x="123" y="132"/>
                    </a:cubicBezTo>
                    <a:cubicBezTo>
                      <a:pt x="123" y="135"/>
                      <a:pt x="123" y="135"/>
                      <a:pt x="123" y="135"/>
                    </a:cubicBezTo>
                    <a:cubicBezTo>
                      <a:pt x="123" y="137"/>
                      <a:pt x="123" y="137"/>
                      <a:pt x="123" y="137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126" y="141"/>
                      <a:pt x="126" y="141"/>
                      <a:pt x="126" y="141"/>
                    </a:cubicBez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39"/>
                      <a:pt x="125" y="139"/>
                      <a:pt x="125" y="139"/>
                    </a:cubicBezTo>
                    <a:cubicBezTo>
                      <a:pt x="122" y="138"/>
                      <a:pt x="122" y="138"/>
                      <a:pt x="122" y="138"/>
                    </a:cubicBezTo>
                    <a:cubicBezTo>
                      <a:pt x="122" y="132"/>
                      <a:pt x="122" y="132"/>
                      <a:pt x="122" y="132"/>
                    </a:cubicBezTo>
                    <a:cubicBezTo>
                      <a:pt x="120" y="132"/>
                      <a:pt x="120" y="132"/>
                      <a:pt x="120" y="132"/>
                    </a:cubicBezTo>
                    <a:cubicBezTo>
                      <a:pt x="119" y="131"/>
                      <a:pt x="119" y="131"/>
                      <a:pt x="119" y="131"/>
                    </a:cubicBezTo>
                    <a:cubicBezTo>
                      <a:pt x="121" y="130"/>
                      <a:pt x="121" y="130"/>
                      <a:pt x="121" y="130"/>
                    </a:cubicBezTo>
                    <a:lnTo>
                      <a:pt x="119" y="129"/>
                    </a:lnTo>
                    <a:close/>
                    <a:moveTo>
                      <a:pt x="97" y="93"/>
                    </a:moveTo>
                    <a:cubicBezTo>
                      <a:pt x="94" y="95"/>
                      <a:pt x="94" y="95"/>
                      <a:pt x="94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99" y="96"/>
                      <a:pt x="99" y="96"/>
                      <a:pt x="99" y="96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1" y="99"/>
                      <a:pt x="91" y="99"/>
                      <a:pt x="91" y="99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89" y="100"/>
                      <a:pt x="89" y="100"/>
                      <a:pt x="89" y="100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92" y="95"/>
                      <a:pt x="92" y="95"/>
                      <a:pt x="92" y="95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2"/>
                      <a:pt x="94" y="92"/>
                      <a:pt x="94" y="92"/>
                    </a:cubicBezTo>
                    <a:lnTo>
                      <a:pt x="97" y="93"/>
                    </a:lnTo>
                    <a:close/>
                    <a:moveTo>
                      <a:pt x="72" y="72"/>
                    </a:move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5" y="75"/>
                      <a:pt x="95" y="75"/>
                      <a:pt x="95" y="75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8" y="79"/>
                      <a:pt x="78" y="79"/>
                      <a:pt x="78" y="79"/>
                    </a:cubicBezTo>
                    <a:lnTo>
                      <a:pt x="72" y="72"/>
                    </a:lnTo>
                    <a:close/>
                    <a:moveTo>
                      <a:pt x="50" y="49"/>
                    </a:moveTo>
                    <a:cubicBezTo>
                      <a:pt x="61" y="43"/>
                      <a:pt x="61" y="43"/>
                      <a:pt x="61" y="43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49"/>
                      <a:pt x="46" y="49"/>
                      <a:pt x="46" y="49"/>
                    </a:cubicBezTo>
                    <a:lnTo>
                      <a:pt x="50" y="4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2" name="Freeform 573"/>
              <p:cNvSpPr>
                <a:spLocks/>
              </p:cNvSpPr>
              <p:nvPr/>
            </p:nvSpPr>
            <p:spPr bwMode="auto">
              <a:xfrm>
                <a:off x="1086" y="803"/>
                <a:ext cx="84" cy="66"/>
              </a:xfrm>
              <a:custGeom>
                <a:avLst/>
                <a:gdLst>
                  <a:gd name="T0" fmla="*/ 0 w 84"/>
                  <a:gd name="T1" fmla="*/ 0 h 66"/>
                  <a:gd name="T2" fmla="*/ 0 w 84"/>
                  <a:gd name="T3" fmla="*/ 30 h 66"/>
                  <a:gd name="T4" fmla="*/ 12 w 84"/>
                  <a:gd name="T5" fmla="*/ 36 h 66"/>
                  <a:gd name="T6" fmla="*/ 18 w 84"/>
                  <a:gd name="T7" fmla="*/ 60 h 66"/>
                  <a:gd name="T8" fmla="*/ 30 w 84"/>
                  <a:gd name="T9" fmla="*/ 66 h 66"/>
                  <a:gd name="T10" fmla="*/ 48 w 84"/>
                  <a:gd name="T11" fmla="*/ 54 h 66"/>
                  <a:gd name="T12" fmla="*/ 84 w 84"/>
                  <a:gd name="T13" fmla="*/ 60 h 66"/>
                  <a:gd name="T14" fmla="*/ 66 w 84"/>
                  <a:gd name="T15" fmla="*/ 12 h 66"/>
                  <a:gd name="T16" fmla="*/ 42 w 84"/>
                  <a:gd name="T17" fmla="*/ 0 h 66"/>
                  <a:gd name="T18" fmla="*/ 30 w 84"/>
                  <a:gd name="T19" fmla="*/ 6 h 66"/>
                  <a:gd name="T20" fmla="*/ 0 w 84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66">
                    <a:moveTo>
                      <a:pt x="0" y="0"/>
                    </a:moveTo>
                    <a:lnTo>
                      <a:pt x="0" y="30"/>
                    </a:lnTo>
                    <a:lnTo>
                      <a:pt x="12" y="36"/>
                    </a:lnTo>
                    <a:lnTo>
                      <a:pt x="18" y="60"/>
                    </a:lnTo>
                    <a:lnTo>
                      <a:pt x="30" y="66"/>
                    </a:lnTo>
                    <a:lnTo>
                      <a:pt x="48" y="54"/>
                    </a:lnTo>
                    <a:lnTo>
                      <a:pt x="84" y="60"/>
                    </a:lnTo>
                    <a:lnTo>
                      <a:pt x="66" y="12"/>
                    </a:lnTo>
                    <a:lnTo>
                      <a:pt x="42" y="0"/>
                    </a:lnTo>
                    <a:lnTo>
                      <a:pt x="3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3" name="Freeform 574"/>
              <p:cNvSpPr>
                <a:spLocks/>
              </p:cNvSpPr>
              <p:nvPr/>
            </p:nvSpPr>
            <p:spPr bwMode="auto">
              <a:xfrm>
                <a:off x="1440" y="1872"/>
                <a:ext cx="30" cy="36"/>
              </a:xfrm>
              <a:custGeom>
                <a:avLst/>
                <a:gdLst>
                  <a:gd name="T0" fmla="*/ 18 w 30"/>
                  <a:gd name="T1" fmla="*/ 24 h 36"/>
                  <a:gd name="T2" fmla="*/ 24 w 30"/>
                  <a:gd name="T3" fmla="*/ 6 h 36"/>
                  <a:gd name="T4" fmla="*/ 18 w 30"/>
                  <a:gd name="T5" fmla="*/ 0 h 36"/>
                  <a:gd name="T6" fmla="*/ 12 w 30"/>
                  <a:gd name="T7" fmla="*/ 6 h 36"/>
                  <a:gd name="T8" fmla="*/ 12 w 30"/>
                  <a:gd name="T9" fmla="*/ 12 h 36"/>
                  <a:gd name="T10" fmla="*/ 0 w 30"/>
                  <a:gd name="T11" fmla="*/ 30 h 36"/>
                  <a:gd name="T12" fmla="*/ 6 w 30"/>
                  <a:gd name="T13" fmla="*/ 36 h 36"/>
                  <a:gd name="T14" fmla="*/ 12 w 30"/>
                  <a:gd name="T15" fmla="*/ 36 h 36"/>
                  <a:gd name="T16" fmla="*/ 18 w 30"/>
                  <a:gd name="T17" fmla="*/ 36 h 36"/>
                  <a:gd name="T18" fmla="*/ 30 w 30"/>
                  <a:gd name="T19" fmla="*/ 30 h 36"/>
                  <a:gd name="T20" fmla="*/ 30 w 30"/>
                  <a:gd name="T21" fmla="*/ 24 h 36"/>
                  <a:gd name="T22" fmla="*/ 18 w 30"/>
                  <a:gd name="T23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36">
                    <a:moveTo>
                      <a:pt x="18" y="24"/>
                    </a:moveTo>
                    <a:lnTo>
                      <a:pt x="24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4" name="Freeform 575"/>
              <p:cNvSpPr>
                <a:spLocks/>
              </p:cNvSpPr>
              <p:nvPr/>
            </p:nvSpPr>
            <p:spPr bwMode="auto">
              <a:xfrm>
                <a:off x="654" y="611"/>
                <a:ext cx="30" cy="24"/>
              </a:xfrm>
              <a:custGeom>
                <a:avLst/>
                <a:gdLst>
                  <a:gd name="T0" fmla="*/ 0 w 30"/>
                  <a:gd name="T1" fmla="*/ 6 h 24"/>
                  <a:gd name="T2" fmla="*/ 0 w 30"/>
                  <a:gd name="T3" fmla="*/ 18 h 24"/>
                  <a:gd name="T4" fmla="*/ 18 w 30"/>
                  <a:gd name="T5" fmla="*/ 24 h 24"/>
                  <a:gd name="T6" fmla="*/ 30 w 30"/>
                  <a:gd name="T7" fmla="*/ 12 h 24"/>
                  <a:gd name="T8" fmla="*/ 30 w 30"/>
                  <a:gd name="T9" fmla="*/ 6 h 24"/>
                  <a:gd name="T10" fmla="*/ 24 w 30"/>
                  <a:gd name="T11" fmla="*/ 0 h 24"/>
                  <a:gd name="T12" fmla="*/ 0 w 30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0" y="6"/>
                    </a:moveTo>
                    <a:lnTo>
                      <a:pt x="0" y="18"/>
                    </a:lnTo>
                    <a:lnTo>
                      <a:pt x="18" y="24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5" name="Freeform 576"/>
              <p:cNvSpPr>
                <a:spLocks/>
              </p:cNvSpPr>
              <p:nvPr/>
            </p:nvSpPr>
            <p:spPr bwMode="auto">
              <a:xfrm>
                <a:off x="648" y="587"/>
                <a:ext cx="30" cy="24"/>
              </a:xfrm>
              <a:custGeom>
                <a:avLst/>
                <a:gdLst>
                  <a:gd name="T0" fmla="*/ 0 w 30"/>
                  <a:gd name="T1" fmla="*/ 6 h 24"/>
                  <a:gd name="T2" fmla="*/ 6 w 30"/>
                  <a:gd name="T3" fmla="*/ 12 h 24"/>
                  <a:gd name="T4" fmla="*/ 6 w 30"/>
                  <a:gd name="T5" fmla="*/ 18 h 24"/>
                  <a:gd name="T6" fmla="*/ 6 w 30"/>
                  <a:gd name="T7" fmla="*/ 24 h 24"/>
                  <a:gd name="T8" fmla="*/ 24 w 30"/>
                  <a:gd name="T9" fmla="*/ 24 h 24"/>
                  <a:gd name="T10" fmla="*/ 30 w 30"/>
                  <a:gd name="T11" fmla="*/ 18 h 24"/>
                  <a:gd name="T12" fmla="*/ 12 w 30"/>
                  <a:gd name="T13" fmla="*/ 0 h 24"/>
                  <a:gd name="T14" fmla="*/ 0 w 30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4">
                    <a:moveTo>
                      <a:pt x="0" y="6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24" y="24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6" name="Freeform 577"/>
              <p:cNvSpPr>
                <a:spLocks/>
              </p:cNvSpPr>
              <p:nvPr/>
            </p:nvSpPr>
            <p:spPr bwMode="auto">
              <a:xfrm>
                <a:off x="660" y="629"/>
                <a:ext cx="30" cy="18"/>
              </a:xfrm>
              <a:custGeom>
                <a:avLst/>
                <a:gdLst>
                  <a:gd name="T0" fmla="*/ 24 w 30"/>
                  <a:gd name="T1" fmla="*/ 12 h 18"/>
                  <a:gd name="T2" fmla="*/ 30 w 30"/>
                  <a:gd name="T3" fmla="*/ 6 h 18"/>
                  <a:gd name="T4" fmla="*/ 24 w 30"/>
                  <a:gd name="T5" fmla="*/ 0 h 18"/>
                  <a:gd name="T6" fmla="*/ 0 w 30"/>
                  <a:gd name="T7" fmla="*/ 12 h 18"/>
                  <a:gd name="T8" fmla="*/ 6 w 30"/>
                  <a:gd name="T9" fmla="*/ 18 h 18"/>
                  <a:gd name="T10" fmla="*/ 24 w 30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24" y="12"/>
                    </a:moveTo>
                    <a:lnTo>
                      <a:pt x="30" y="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7" name="Freeform 578"/>
              <p:cNvSpPr>
                <a:spLocks/>
              </p:cNvSpPr>
              <p:nvPr/>
            </p:nvSpPr>
            <p:spPr bwMode="auto">
              <a:xfrm>
                <a:off x="1386" y="1788"/>
                <a:ext cx="48" cy="24"/>
              </a:xfrm>
              <a:custGeom>
                <a:avLst/>
                <a:gdLst>
                  <a:gd name="T0" fmla="*/ 42 w 48"/>
                  <a:gd name="T1" fmla="*/ 18 h 24"/>
                  <a:gd name="T2" fmla="*/ 36 w 48"/>
                  <a:gd name="T3" fmla="*/ 6 h 24"/>
                  <a:gd name="T4" fmla="*/ 6 w 48"/>
                  <a:gd name="T5" fmla="*/ 0 h 24"/>
                  <a:gd name="T6" fmla="*/ 0 w 48"/>
                  <a:gd name="T7" fmla="*/ 6 h 24"/>
                  <a:gd name="T8" fmla="*/ 12 w 48"/>
                  <a:gd name="T9" fmla="*/ 12 h 24"/>
                  <a:gd name="T10" fmla="*/ 18 w 48"/>
                  <a:gd name="T11" fmla="*/ 18 h 24"/>
                  <a:gd name="T12" fmla="*/ 36 w 48"/>
                  <a:gd name="T13" fmla="*/ 24 h 24"/>
                  <a:gd name="T14" fmla="*/ 48 w 48"/>
                  <a:gd name="T15" fmla="*/ 24 h 24"/>
                  <a:gd name="T16" fmla="*/ 48 w 48"/>
                  <a:gd name="T17" fmla="*/ 18 h 24"/>
                  <a:gd name="T18" fmla="*/ 42 w 48"/>
                  <a:gd name="T1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24">
                    <a:moveTo>
                      <a:pt x="42" y="18"/>
                    </a:moveTo>
                    <a:lnTo>
                      <a:pt x="3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8" name="Freeform 579"/>
              <p:cNvSpPr>
                <a:spLocks/>
              </p:cNvSpPr>
              <p:nvPr/>
            </p:nvSpPr>
            <p:spPr bwMode="auto">
              <a:xfrm>
                <a:off x="1194" y="1116"/>
                <a:ext cx="24" cy="24"/>
              </a:xfrm>
              <a:custGeom>
                <a:avLst/>
                <a:gdLst>
                  <a:gd name="T0" fmla="*/ 12 w 24"/>
                  <a:gd name="T1" fmla="*/ 18 h 24"/>
                  <a:gd name="T2" fmla="*/ 18 w 24"/>
                  <a:gd name="T3" fmla="*/ 24 h 24"/>
                  <a:gd name="T4" fmla="*/ 24 w 24"/>
                  <a:gd name="T5" fmla="*/ 18 h 24"/>
                  <a:gd name="T6" fmla="*/ 18 w 24"/>
                  <a:gd name="T7" fmla="*/ 6 h 24"/>
                  <a:gd name="T8" fmla="*/ 12 w 24"/>
                  <a:gd name="T9" fmla="*/ 6 h 24"/>
                  <a:gd name="T10" fmla="*/ 12 w 24"/>
                  <a:gd name="T11" fmla="*/ 0 h 24"/>
                  <a:gd name="T12" fmla="*/ 6 w 24"/>
                  <a:gd name="T13" fmla="*/ 6 h 24"/>
                  <a:gd name="T14" fmla="*/ 0 w 24"/>
                  <a:gd name="T15" fmla="*/ 12 h 24"/>
                  <a:gd name="T16" fmla="*/ 6 w 24"/>
                  <a:gd name="T17" fmla="*/ 18 h 24"/>
                  <a:gd name="T18" fmla="*/ 12 w 24"/>
                  <a:gd name="T1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18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9" name="Freeform 580"/>
              <p:cNvSpPr>
                <a:spLocks/>
              </p:cNvSpPr>
              <p:nvPr/>
            </p:nvSpPr>
            <p:spPr bwMode="auto">
              <a:xfrm>
                <a:off x="1386" y="1872"/>
                <a:ext cx="48" cy="30"/>
              </a:xfrm>
              <a:custGeom>
                <a:avLst/>
                <a:gdLst>
                  <a:gd name="T0" fmla="*/ 12 w 48"/>
                  <a:gd name="T1" fmla="*/ 12 h 30"/>
                  <a:gd name="T2" fmla="*/ 6 w 48"/>
                  <a:gd name="T3" fmla="*/ 6 h 30"/>
                  <a:gd name="T4" fmla="*/ 6 w 48"/>
                  <a:gd name="T5" fmla="*/ 0 h 30"/>
                  <a:gd name="T6" fmla="*/ 0 w 48"/>
                  <a:gd name="T7" fmla="*/ 6 h 30"/>
                  <a:gd name="T8" fmla="*/ 18 w 48"/>
                  <a:gd name="T9" fmla="*/ 24 h 30"/>
                  <a:gd name="T10" fmla="*/ 30 w 48"/>
                  <a:gd name="T11" fmla="*/ 24 h 30"/>
                  <a:gd name="T12" fmla="*/ 36 w 48"/>
                  <a:gd name="T13" fmla="*/ 30 h 30"/>
                  <a:gd name="T14" fmla="*/ 36 w 48"/>
                  <a:gd name="T15" fmla="*/ 18 h 30"/>
                  <a:gd name="T16" fmla="*/ 48 w 48"/>
                  <a:gd name="T17" fmla="*/ 12 h 30"/>
                  <a:gd name="T18" fmla="*/ 24 w 48"/>
                  <a:gd name="T19" fmla="*/ 18 h 30"/>
                  <a:gd name="T20" fmla="*/ 12 w 48"/>
                  <a:gd name="T2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0">
                    <a:moveTo>
                      <a:pt x="12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48" y="12"/>
                    </a:lnTo>
                    <a:lnTo>
                      <a:pt x="24" y="18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0" name="Freeform 581"/>
              <p:cNvSpPr>
                <a:spLocks/>
              </p:cNvSpPr>
              <p:nvPr/>
            </p:nvSpPr>
            <p:spPr bwMode="auto">
              <a:xfrm>
                <a:off x="684" y="479"/>
                <a:ext cx="36" cy="18"/>
              </a:xfrm>
              <a:custGeom>
                <a:avLst/>
                <a:gdLst>
                  <a:gd name="T0" fmla="*/ 0 w 36"/>
                  <a:gd name="T1" fmla="*/ 6 h 18"/>
                  <a:gd name="T2" fmla="*/ 18 w 36"/>
                  <a:gd name="T3" fmla="*/ 18 h 18"/>
                  <a:gd name="T4" fmla="*/ 24 w 36"/>
                  <a:gd name="T5" fmla="*/ 12 h 18"/>
                  <a:gd name="T6" fmla="*/ 36 w 36"/>
                  <a:gd name="T7" fmla="*/ 12 h 18"/>
                  <a:gd name="T8" fmla="*/ 18 w 36"/>
                  <a:gd name="T9" fmla="*/ 0 h 18"/>
                  <a:gd name="T10" fmla="*/ 0 w 3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0" y="6"/>
                    </a:moveTo>
                    <a:lnTo>
                      <a:pt x="18" y="18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1" name="Freeform 582"/>
              <p:cNvSpPr>
                <a:spLocks/>
              </p:cNvSpPr>
              <p:nvPr/>
            </p:nvSpPr>
            <p:spPr bwMode="auto">
              <a:xfrm>
                <a:off x="1128" y="1326"/>
                <a:ext cx="18" cy="18"/>
              </a:xfrm>
              <a:custGeom>
                <a:avLst/>
                <a:gdLst>
                  <a:gd name="T0" fmla="*/ 0 w 18"/>
                  <a:gd name="T1" fmla="*/ 6 h 18"/>
                  <a:gd name="T2" fmla="*/ 12 w 18"/>
                  <a:gd name="T3" fmla="*/ 18 h 18"/>
                  <a:gd name="T4" fmla="*/ 18 w 18"/>
                  <a:gd name="T5" fmla="*/ 6 h 18"/>
                  <a:gd name="T6" fmla="*/ 12 w 18"/>
                  <a:gd name="T7" fmla="*/ 0 h 18"/>
                  <a:gd name="T8" fmla="*/ 0 w 18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2" name="Freeform 583"/>
              <p:cNvSpPr>
                <a:spLocks/>
              </p:cNvSpPr>
              <p:nvPr/>
            </p:nvSpPr>
            <p:spPr bwMode="auto">
              <a:xfrm>
                <a:off x="1146" y="1110"/>
                <a:ext cx="42" cy="54"/>
              </a:xfrm>
              <a:custGeom>
                <a:avLst/>
                <a:gdLst>
                  <a:gd name="T0" fmla="*/ 30 w 42"/>
                  <a:gd name="T1" fmla="*/ 54 h 54"/>
                  <a:gd name="T2" fmla="*/ 42 w 42"/>
                  <a:gd name="T3" fmla="*/ 36 h 54"/>
                  <a:gd name="T4" fmla="*/ 42 w 42"/>
                  <a:gd name="T5" fmla="*/ 6 h 54"/>
                  <a:gd name="T6" fmla="*/ 36 w 42"/>
                  <a:gd name="T7" fmla="*/ 6 h 54"/>
                  <a:gd name="T8" fmla="*/ 24 w 42"/>
                  <a:gd name="T9" fmla="*/ 0 h 54"/>
                  <a:gd name="T10" fmla="*/ 12 w 42"/>
                  <a:gd name="T11" fmla="*/ 6 h 54"/>
                  <a:gd name="T12" fmla="*/ 0 w 42"/>
                  <a:gd name="T13" fmla="*/ 24 h 54"/>
                  <a:gd name="T14" fmla="*/ 6 w 42"/>
                  <a:gd name="T15" fmla="*/ 48 h 54"/>
                  <a:gd name="T16" fmla="*/ 18 w 42"/>
                  <a:gd name="T17" fmla="*/ 54 h 54"/>
                  <a:gd name="T18" fmla="*/ 30 w 42"/>
                  <a:gd name="T1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54">
                    <a:moveTo>
                      <a:pt x="30" y="54"/>
                    </a:moveTo>
                    <a:lnTo>
                      <a:pt x="42" y="36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6" y="48"/>
                    </a:lnTo>
                    <a:lnTo>
                      <a:pt x="18" y="54"/>
                    </a:lnTo>
                    <a:lnTo>
                      <a:pt x="3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3" name="Freeform 584"/>
              <p:cNvSpPr>
                <a:spLocks/>
              </p:cNvSpPr>
              <p:nvPr/>
            </p:nvSpPr>
            <p:spPr bwMode="auto">
              <a:xfrm>
                <a:off x="702" y="581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12 w 24"/>
                  <a:gd name="T3" fmla="*/ 12 h 12"/>
                  <a:gd name="T4" fmla="*/ 24 w 24"/>
                  <a:gd name="T5" fmla="*/ 0 h 12"/>
                  <a:gd name="T6" fmla="*/ 18 w 24"/>
                  <a:gd name="T7" fmla="*/ 0 h 12"/>
                  <a:gd name="T8" fmla="*/ 0 w 24"/>
                  <a:gd name="T9" fmla="*/ 12 h 12"/>
                  <a:gd name="T10" fmla="*/ 0 w 24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4" name="Freeform 585"/>
              <p:cNvSpPr>
                <a:spLocks/>
              </p:cNvSpPr>
              <p:nvPr/>
            </p:nvSpPr>
            <p:spPr bwMode="auto">
              <a:xfrm>
                <a:off x="762" y="395"/>
                <a:ext cx="66" cy="102"/>
              </a:xfrm>
              <a:custGeom>
                <a:avLst/>
                <a:gdLst>
                  <a:gd name="T0" fmla="*/ 12 w 66"/>
                  <a:gd name="T1" fmla="*/ 60 h 102"/>
                  <a:gd name="T2" fmla="*/ 30 w 66"/>
                  <a:gd name="T3" fmla="*/ 66 h 102"/>
                  <a:gd name="T4" fmla="*/ 12 w 66"/>
                  <a:gd name="T5" fmla="*/ 72 h 102"/>
                  <a:gd name="T6" fmla="*/ 24 w 66"/>
                  <a:gd name="T7" fmla="*/ 90 h 102"/>
                  <a:gd name="T8" fmla="*/ 30 w 66"/>
                  <a:gd name="T9" fmla="*/ 102 h 102"/>
                  <a:gd name="T10" fmla="*/ 36 w 66"/>
                  <a:gd name="T11" fmla="*/ 90 h 102"/>
                  <a:gd name="T12" fmla="*/ 60 w 66"/>
                  <a:gd name="T13" fmla="*/ 90 h 102"/>
                  <a:gd name="T14" fmla="*/ 66 w 66"/>
                  <a:gd name="T15" fmla="*/ 54 h 102"/>
                  <a:gd name="T16" fmla="*/ 66 w 66"/>
                  <a:gd name="T17" fmla="*/ 48 h 102"/>
                  <a:gd name="T18" fmla="*/ 60 w 66"/>
                  <a:gd name="T19" fmla="*/ 30 h 102"/>
                  <a:gd name="T20" fmla="*/ 42 w 66"/>
                  <a:gd name="T21" fmla="*/ 30 h 102"/>
                  <a:gd name="T22" fmla="*/ 42 w 66"/>
                  <a:gd name="T23" fmla="*/ 18 h 102"/>
                  <a:gd name="T24" fmla="*/ 6 w 66"/>
                  <a:gd name="T25" fmla="*/ 0 h 102"/>
                  <a:gd name="T26" fmla="*/ 6 w 66"/>
                  <a:gd name="T27" fmla="*/ 24 h 102"/>
                  <a:gd name="T28" fmla="*/ 0 w 66"/>
                  <a:gd name="T29" fmla="*/ 30 h 102"/>
                  <a:gd name="T30" fmla="*/ 12 w 66"/>
                  <a:gd name="T31" fmla="*/ 6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102">
                    <a:moveTo>
                      <a:pt x="12" y="60"/>
                    </a:moveTo>
                    <a:lnTo>
                      <a:pt x="30" y="66"/>
                    </a:lnTo>
                    <a:lnTo>
                      <a:pt x="12" y="72"/>
                    </a:lnTo>
                    <a:lnTo>
                      <a:pt x="24" y="90"/>
                    </a:lnTo>
                    <a:lnTo>
                      <a:pt x="30" y="102"/>
                    </a:lnTo>
                    <a:lnTo>
                      <a:pt x="36" y="90"/>
                    </a:lnTo>
                    <a:lnTo>
                      <a:pt x="60" y="9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0" y="30"/>
                    </a:lnTo>
                    <a:lnTo>
                      <a:pt x="42" y="30"/>
                    </a:lnTo>
                    <a:lnTo>
                      <a:pt x="42" y="18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1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5" name="Freeform 586"/>
              <p:cNvSpPr>
                <a:spLocks/>
              </p:cNvSpPr>
              <p:nvPr/>
            </p:nvSpPr>
            <p:spPr bwMode="auto">
              <a:xfrm>
                <a:off x="786" y="839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6 h 18"/>
                  <a:gd name="T6" fmla="*/ 6 w 12"/>
                  <a:gd name="T7" fmla="*/ 0 h 18"/>
                  <a:gd name="T8" fmla="*/ 0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6" name="Freeform 587"/>
              <p:cNvSpPr>
                <a:spLocks/>
              </p:cNvSpPr>
              <p:nvPr/>
            </p:nvSpPr>
            <p:spPr bwMode="auto">
              <a:xfrm>
                <a:off x="798" y="665"/>
                <a:ext cx="54" cy="72"/>
              </a:xfrm>
              <a:custGeom>
                <a:avLst/>
                <a:gdLst>
                  <a:gd name="T0" fmla="*/ 54 w 54"/>
                  <a:gd name="T1" fmla="*/ 72 h 72"/>
                  <a:gd name="T2" fmla="*/ 54 w 54"/>
                  <a:gd name="T3" fmla="*/ 30 h 72"/>
                  <a:gd name="T4" fmla="*/ 36 w 54"/>
                  <a:gd name="T5" fmla="*/ 6 h 72"/>
                  <a:gd name="T6" fmla="*/ 24 w 54"/>
                  <a:gd name="T7" fmla="*/ 0 h 72"/>
                  <a:gd name="T8" fmla="*/ 0 w 54"/>
                  <a:gd name="T9" fmla="*/ 30 h 72"/>
                  <a:gd name="T10" fmla="*/ 6 w 54"/>
                  <a:gd name="T11" fmla="*/ 54 h 72"/>
                  <a:gd name="T12" fmla="*/ 36 w 54"/>
                  <a:gd name="T13" fmla="*/ 72 h 72"/>
                  <a:gd name="T14" fmla="*/ 54 w 54"/>
                  <a:gd name="T1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72">
                    <a:moveTo>
                      <a:pt x="54" y="72"/>
                    </a:moveTo>
                    <a:lnTo>
                      <a:pt x="54" y="3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54"/>
                    </a:lnTo>
                    <a:lnTo>
                      <a:pt x="36" y="72"/>
                    </a:lnTo>
                    <a:lnTo>
                      <a:pt x="5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7" name="Freeform 588"/>
              <p:cNvSpPr>
                <a:spLocks/>
              </p:cNvSpPr>
              <p:nvPr/>
            </p:nvSpPr>
            <p:spPr bwMode="auto">
              <a:xfrm>
                <a:off x="786" y="665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12 w 12"/>
                  <a:gd name="T3" fmla="*/ 0 h 18"/>
                  <a:gd name="T4" fmla="*/ 0 w 12"/>
                  <a:gd name="T5" fmla="*/ 12 h 18"/>
                  <a:gd name="T6" fmla="*/ 6 w 12"/>
                  <a:gd name="T7" fmla="*/ 18 h 18"/>
                  <a:gd name="T8" fmla="*/ 12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8" name="Freeform 589"/>
              <p:cNvSpPr>
                <a:spLocks/>
              </p:cNvSpPr>
              <p:nvPr/>
            </p:nvSpPr>
            <p:spPr bwMode="auto">
              <a:xfrm>
                <a:off x="1062" y="1692"/>
                <a:ext cx="24" cy="18"/>
              </a:xfrm>
              <a:custGeom>
                <a:avLst/>
                <a:gdLst>
                  <a:gd name="T0" fmla="*/ 6 w 24"/>
                  <a:gd name="T1" fmla="*/ 0 h 18"/>
                  <a:gd name="T2" fmla="*/ 0 w 24"/>
                  <a:gd name="T3" fmla="*/ 6 h 18"/>
                  <a:gd name="T4" fmla="*/ 12 w 24"/>
                  <a:gd name="T5" fmla="*/ 12 h 18"/>
                  <a:gd name="T6" fmla="*/ 18 w 24"/>
                  <a:gd name="T7" fmla="*/ 18 h 18"/>
                  <a:gd name="T8" fmla="*/ 24 w 24"/>
                  <a:gd name="T9" fmla="*/ 18 h 18"/>
                  <a:gd name="T10" fmla="*/ 18 w 24"/>
                  <a:gd name="T11" fmla="*/ 6 h 18"/>
                  <a:gd name="T12" fmla="*/ 6 w 2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8">
                    <a:moveTo>
                      <a:pt x="6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9" name="Freeform 590"/>
              <p:cNvSpPr>
                <a:spLocks/>
              </p:cNvSpPr>
              <p:nvPr/>
            </p:nvSpPr>
            <p:spPr bwMode="auto">
              <a:xfrm>
                <a:off x="126" y="1662"/>
                <a:ext cx="24" cy="30"/>
              </a:xfrm>
              <a:custGeom>
                <a:avLst/>
                <a:gdLst>
                  <a:gd name="T0" fmla="*/ 18 w 24"/>
                  <a:gd name="T1" fmla="*/ 24 h 30"/>
                  <a:gd name="T2" fmla="*/ 24 w 24"/>
                  <a:gd name="T3" fmla="*/ 0 h 30"/>
                  <a:gd name="T4" fmla="*/ 12 w 24"/>
                  <a:gd name="T5" fmla="*/ 18 h 30"/>
                  <a:gd name="T6" fmla="*/ 12 w 24"/>
                  <a:gd name="T7" fmla="*/ 12 h 30"/>
                  <a:gd name="T8" fmla="*/ 18 w 24"/>
                  <a:gd name="T9" fmla="*/ 6 h 30"/>
                  <a:gd name="T10" fmla="*/ 6 w 24"/>
                  <a:gd name="T11" fmla="*/ 0 h 30"/>
                  <a:gd name="T12" fmla="*/ 0 w 24"/>
                  <a:gd name="T13" fmla="*/ 0 h 30"/>
                  <a:gd name="T14" fmla="*/ 6 w 24"/>
                  <a:gd name="T15" fmla="*/ 18 h 30"/>
                  <a:gd name="T16" fmla="*/ 12 w 24"/>
                  <a:gd name="T17" fmla="*/ 24 h 30"/>
                  <a:gd name="T18" fmla="*/ 12 w 24"/>
                  <a:gd name="T19" fmla="*/ 30 h 30"/>
                  <a:gd name="T20" fmla="*/ 18 w 24"/>
                  <a:gd name="T21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0">
                    <a:moveTo>
                      <a:pt x="18" y="24"/>
                    </a:moveTo>
                    <a:lnTo>
                      <a:pt x="24" y="0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0" name="Freeform 591"/>
              <p:cNvSpPr>
                <a:spLocks/>
              </p:cNvSpPr>
              <p:nvPr/>
            </p:nvSpPr>
            <p:spPr bwMode="auto">
              <a:xfrm>
                <a:off x="684" y="785"/>
                <a:ext cx="114" cy="168"/>
              </a:xfrm>
              <a:custGeom>
                <a:avLst/>
                <a:gdLst>
                  <a:gd name="T0" fmla="*/ 90 w 114"/>
                  <a:gd name="T1" fmla="*/ 66 h 168"/>
                  <a:gd name="T2" fmla="*/ 84 w 114"/>
                  <a:gd name="T3" fmla="*/ 66 h 168"/>
                  <a:gd name="T4" fmla="*/ 102 w 114"/>
                  <a:gd name="T5" fmla="*/ 12 h 168"/>
                  <a:gd name="T6" fmla="*/ 66 w 114"/>
                  <a:gd name="T7" fmla="*/ 18 h 168"/>
                  <a:gd name="T8" fmla="*/ 48 w 114"/>
                  <a:gd name="T9" fmla="*/ 0 h 168"/>
                  <a:gd name="T10" fmla="*/ 24 w 114"/>
                  <a:gd name="T11" fmla="*/ 36 h 168"/>
                  <a:gd name="T12" fmla="*/ 48 w 114"/>
                  <a:gd name="T13" fmla="*/ 48 h 168"/>
                  <a:gd name="T14" fmla="*/ 48 w 114"/>
                  <a:gd name="T15" fmla="*/ 78 h 168"/>
                  <a:gd name="T16" fmla="*/ 30 w 114"/>
                  <a:gd name="T17" fmla="*/ 90 h 168"/>
                  <a:gd name="T18" fmla="*/ 12 w 114"/>
                  <a:gd name="T19" fmla="*/ 60 h 168"/>
                  <a:gd name="T20" fmla="*/ 0 w 114"/>
                  <a:gd name="T21" fmla="*/ 72 h 168"/>
                  <a:gd name="T22" fmla="*/ 24 w 114"/>
                  <a:gd name="T23" fmla="*/ 114 h 168"/>
                  <a:gd name="T24" fmla="*/ 42 w 114"/>
                  <a:gd name="T25" fmla="*/ 108 h 168"/>
                  <a:gd name="T26" fmla="*/ 72 w 114"/>
                  <a:gd name="T27" fmla="*/ 168 h 168"/>
                  <a:gd name="T28" fmla="*/ 114 w 114"/>
                  <a:gd name="T29" fmla="*/ 138 h 168"/>
                  <a:gd name="T30" fmla="*/ 108 w 114"/>
                  <a:gd name="T31" fmla="*/ 84 h 168"/>
                  <a:gd name="T32" fmla="*/ 90 w 114"/>
                  <a:gd name="T33" fmla="*/ 6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168">
                    <a:moveTo>
                      <a:pt x="90" y="66"/>
                    </a:moveTo>
                    <a:lnTo>
                      <a:pt x="84" y="66"/>
                    </a:lnTo>
                    <a:lnTo>
                      <a:pt x="102" y="12"/>
                    </a:lnTo>
                    <a:lnTo>
                      <a:pt x="66" y="18"/>
                    </a:lnTo>
                    <a:lnTo>
                      <a:pt x="48" y="0"/>
                    </a:lnTo>
                    <a:lnTo>
                      <a:pt x="24" y="36"/>
                    </a:lnTo>
                    <a:lnTo>
                      <a:pt x="48" y="48"/>
                    </a:lnTo>
                    <a:lnTo>
                      <a:pt x="48" y="78"/>
                    </a:lnTo>
                    <a:lnTo>
                      <a:pt x="30" y="90"/>
                    </a:lnTo>
                    <a:lnTo>
                      <a:pt x="12" y="60"/>
                    </a:lnTo>
                    <a:lnTo>
                      <a:pt x="0" y="72"/>
                    </a:lnTo>
                    <a:lnTo>
                      <a:pt x="24" y="114"/>
                    </a:lnTo>
                    <a:lnTo>
                      <a:pt x="42" y="108"/>
                    </a:lnTo>
                    <a:lnTo>
                      <a:pt x="72" y="168"/>
                    </a:lnTo>
                    <a:lnTo>
                      <a:pt x="114" y="138"/>
                    </a:lnTo>
                    <a:lnTo>
                      <a:pt x="108" y="84"/>
                    </a:lnTo>
                    <a:lnTo>
                      <a:pt x="9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1" name="Freeform 592"/>
              <p:cNvSpPr>
                <a:spLocks/>
              </p:cNvSpPr>
              <p:nvPr/>
            </p:nvSpPr>
            <p:spPr bwMode="auto">
              <a:xfrm>
                <a:off x="744" y="1032"/>
                <a:ext cx="78" cy="72"/>
              </a:xfrm>
              <a:custGeom>
                <a:avLst/>
                <a:gdLst>
                  <a:gd name="T0" fmla="*/ 18 w 78"/>
                  <a:gd name="T1" fmla="*/ 30 h 72"/>
                  <a:gd name="T2" fmla="*/ 0 w 78"/>
                  <a:gd name="T3" fmla="*/ 42 h 72"/>
                  <a:gd name="T4" fmla="*/ 0 w 78"/>
                  <a:gd name="T5" fmla="*/ 48 h 72"/>
                  <a:gd name="T6" fmla="*/ 6 w 78"/>
                  <a:gd name="T7" fmla="*/ 54 h 72"/>
                  <a:gd name="T8" fmla="*/ 12 w 78"/>
                  <a:gd name="T9" fmla="*/ 48 h 72"/>
                  <a:gd name="T10" fmla="*/ 54 w 78"/>
                  <a:gd name="T11" fmla="*/ 72 h 72"/>
                  <a:gd name="T12" fmla="*/ 66 w 78"/>
                  <a:gd name="T13" fmla="*/ 60 h 72"/>
                  <a:gd name="T14" fmla="*/ 78 w 78"/>
                  <a:gd name="T15" fmla="*/ 54 h 72"/>
                  <a:gd name="T16" fmla="*/ 66 w 78"/>
                  <a:gd name="T17" fmla="*/ 48 h 72"/>
                  <a:gd name="T18" fmla="*/ 66 w 78"/>
                  <a:gd name="T19" fmla="*/ 36 h 72"/>
                  <a:gd name="T20" fmla="*/ 24 w 78"/>
                  <a:gd name="T21" fmla="*/ 0 h 72"/>
                  <a:gd name="T22" fmla="*/ 18 w 78"/>
                  <a:gd name="T23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72">
                    <a:moveTo>
                      <a:pt x="18" y="30"/>
                    </a:moveTo>
                    <a:lnTo>
                      <a:pt x="0" y="42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12" y="48"/>
                    </a:lnTo>
                    <a:lnTo>
                      <a:pt x="54" y="72"/>
                    </a:lnTo>
                    <a:lnTo>
                      <a:pt x="66" y="60"/>
                    </a:lnTo>
                    <a:lnTo>
                      <a:pt x="78" y="54"/>
                    </a:lnTo>
                    <a:lnTo>
                      <a:pt x="66" y="48"/>
                    </a:lnTo>
                    <a:lnTo>
                      <a:pt x="66" y="36"/>
                    </a:lnTo>
                    <a:lnTo>
                      <a:pt x="24" y="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2" name="Freeform 593"/>
              <p:cNvSpPr>
                <a:spLocks/>
              </p:cNvSpPr>
              <p:nvPr/>
            </p:nvSpPr>
            <p:spPr bwMode="auto">
              <a:xfrm>
                <a:off x="1026" y="1350"/>
                <a:ext cx="42" cy="36"/>
              </a:xfrm>
              <a:custGeom>
                <a:avLst/>
                <a:gdLst>
                  <a:gd name="T0" fmla="*/ 5 w 7"/>
                  <a:gd name="T1" fmla="*/ 0 h 6"/>
                  <a:gd name="T2" fmla="*/ 2 w 7"/>
                  <a:gd name="T3" fmla="*/ 1 h 6"/>
                  <a:gd name="T4" fmla="*/ 0 w 7"/>
                  <a:gd name="T5" fmla="*/ 6 h 6"/>
                  <a:gd name="T6" fmla="*/ 4 w 7"/>
                  <a:gd name="T7" fmla="*/ 5 h 6"/>
                  <a:gd name="T8" fmla="*/ 4 w 7"/>
                  <a:gd name="T9" fmla="*/ 3 h 6"/>
                  <a:gd name="T10" fmla="*/ 7 w 7"/>
                  <a:gd name="T11" fmla="*/ 1 h 6"/>
                  <a:gd name="T12" fmla="*/ 5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" y="5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3" name="Freeform 594"/>
              <p:cNvSpPr>
                <a:spLocks/>
              </p:cNvSpPr>
              <p:nvPr/>
            </p:nvSpPr>
            <p:spPr bwMode="auto">
              <a:xfrm>
                <a:off x="1020" y="1212"/>
                <a:ext cx="24" cy="24"/>
              </a:xfrm>
              <a:custGeom>
                <a:avLst/>
                <a:gdLst>
                  <a:gd name="T0" fmla="*/ 24 w 24"/>
                  <a:gd name="T1" fmla="*/ 24 h 24"/>
                  <a:gd name="T2" fmla="*/ 12 w 24"/>
                  <a:gd name="T3" fmla="*/ 18 h 24"/>
                  <a:gd name="T4" fmla="*/ 12 w 24"/>
                  <a:gd name="T5" fmla="*/ 12 h 24"/>
                  <a:gd name="T6" fmla="*/ 0 w 24"/>
                  <a:gd name="T7" fmla="*/ 0 h 24"/>
                  <a:gd name="T8" fmla="*/ 12 w 24"/>
                  <a:gd name="T9" fmla="*/ 24 h 24"/>
                  <a:gd name="T10" fmla="*/ 24 w 2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12" y="18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4" name="Freeform 595"/>
              <p:cNvSpPr>
                <a:spLocks/>
              </p:cNvSpPr>
              <p:nvPr/>
            </p:nvSpPr>
            <p:spPr bwMode="auto">
              <a:xfrm>
                <a:off x="810" y="767"/>
                <a:ext cx="102" cy="138"/>
              </a:xfrm>
              <a:custGeom>
                <a:avLst/>
                <a:gdLst>
                  <a:gd name="T0" fmla="*/ 66 w 102"/>
                  <a:gd name="T1" fmla="*/ 18 h 138"/>
                  <a:gd name="T2" fmla="*/ 42 w 102"/>
                  <a:gd name="T3" fmla="*/ 0 h 138"/>
                  <a:gd name="T4" fmla="*/ 6 w 102"/>
                  <a:gd name="T5" fmla="*/ 18 h 138"/>
                  <a:gd name="T6" fmla="*/ 18 w 102"/>
                  <a:gd name="T7" fmla="*/ 36 h 138"/>
                  <a:gd name="T8" fmla="*/ 0 w 102"/>
                  <a:gd name="T9" fmla="*/ 30 h 138"/>
                  <a:gd name="T10" fmla="*/ 6 w 102"/>
                  <a:gd name="T11" fmla="*/ 96 h 138"/>
                  <a:gd name="T12" fmla="*/ 12 w 102"/>
                  <a:gd name="T13" fmla="*/ 114 h 138"/>
                  <a:gd name="T14" fmla="*/ 12 w 102"/>
                  <a:gd name="T15" fmla="*/ 138 h 138"/>
                  <a:gd name="T16" fmla="*/ 30 w 102"/>
                  <a:gd name="T17" fmla="*/ 138 h 138"/>
                  <a:gd name="T18" fmla="*/ 42 w 102"/>
                  <a:gd name="T19" fmla="*/ 108 h 138"/>
                  <a:gd name="T20" fmla="*/ 30 w 102"/>
                  <a:gd name="T21" fmla="*/ 96 h 138"/>
                  <a:gd name="T22" fmla="*/ 48 w 102"/>
                  <a:gd name="T23" fmla="*/ 96 h 138"/>
                  <a:gd name="T24" fmla="*/ 66 w 102"/>
                  <a:gd name="T25" fmla="*/ 96 h 138"/>
                  <a:gd name="T26" fmla="*/ 102 w 102"/>
                  <a:gd name="T27" fmla="*/ 24 h 138"/>
                  <a:gd name="T28" fmla="*/ 72 w 102"/>
                  <a:gd name="T29" fmla="*/ 12 h 138"/>
                  <a:gd name="T30" fmla="*/ 66 w 102"/>
                  <a:gd name="T3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138">
                    <a:moveTo>
                      <a:pt x="66" y="18"/>
                    </a:moveTo>
                    <a:lnTo>
                      <a:pt x="42" y="0"/>
                    </a:lnTo>
                    <a:lnTo>
                      <a:pt x="6" y="18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30" y="138"/>
                    </a:lnTo>
                    <a:lnTo>
                      <a:pt x="42" y="108"/>
                    </a:lnTo>
                    <a:lnTo>
                      <a:pt x="30" y="96"/>
                    </a:lnTo>
                    <a:lnTo>
                      <a:pt x="48" y="96"/>
                    </a:lnTo>
                    <a:lnTo>
                      <a:pt x="66" y="96"/>
                    </a:lnTo>
                    <a:lnTo>
                      <a:pt x="102" y="24"/>
                    </a:lnTo>
                    <a:lnTo>
                      <a:pt x="72" y="12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5" name="Freeform 596"/>
              <p:cNvSpPr>
                <a:spLocks/>
              </p:cNvSpPr>
              <p:nvPr/>
            </p:nvSpPr>
            <p:spPr bwMode="auto">
              <a:xfrm>
                <a:off x="972" y="1110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0 h 24"/>
                  <a:gd name="T4" fmla="*/ 0 w 6"/>
                  <a:gd name="T5" fmla="*/ 18 h 24"/>
                  <a:gd name="T6" fmla="*/ 6 w 6"/>
                  <a:gd name="T7" fmla="*/ 24 h 24"/>
                  <a:gd name="T8" fmla="*/ 6 w 6"/>
                  <a:gd name="T9" fmla="*/ 18 h 24"/>
                  <a:gd name="T10" fmla="*/ 6 w 6"/>
                  <a:gd name="T11" fmla="*/ 0 h 24"/>
                  <a:gd name="T12" fmla="*/ 6 w 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6" name="Freeform 597"/>
              <p:cNvSpPr>
                <a:spLocks/>
              </p:cNvSpPr>
              <p:nvPr/>
            </p:nvSpPr>
            <p:spPr bwMode="auto">
              <a:xfrm>
                <a:off x="786" y="551"/>
                <a:ext cx="318" cy="198"/>
              </a:xfrm>
              <a:custGeom>
                <a:avLst/>
                <a:gdLst>
                  <a:gd name="T0" fmla="*/ 132 w 318"/>
                  <a:gd name="T1" fmla="*/ 168 h 198"/>
                  <a:gd name="T2" fmla="*/ 144 w 318"/>
                  <a:gd name="T3" fmla="*/ 180 h 198"/>
                  <a:gd name="T4" fmla="*/ 156 w 318"/>
                  <a:gd name="T5" fmla="*/ 168 h 198"/>
                  <a:gd name="T6" fmla="*/ 156 w 318"/>
                  <a:gd name="T7" fmla="*/ 198 h 198"/>
                  <a:gd name="T8" fmla="*/ 240 w 318"/>
                  <a:gd name="T9" fmla="*/ 192 h 198"/>
                  <a:gd name="T10" fmla="*/ 252 w 318"/>
                  <a:gd name="T11" fmla="*/ 168 h 198"/>
                  <a:gd name="T12" fmla="*/ 270 w 318"/>
                  <a:gd name="T13" fmla="*/ 192 h 198"/>
                  <a:gd name="T14" fmla="*/ 306 w 318"/>
                  <a:gd name="T15" fmla="*/ 186 h 198"/>
                  <a:gd name="T16" fmla="*/ 300 w 318"/>
                  <a:gd name="T17" fmla="*/ 162 h 198"/>
                  <a:gd name="T18" fmla="*/ 318 w 318"/>
                  <a:gd name="T19" fmla="*/ 132 h 198"/>
                  <a:gd name="T20" fmla="*/ 276 w 318"/>
                  <a:gd name="T21" fmla="*/ 102 h 198"/>
                  <a:gd name="T22" fmla="*/ 210 w 318"/>
                  <a:gd name="T23" fmla="*/ 120 h 198"/>
                  <a:gd name="T24" fmla="*/ 204 w 318"/>
                  <a:gd name="T25" fmla="*/ 132 h 198"/>
                  <a:gd name="T26" fmla="*/ 180 w 318"/>
                  <a:gd name="T27" fmla="*/ 132 h 198"/>
                  <a:gd name="T28" fmla="*/ 126 w 318"/>
                  <a:gd name="T29" fmla="*/ 96 h 198"/>
                  <a:gd name="T30" fmla="*/ 102 w 318"/>
                  <a:gd name="T31" fmla="*/ 108 h 198"/>
                  <a:gd name="T32" fmla="*/ 102 w 318"/>
                  <a:gd name="T33" fmla="*/ 78 h 198"/>
                  <a:gd name="T34" fmla="*/ 144 w 318"/>
                  <a:gd name="T35" fmla="*/ 66 h 198"/>
                  <a:gd name="T36" fmla="*/ 120 w 318"/>
                  <a:gd name="T37" fmla="*/ 54 h 198"/>
                  <a:gd name="T38" fmla="*/ 108 w 318"/>
                  <a:gd name="T39" fmla="*/ 30 h 198"/>
                  <a:gd name="T40" fmla="*/ 60 w 318"/>
                  <a:gd name="T41" fmla="*/ 54 h 198"/>
                  <a:gd name="T42" fmla="*/ 66 w 318"/>
                  <a:gd name="T43" fmla="*/ 18 h 198"/>
                  <a:gd name="T44" fmla="*/ 18 w 318"/>
                  <a:gd name="T45" fmla="*/ 0 h 198"/>
                  <a:gd name="T46" fmla="*/ 0 w 318"/>
                  <a:gd name="T47" fmla="*/ 12 h 198"/>
                  <a:gd name="T48" fmla="*/ 36 w 318"/>
                  <a:gd name="T49" fmla="*/ 72 h 198"/>
                  <a:gd name="T50" fmla="*/ 72 w 318"/>
                  <a:gd name="T51" fmla="*/ 66 h 198"/>
                  <a:gd name="T52" fmla="*/ 90 w 318"/>
                  <a:gd name="T53" fmla="*/ 120 h 198"/>
                  <a:gd name="T54" fmla="*/ 78 w 318"/>
                  <a:gd name="T55" fmla="*/ 138 h 198"/>
                  <a:gd name="T56" fmla="*/ 96 w 318"/>
                  <a:gd name="T57" fmla="*/ 186 h 198"/>
                  <a:gd name="T58" fmla="*/ 114 w 318"/>
                  <a:gd name="T59" fmla="*/ 186 h 198"/>
                  <a:gd name="T60" fmla="*/ 126 w 318"/>
                  <a:gd name="T61" fmla="*/ 198 h 198"/>
                  <a:gd name="T62" fmla="*/ 138 w 318"/>
                  <a:gd name="T63" fmla="*/ 192 h 198"/>
                  <a:gd name="T64" fmla="*/ 132 w 318"/>
                  <a:gd name="T65" fmla="*/ 16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8" h="198">
                    <a:moveTo>
                      <a:pt x="132" y="168"/>
                    </a:moveTo>
                    <a:lnTo>
                      <a:pt x="144" y="180"/>
                    </a:lnTo>
                    <a:lnTo>
                      <a:pt x="156" y="168"/>
                    </a:lnTo>
                    <a:lnTo>
                      <a:pt x="156" y="198"/>
                    </a:lnTo>
                    <a:lnTo>
                      <a:pt x="240" y="192"/>
                    </a:lnTo>
                    <a:lnTo>
                      <a:pt x="252" y="168"/>
                    </a:lnTo>
                    <a:lnTo>
                      <a:pt x="270" y="192"/>
                    </a:lnTo>
                    <a:lnTo>
                      <a:pt x="306" y="186"/>
                    </a:lnTo>
                    <a:lnTo>
                      <a:pt x="300" y="162"/>
                    </a:lnTo>
                    <a:lnTo>
                      <a:pt x="318" y="132"/>
                    </a:lnTo>
                    <a:lnTo>
                      <a:pt x="276" y="102"/>
                    </a:lnTo>
                    <a:lnTo>
                      <a:pt x="210" y="120"/>
                    </a:lnTo>
                    <a:lnTo>
                      <a:pt x="204" y="132"/>
                    </a:lnTo>
                    <a:lnTo>
                      <a:pt x="180" y="132"/>
                    </a:lnTo>
                    <a:lnTo>
                      <a:pt x="126" y="96"/>
                    </a:lnTo>
                    <a:lnTo>
                      <a:pt x="102" y="108"/>
                    </a:lnTo>
                    <a:lnTo>
                      <a:pt x="102" y="78"/>
                    </a:lnTo>
                    <a:lnTo>
                      <a:pt x="144" y="66"/>
                    </a:lnTo>
                    <a:lnTo>
                      <a:pt x="120" y="54"/>
                    </a:lnTo>
                    <a:lnTo>
                      <a:pt x="108" y="30"/>
                    </a:lnTo>
                    <a:lnTo>
                      <a:pt x="60" y="54"/>
                    </a:lnTo>
                    <a:lnTo>
                      <a:pt x="66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36" y="72"/>
                    </a:lnTo>
                    <a:lnTo>
                      <a:pt x="72" y="66"/>
                    </a:lnTo>
                    <a:lnTo>
                      <a:pt x="90" y="120"/>
                    </a:lnTo>
                    <a:lnTo>
                      <a:pt x="78" y="138"/>
                    </a:lnTo>
                    <a:lnTo>
                      <a:pt x="96" y="186"/>
                    </a:lnTo>
                    <a:lnTo>
                      <a:pt x="114" y="186"/>
                    </a:lnTo>
                    <a:lnTo>
                      <a:pt x="126" y="198"/>
                    </a:lnTo>
                    <a:lnTo>
                      <a:pt x="138" y="192"/>
                    </a:lnTo>
                    <a:lnTo>
                      <a:pt x="132" y="16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7" name="Freeform 598"/>
              <p:cNvSpPr>
                <a:spLocks/>
              </p:cNvSpPr>
              <p:nvPr/>
            </p:nvSpPr>
            <p:spPr bwMode="auto">
              <a:xfrm>
                <a:off x="798" y="65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2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8" name="Freeform 599"/>
              <p:cNvSpPr>
                <a:spLocks/>
              </p:cNvSpPr>
              <p:nvPr/>
            </p:nvSpPr>
            <p:spPr bwMode="auto">
              <a:xfrm>
                <a:off x="912" y="233"/>
                <a:ext cx="372" cy="396"/>
              </a:xfrm>
              <a:custGeom>
                <a:avLst/>
                <a:gdLst>
                  <a:gd name="T0" fmla="*/ 126 w 372"/>
                  <a:gd name="T1" fmla="*/ 36 h 396"/>
                  <a:gd name="T2" fmla="*/ 144 w 372"/>
                  <a:gd name="T3" fmla="*/ 60 h 396"/>
                  <a:gd name="T4" fmla="*/ 174 w 372"/>
                  <a:gd name="T5" fmla="*/ 96 h 396"/>
                  <a:gd name="T6" fmla="*/ 144 w 372"/>
                  <a:gd name="T7" fmla="*/ 108 h 396"/>
                  <a:gd name="T8" fmla="*/ 84 w 372"/>
                  <a:gd name="T9" fmla="*/ 30 h 396"/>
                  <a:gd name="T10" fmla="*/ 54 w 372"/>
                  <a:gd name="T11" fmla="*/ 54 h 396"/>
                  <a:gd name="T12" fmla="*/ 66 w 372"/>
                  <a:gd name="T13" fmla="*/ 84 h 396"/>
                  <a:gd name="T14" fmla="*/ 120 w 372"/>
                  <a:gd name="T15" fmla="*/ 162 h 396"/>
                  <a:gd name="T16" fmla="*/ 156 w 372"/>
                  <a:gd name="T17" fmla="*/ 180 h 396"/>
                  <a:gd name="T18" fmla="*/ 108 w 372"/>
                  <a:gd name="T19" fmla="*/ 186 h 396"/>
                  <a:gd name="T20" fmla="*/ 60 w 372"/>
                  <a:gd name="T21" fmla="*/ 216 h 396"/>
                  <a:gd name="T22" fmla="*/ 84 w 372"/>
                  <a:gd name="T23" fmla="*/ 276 h 396"/>
                  <a:gd name="T24" fmla="*/ 144 w 372"/>
                  <a:gd name="T25" fmla="*/ 264 h 396"/>
                  <a:gd name="T26" fmla="*/ 102 w 372"/>
                  <a:gd name="T27" fmla="*/ 312 h 396"/>
                  <a:gd name="T28" fmla="*/ 30 w 372"/>
                  <a:gd name="T29" fmla="*/ 276 h 396"/>
                  <a:gd name="T30" fmla="*/ 54 w 372"/>
                  <a:gd name="T31" fmla="*/ 330 h 396"/>
                  <a:gd name="T32" fmla="*/ 0 w 372"/>
                  <a:gd name="T33" fmla="*/ 348 h 396"/>
                  <a:gd name="T34" fmla="*/ 36 w 372"/>
                  <a:gd name="T35" fmla="*/ 372 h 396"/>
                  <a:gd name="T36" fmla="*/ 90 w 372"/>
                  <a:gd name="T37" fmla="*/ 396 h 396"/>
                  <a:gd name="T38" fmla="*/ 114 w 372"/>
                  <a:gd name="T39" fmla="*/ 366 h 396"/>
                  <a:gd name="T40" fmla="*/ 150 w 372"/>
                  <a:gd name="T41" fmla="*/ 354 h 396"/>
                  <a:gd name="T42" fmla="*/ 186 w 372"/>
                  <a:gd name="T43" fmla="*/ 384 h 396"/>
                  <a:gd name="T44" fmla="*/ 222 w 372"/>
                  <a:gd name="T45" fmla="*/ 360 h 396"/>
                  <a:gd name="T46" fmla="*/ 174 w 372"/>
                  <a:gd name="T47" fmla="*/ 312 h 396"/>
                  <a:gd name="T48" fmla="*/ 150 w 372"/>
                  <a:gd name="T49" fmla="*/ 306 h 396"/>
                  <a:gd name="T50" fmla="*/ 162 w 372"/>
                  <a:gd name="T51" fmla="*/ 300 h 396"/>
                  <a:gd name="T52" fmla="*/ 228 w 372"/>
                  <a:gd name="T53" fmla="*/ 300 h 396"/>
                  <a:gd name="T54" fmla="*/ 216 w 372"/>
                  <a:gd name="T55" fmla="*/ 258 h 396"/>
                  <a:gd name="T56" fmla="*/ 234 w 372"/>
                  <a:gd name="T57" fmla="*/ 228 h 396"/>
                  <a:gd name="T58" fmla="*/ 276 w 372"/>
                  <a:gd name="T59" fmla="*/ 168 h 396"/>
                  <a:gd name="T60" fmla="*/ 210 w 372"/>
                  <a:gd name="T61" fmla="*/ 162 h 396"/>
                  <a:gd name="T62" fmla="*/ 276 w 372"/>
                  <a:gd name="T63" fmla="*/ 114 h 396"/>
                  <a:gd name="T64" fmla="*/ 276 w 372"/>
                  <a:gd name="T65" fmla="*/ 78 h 396"/>
                  <a:gd name="T66" fmla="*/ 330 w 372"/>
                  <a:gd name="T67" fmla="*/ 66 h 396"/>
                  <a:gd name="T68" fmla="*/ 336 w 372"/>
                  <a:gd name="T69" fmla="*/ 36 h 396"/>
                  <a:gd name="T70" fmla="*/ 360 w 372"/>
                  <a:gd name="T71" fmla="*/ 30 h 396"/>
                  <a:gd name="T72" fmla="*/ 204 w 372"/>
                  <a:gd name="T7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2" h="396">
                    <a:moveTo>
                      <a:pt x="204" y="6"/>
                    </a:moveTo>
                    <a:lnTo>
                      <a:pt x="126" y="36"/>
                    </a:lnTo>
                    <a:lnTo>
                      <a:pt x="126" y="48"/>
                    </a:lnTo>
                    <a:lnTo>
                      <a:pt x="144" y="60"/>
                    </a:lnTo>
                    <a:lnTo>
                      <a:pt x="150" y="90"/>
                    </a:lnTo>
                    <a:lnTo>
                      <a:pt x="174" y="96"/>
                    </a:lnTo>
                    <a:lnTo>
                      <a:pt x="168" y="108"/>
                    </a:lnTo>
                    <a:lnTo>
                      <a:pt x="144" y="108"/>
                    </a:lnTo>
                    <a:lnTo>
                      <a:pt x="132" y="84"/>
                    </a:lnTo>
                    <a:lnTo>
                      <a:pt x="84" y="30"/>
                    </a:lnTo>
                    <a:lnTo>
                      <a:pt x="60" y="30"/>
                    </a:lnTo>
                    <a:lnTo>
                      <a:pt x="54" y="54"/>
                    </a:lnTo>
                    <a:lnTo>
                      <a:pt x="72" y="72"/>
                    </a:lnTo>
                    <a:lnTo>
                      <a:pt x="66" y="84"/>
                    </a:lnTo>
                    <a:lnTo>
                      <a:pt x="90" y="102"/>
                    </a:lnTo>
                    <a:lnTo>
                      <a:pt x="120" y="162"/>
                    </a:lnTo>
                    <a:lnTo>
                      <a:pt x="144" y="162"/>
                    </a:lnTo>
                    <a:lnTo>
                      <a:pt x="156" y="180"/>
                    </a:lnTo>
                    <a:lnTo>
                      <a:pt x="132" y="204"/>
                    </a:lnTo>
                    <a:lnTo>
                      <a:pt x="108" y="186"/>
                    </a:lnTo>
                    <a:lnTo>
                      <a:pt x="66" y="186"/>
                    </a:lnTo>
                    <a:lnTo>
                      <a:pt x="60" y="216"/>
                    </a:lnTo>
                    <a:lnTo>
                      <a:pt x="96" y="228"/>
                    </a:lnTo>
                    <a:lnTo>
                      <a:pt x="84" y="276"/>
                    </a:lnTo>
                    <a:lnTo>
                      <a:pt x="108" y="288"/>
                    </a:lnTo>
                    <a:lnTo>
                      <a:pt x="144" y="264"/>
                    </a:lnTo>
                    <a:lnTo>
                      <a:pt x="126" y="300"/>
                    </a:lnTo>
                    <a:lnTo>
                      <a:pt x="102" y="312"/>
                    </a:lnTo>
                    <a:lnTo>
                      <a:pt x="54" y="264"/>
                    </a:lnTo>
                    <a:lnTo>
                      <a:pt x="30" y="276"/>
                    </a:lnTo>
                    <a:lnTo>
                      <a:pt x="60" y="312"/>
                    </a:lnTo>
                    <a:lnTo>
                      <a:pt x="54" y="330"/>
                    </a:lnTo>
                    <a:lnTo>
                      <a:pt x="42" y="324"/>
                    </a:lnTo>
                    <a:lnTo>
                      <a:pt x="0" y="348"/>
                    </a:lnTo>
                    <a:lnTo>
                      <a:pt x="24" y="372"/>
                    </a:lnTo>
                    <a:lnTo>
                      <a:pt x="36" y="372"/>
                    </a:lnTo>
                    <a:lnTo>
                      <a:pt x="72" y="378"/>
                    </a:lnTo>
                    <a:lnTo>
                      <a:pt x="90" y="396"/>
                    </a:lnTo>
                    <a:lnTo>
                      <a:pt x="96" y="372"/>
                    </a:lnTo>
                    <a:lnTo>
                      <a:pt x="114" y="366"/>
                    </a:lnTo>
                    <a:lnTo>
                      <a:pt x="138" y="378"/>
                    </a:lnTo>
                    <a:lnTo>
                      <a:pt x="150" y="354"/>
                    </a:lnTo>
                    <a:lnTo>
                      <a:pt x="162" y="372"/>
                    </a:lnTo>
                    <a:lnTo>
                      <a:pt x="186" y="384"/>
                    </a:lnTo>
                    <a:lnTo>
                      <a:pt x="210" y="378"/>
                    </a:lnTo>
                    <a:lnTo>
                      <a:pt x="222" y="360"/>
                    </a:lnTo>
                    <a:lnTo>
                      <a:pt x="216" y="336"/>
                    </a:lnTo>
                    <a:lnTo>
                      <a:pt x="174" y="312"/>
                    </a:lnTo>
                    <a:lnTo>
                      <a:pt x="150" y="324"/>
                    </a:lnTo>
                    <a:lnTo>
                      <a:pt x="150" y="306"/>
                    </a:lnTo>
                    <a:lnTo>
                      <a:pt x="156" y="288"/>
                    </a:lnTo>
                    <a:lnTo>
                      <a:pt x="162" y="300"/>
                    </a:lnTo>
                    <a:lnTo>
                      <a:pt x="204" y="306"/>
                    </a:lnTo>
                    <a:lnTo>
                      <a:pt x="228" y="300"/>
                    </a:lnTo>
                    <a:lnTo>
                      <a:pt x="216" y="288"/>
                    </a:lnTo>
                    <a:lnTo>
                      <a:pt x="216" y="258"/>
                    </a:lnTo>
                    <a:lnTo>
                      <a:pt x="240" y="252"/>
                    </a:lnTo>
                    <a:lnTo>
                      <a:pt x="234" y="228"/>
                    </a:lnTo>
                    <a:lnTo>
                      <a:pt x="276" y="204"/>
                    </a:lnTo>
                    <a:lnTo>
                      <a:pt x="276" y="168"/>
                    </a:lnTo>
                    <a:lnTo>
                      <a:pt x="246" y="168"/>
                    </a:lnTo>
                    <a:lnTo>
                      <a:pt x="210" y="162"/>
                    </a:lnTo>
                    <a:lnTo>
                      <a:pt x="222" y="114"/>
                    </a:lnTo>
                    <a:lnTo>
                      <a:pt x="276" y="114"/>
                    </a:lnTo>
                    <a:lnTo>
                      <a:pt x="294" y="108"/>
                    </a:lnTo>
                    <a:lnTo>
                      <a:pt x="276" y="78"/>
                    </a:lnTo>
                    <a:lnTo>
                      <a:pt x="324" y="96"/>
                    </a:lnTo>
                    <a:lnTo>
                      <a:pt x="330" y="66"/>
                    </a:lnTo>
                    <a:lnTo>
                      <a:pt x="312" y="42"/>
                    </a:lnTo>
                    <a:lnTo>
                      <a:pt x="336" y="36"/>
                    </a:lnTo>
                    <a:lnTo>
                      <a:pt x="342" y="18"/>
                    </a:lnTo>
                    <a:lnTo>
                      <a:pt x="360" y="30"/>
                    </a:lnTo>
                    <a:lnTo>
                      <a:pt x="372" y="0"/>
                    </a:lnTo>
                    <a:lnTo>
                      <a:pt x="204" y="0"/>
                    </a:lnTo>
                    <a:lnTo>
                      <a:pt x="20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9" name="Freeform 600"/>
              <p:cNvSpPr>
                <a:spLocks/>
              </p:cNvSpPr>
              <p:nvPr/>
            </p:nvSpPr>
            <p:spPr bwMode="auto">
              <a:xfrm>
                <a:off x="486" y="467"/>
                <a:ext cx="66" cy="66"/>
              </a:xfrm>
              <a:custGeom>
                <a:avLst/>
                <a:gdLst>
                  <a:gd name="T0" fmla="*/ 66 w 66"/>
                  <a:gd name="T1" fmla="*/ 0 h 66"/>
                  <a:gd name="T2" fmla="*/ 54 w 66"/>
                  <a:gd name="T3" fmla="*/ 0 h 66"/>
                  <a:gd name="T4" fmla="*/ 48 w 66"/>
                  <a:gd name="T5" fmla="*/ 6 h 66"/>
                  <a:gd name="T6" fmla="*/ 42 w 66"/>
                  <a:gd name="T7" fmla="*/ 0 h 66"/>
                  <a:gd name="T8" fmla="*/ 0 w 66"/>
                  <a:gd name="T9" fmla="*/ 18 h 66"/>
                  <a:gd name="T10" fmla="*/ 0 w 66"/>
                  <a:gd name="T11" fmla="*/ 48 h 66"/>
                  <a:gd name="T12" fmla="*/ 12 w 66"/>
                  <a:gd name="T13" fmla="*/ 54 h 66"/>
                  <a:gd name="T14" fmla="*/ 18 w 66"/>
                  <a:gd name="T15" fmla="*/ 66 h 66"/>
                  <a:gd name="T16" fmla="*/ 24 w 66"/>
                  <a:gd name="T17" fmla="*/ 66 h 66"/>
                  <a:gd name="T18" fmla="*/ 36 w 66"/>
                  <a:gd name="T19" fmla="*/ 54 h 66"/>
                  <a:gd name="T20" fmla="*/ 60 w 66"/>
                  <a:gd name="T21" fmla="*/ 48 h 66"/>
                  <a:gd name="T22" fmla="*/ 60 w 66"/>
                  <a:gd name="T23" fmla="*/ 30 h 66"/>
                  <a:gd name="T24" fmla="*/ 48 w 66"/>
                  <a:gd name="T25" fmla="*/ 24 h 66"/>
                  <a:gd name="T26" fmla="*/ 42 w 66"/>
                  <a:gd name="T27" fmla="*/ 30 h 66"/>
                  <a:gd name="T28" fmla="*/ 36 w 66"/>
                  <a:gd name="T29" fmla="*/ 24 h 66"/>
                  <a:gd name="T30" fmla="*/ 66 w 66"/>
                  <a:gd name="T31" fmla="*/ 12 h 66"/>
                  <a:gd name="T32" fmla="*/ 66 w 66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66">
                    <a:moveTo>
                      <a:pt x="66" y="0"/>
                    </a:moveTo>
                    <a:lnTo>
                      <a:pt x="54" y="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24" y="66"/>
                    </a:lnTo>
                    <a:lnTo>
                      <a:pt x="36" y="54"/>
                    </a:lnTo>
                    <a:lnTo>
                      <a:pt x="60" y="48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66" y="12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0" name="Freeform 601"/>
              <p:cNvSpPr>
                <a:spLocks/>
              </p:cNvSpPr>
              <p:nvPr/>
            </p:nvSpPr>
            <p:spPr bwMode="auto">
              <a:xfrm>
                <a:off x="486" y="407"/>
                <a:ext cx="72" cy="42"/>
              </a:xfrm>
              <a:custGeom>
                <a:avLst/>
                <a:gdLst>
                  <a:gd name="T0" fmla="*/ 2 w 12"/>
                  <a:gd name="T1" fmla="*/ 7 h 7"/>
                  <a:gd name="T2" fmla="*/ 3 w 12"/>
                  <a:gd name="T3" fmla="*/ 5 h 7"/>
                  <a:gd name="T4" fmla="*/ 5 w 12"/>
                  <a:gd name="T5" fmla="*/ 7 h 7"/>
                  <a:gd name="T6" fmla="*/ 6 w 12"/>
                  <a:gd name="T7" fmla="*/ 7 h 7"/>
                  <a:gd name="T8" fmla="*/ 6 w 12"/>
                  <a:gd name="T9" fmla="*/ 5 h 7"/>
                  <a:gd name="T10" fmla="*/ 9 w 12"/>
                  <a:gd name="T11" fmla="*/ 7 h 7"/>
                  <a:gd name="T12" fmla="*/ 10 w 12"/>
                  <a:gd name="T13" fmla="*/ 6 h 7"/>
                  <a:gd name="T14" fmla="*/ 12 w 12"/>
                  <a:gd name="T15" fmla="*/ 6 h 7"/>
                  <a:gd name="T16" fmla="*/ 12 w 12"/>
                  <a:gd name="T17" fmla="*/ 4 h 7"/>
                  <a:gd name="T18" fmla="*/ 8 w 12"/>
                  <a:gd name="T19" fmla="*/ 0 h 7"/>
                  <a:gd name="T20" fmla="*/ 6 w 12"/>
                  <a:gd name="T21" fmla="*/ 2 h 7"/>
                  <a:gd name="T22" fmla="*/ 3 w 12"/>
                  <a:gd name="T23" fmla="*/ 3 h 7"/>
                  <a:gd name="T24" fmla="*/ 2 w 12"/>
                  <a:gd name="T25" fmla="*/ 4 h 7"/>
                  <a:gd name="T26" fmla="*/ 2 w 12"/>
                  <a:gd name="T27" fmla="*/ 4 h 7"/>
                  <a:gd name="T28" fmla="*/ 0 w 12"/>
                  <a:gd name="T29" fmla="*/ 7 h 7"/>
                  <a:gd name="T30" fmla="*/ 1 w 12"/>
                  <a:gd name="T31" fmla="*/ 7 h 7"/>
                  <a:gd name="T32" fmla="*/ 2 w 12"/>
                  <a:gd name="T3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7">
                    <a:moveTo>
                      <a:pt x="2" y="7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lnTo>
                      <a:pt x="2" y="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1" name="Freeform 602"/>
              <p:cNvSpPr>
                <a:spLocks/>
              </p:cNvSpPr>
              <p:nvPr/>
            </p:nvSpPr>
            <p:spPr bwMode="auto">
              <a:xfrm>
                <a:off x="378" y="629"/>
                <a:ext cx="36" cy="48"/>
              </a:xfrm>
              <a:custGeom>
                <a:avLst/>
                <a:gdLst>
                  <a:gd name="T0" fmla="*/ 0 w 36"/>
                  <a:gd name="T1" fmla="*/ 36 h 48"/>
                  <a:gd name="T2" fmla="*/ 18 w 36"/>
                  <a:gd name="T3" fmla="*/ 48 h 48"/>
                  <a:gd name="T4" fmla="*/ 24 w 36"/>
                  <a:gd name="T5" fmla="*/ 42 h 48"/>
                  <a:gd name="T6" fmla="*/ 36 w 36"/>
                  <a:gd name="T7" fmla="*/ 0 h 48"/>
                  <a:gd name="T8" fmla="*/ 18 w 36"/>
                  <a:gd name="T9" fmla="*/ 12 h 48"/>
                  <a:gd name="T10" fmla="*/ 0 w 36"/>
                  <a:gd name="T1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8">
                    <a:moveTo>
                      <a:pt x="0" y="36"/>
                    </a:moveTo>
                    <a:lnTo>
                      <a:pt x="18" y="48"/>
                    </a:lnTo>
                    <a:lnTo>
                      <a:pt x="24" y="42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2" name="Freeform 603"/>
              <p:cNvSpPr>
                <a:spLocks/>
              </p:cNvSpPr>
              <p:nvPr/>
            </p:nvSpPr>
            <p:spPr bwMode="auto">
              <a:xfrm>
                <a:off x="804" y="233"/>
                <a:ext cx="186" cy="234"/>
              </a:xfrm>
              <a:custGeom>
                <a:avLst/>
                <a:gdLst>
                  <a:gd name="T0" fmla="*/ 12 w 186"/>
                  <a:gd name="T1" fmla="*/ 6 h 234"/>
                  <a:gd name="T2" fmla="*/ 24 w 186"/>
                  <a:gd name="T3" fmla="*/ 36 h 234"/>
                  <a:gd name="T4" fmla="*/ 36 w 186"/>
                  <a:gd name="T5" fmla="*/ 54 h 234"/>
                  <a:gd name="T6" fmla="*/ 0 w 186"/>
                  <a:gd name="T7" fmla="*/ 66 h 234"/>
                  <a:gd name="T8" fmla="*/ 6 w 186"/>
                  <a:gd name="T9" fmla="*/ 78 h 234"/>
                  <a:gd name="T10" fmla="*/ 30 w 186"/>
                  <a:gd name="T11" fmla="*/ 90 h 234"/>
                  <a:gd name="T12" fmla="*/ 36 w 186"/>
                  <a:gd name="T13" fmla="*/ 102 h 234"/>
                  <a:gd name="T14" fmla="*/ 60 w 186"/>
                  <a:gd name="T15" fmla="*/ 108 h 234"/>
                  <a:gd name="T16" fmla="*/ 84 w 186"/>
                  <a:gd name="T17" fmla="*/ 126 h 234"/>
                  <a:gd name="T18" fmla="*/ 90 w 186"/>
                  <a:gd name="T19" fmla="*/ 150 h 234"/>
                  <a:gd name="T20" fmla="*/ 54 w 186"/>
                  <a:gd name="T21" fmla="*/ 132 h 234"/>
                  <a:gd name="T22" fmla="*/ 36 w 186"/>
                  <a:gd name="T23" fmla="*/ 150 h 234"/>
                  <a:gd name="T24" fmla="*/ 42 w 186"/>
                  <a:gd name="T25" fmla="*/ 174 h 234"/>
                  <a:gd name="T26" fmla="*/ 66 w 186"/>
                  <a:gd name="T27" fmla="*/ 198 h 234"/>
                  <a:gd name="T28" fmla="*/ 42 w 186"/>
                  <a:gd name="T29" fmla="*/ 210 h 234"/>
                  <a:gd name="T30" fmla="*/ 78 w 186"/>
                  <a:gd name="T31" fmla="*/ 234 h 234"/>
                  <a:gd name="T32" fmla="*/ 90 w 186"/>
                  <a:gd name="T33" fmla="*/ 216 h 234"/>
                  <a:gd name="T34" fmla="*/ 102 w 186"/>
                  <a:gd name="T35" fmla="*/ 216 h 234"/>
                  <a:gd name="T36" fmla="*/ 102 w 186"/>
                  <a:gd name="T37" fmla="*/ 192 h 234"/>
                  <a:gd name="T38" fmla="*/ 126 w 186"/>
                  <a:gd name="T39" fmla="*/ 210 h 234"/>
                  <a:gd name="T40" fmla="*/ 138 w 186"/>
                  <a:gd name="T41" fmla="*/ 186 h 234"/>
                  <a:gd name="T42" fmla="*/ 138 w 186"/>
                  <a:gd name="T43" fmla="*/ 156 h 234"/>
                  <a:gd name="T44" fmla="*/ 168 w 186"/>
                  <a:gd name="T45" fmla="*/ 150 h 234"/>
                  <a:gd name="T46" fmla="*/ 186 w 186"/>
                  <a:gd name="T47" fmla="*/ 132 h 234"/>
                  <a:gd name="T48" fmla="*/ 168 w 186"/>
                  <a:gd name="T49" fmla="*/ 108 h 234"/>
                  <a:gd name="T50" fmla="*/ 150 w 186"/>
                  <a:gd name="T51" fmla="*/ 102 h 234"/>
                  <a:gd name="T52" fmla="*/ 150 w 186"/>
                  <a:gd name="T53" fmla="*/ 78 h 234"/>
                  <a:gd name="T54" fmla="*/ 138 w 186"/>
                  <a:gd name="T55" fmla="*/ 60 h 234"/>
                  <a:gd name="T56" fmla="*/ 108 w 186"/>
                  <a:gd name="T57" fmla="*/ 54 h 234"/>
                  <a:gd name="T58" fmla="*/ 102 w 186"/>
                  <a:gd name="T59" fmla="*/ 30 h 234"/>
                  <a:gd name="T60" fmla="*/ 96 w 186"/>
                  <a:gd name="T61" fmla="*/ 6 h 234"/>
                  <a:gd name="T62" fmla="*/ 84 w 186"/>
                  <a:gd name="T63" fmla="*/ 0 h 234"/>
                  <a:gd name="T64" fmla="*/ 30 w 186"/>
                  <a:gd name="T65" fmla="*/ 0 h 234"/>
                  <a:gd name="T66" fmla="*/ 30 w 186"/>
                  <a:gd name="T67" fmla="*/ 6 h 234"/>
                  <a:gd name="T68" fmla="*/ 12 w 186"/>
                  <a:gd name="T69" fmla="*/ 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6" h="234">
                    <a:moveTo>
                      <a:pt x="12" y="6"/>
                    </a:moveTo>
                    <a:lnTo>
                      <a:pt x="24" y="36"/>
                    </a:lnTo>
                    <a:lnTo>
                      <a:pt x="3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30" y="90"/>
                    </a:lnTo>
                    <a:lnTo>
                      <a:pt x="36" y="102"/>
                    </a:lnTo>
                    <a:lnTo>
                      <a:pt x="60" y="108"/>
                    </a:lnTo>
                    <a:lnTo>
                      <a:pt x="84" y="126"/>
                    </a:lnTo>
                    <a:lnTo>
                      <a:pt x="90" y="150"/>
                    </a:lnTo>
                    <a:lnTo>
                      <a:pt x="54" y="132"/>
                    </a:lnTo>
                    <a:lnTo>
                      <a:pt x="36" y="150"/>
                    </a:lnTo>
                    <a:lnTo>
                      <a:pt x="42" y="174"/>
                    </a:lnTo>
                    <a:lnTo>
                      <a:pt x="66" y="198"/>
                    </a:lnTo>
                    <a:lnTo>
                      <a:pt x="42" y="210"/>
                    </a:lnTo>
                    <a:lnTo>
                      <a:pt x="78" y="234"/>
                    </a:lnTo>
                    <a:lnTo>
                      <a:pt x="90" y="216"/>
                    </a:lnTo>
                    <a:lnTo>
                      <a:pt x="102" y="216"/>
                    </a:lnTo>
                    <a:lnTo>
                      <a:pt x="102" y="192"/>
                    </a:lnTo>
                    <a:lnTo>
                      <a:pt x="126" y="210"/>
                    </a:lnTo>
                    <a:lnTo>
                      <a:pt x="138" y="186"/>
                    </a:lnTo>
                    <a:lnTo>
                      <a:pt x="138" y="156"/>
                    </a:lnTo>
                    <a:lnTo>
                      <a:pt x="168" y="150"/>
                    </a:lnTo>
                    <a:lnTo>
                      <a:pt x="186" y="132"/>
                    </a:lnTo>
                    <a:lnTo>
                      <a:pt x="168" y="108"/>
                    </a:lnTo>
                    <a:lnTo>
                      <a:pt x="150" y="102"/>
                    </a:lnTo>
                    <a:lnTo>
                      <a:pt x="150" y="78"/>
                    </a:lnTo>
                    <a:lnTo>
                      <a:pt x="138" y="60"/>
                    </a:lnTo>
                    <a:lnTo>
                      <a:pt x="108" y="54"/>
                    </a:lnTo>
                    <a:lnTo>
                      <a:pt x="102" y="30"/>
                    </a:lnTo>
                    <a:lnTo>
                      <a:pt x="96" y="6"/>
                    </a:lnTo>
                    <a:lnTo>
                      <a:pt x="8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3" name="Freeform 604"/>
              <p:cNvSpPr>
                <a:spLocks/>
              </p:cNvSpPr>
              <p:nvPr/>
            </p:nvSpPr>
            <p:spPr bwMode="auto">
              <a:xfrm>
                <a:off x="408" y="569"/>
                <a:ext cx="228" cy="180"/>
              </a:xfrm>
              <a:custGeom>
                <a:avLst/>
                <a:gdLst>
                  <a:gd name="T0" fmla="*/ 26 w 38"/>
                  <a:gd name="T1" fmla="*/ 11 h 30"/>
                  <a:gd name="T2" fmla="*/ 28 w 38"/>
                  <a:gd name="T3" fmla="*/ 15 h 30"/>
                  <a:gd name="T4" fmla="*/ 21 w 38"/>
                  <a:gd name="T5" fmla="*/ 17 h 30"/>
                  <a:gd name="T6" fmla="*/ 17 w 38"/>
                  <a:gd name="T7" fmla="*/ 14 h 30"/>
                  <a:gd name="T8" fmla="*/ 15 w 38"/>
                  <a:gd name="T9" fmla="*/ 7 h 30"/>
                  <a:gd name="T10" fmla="*/ 11 w 38"/>
                  <a:gd name="T11" fmla="*/ 5 h 30"/>
                  <a:gd name="T12" fmla="*/ 5 w 38"/>
                  <a:gd name="T13" fmla="*/ 8 h 30"/>
                  <a:gd name="T14" fmla="*/ 4 w 38"/>
                  <a:gd name="T15" fmla="*/ 9 h 30"/>
                  <a:gd name="T16" fmla="*/ 8 w 38"/>
                  <a:gd name="T17" fmla="*/ 13 h 30"/>
                  <a:gd name="T18" fmla="*/ 2 w 38"/>
                  <a:gd name="T19" fmla="*/ 17 h 30"/>
                  <a:gd name="T20" fmla="*/ 8 w 38"/>
                  <a:gd name="T21" fmla="*/ 15 h 30"/>
                  <a:gd name="T22" fmla="*/ 1 w 38"/>
                  <a:gd name="T23" fmla="*/ 17 h 30"/>
                  <a:gd name="T24" fmla="*/ 4 w 38"/>
                  <a:gd name="T25" fmla="*/ 22 h 30"/>
                  <a:gd name="T26" fmla="*/ 6 w 38"/>
                  <a:gd name="T27" fmla="*/ 24 h 30"/>
                  <a:gd name="T28" fmla="*/ 8 w 38"/>
                  <a:gd name="T29" fmla="*/ 24 h 30"/>
                  <a:gd name="T30" fmla="*/ 10 w 38"/>
                  <a:gd name="T31" fmla="*/ 20 h 30"/>
                  <a:gd name="T32" fmla="*/ 12 w 38"/>
                  <a:gd name="T33" fmla="*/ 18 h 30"/>
                  <a:gd name="T34" fmla="*/ 11 w 38"/>
                  <a:gd name="T35" fmla="*/ 23 h 30"/>
                  <a:gd name="T36" fmla="*/ 15 w 38"/>
                  <a:gd name="T37" fmla="*/ 21 h 30"/>
                  <a:gd name="T38" fmla="*/ 21 w 38"/>
                  <a:gd name="T39" fmla="*/ 20 h 30"/>
                  <a:gd name="T40" fmla="*/ 17 w 38"/>
                  <a:gd name="T41" fmla="*/ 23 h 30"/>
                  <a:gd name="T42" fmla="*/ 10 w 38"/>
                  <a:gd name="T43" fmla="*/ 27 h 30"/>
                  <a:gd name="T44" fmla="*/ 16 w 38"/>
                  <a:gd name="T45" fmla="*/ 30 h 30"/>
                  <a:gd name="T46" fmla="*/ 22 w 38"/>
                  <a:gd name="T47" fmla="*/ 26 h 30"/>
                  <a:gd name="T48" fmla="*/ 28 w 38"/>
                  <a:gd name="T49" fmla="*/ 22 h 30"/>
                  <a:gd name="T50" fmla="*/ 31 w 38"/>
                  <a:gd name="T51" fmla="*/ 22 h 30"/>
                  <a:gd name="T52" fmla="*/ 36 w 38"/>
                  <a:gd name="T53" fmla="*/ 23 h 30"/>
                  <a:gd name="T54" fmla="*/ 38 w 38"/>
                  <a:gd name="T55" fmla="*/ 17 h 30"/>
                  <a:gd name="T56" fmla="*/ 34 w 38"/>
                  <a:gd name="T57" fmla="*/ 11 h 30"/>
                  <a:gd name="T58" fmla="*/ 32 w 38"/>
                  <a:gd name="T59" fmla="*/ 12 h 30"/>
                  <a:gd name="T60" fmla="*/ 31 w 38"/>
                  <a:gd name="T61" fmla="*/ 11 h 30"/>
                  <a:gd name="T62" fmla="*/ 30 w 38"/>
                  <a:gd name="T63" fmla="*/ 7 h 30"/>
                  <a:gd name="T64" fmla="*/ 29 w 38"/>
                  <a:gd name="T65" fmla="*/ 2 h 30"/>
                  <a:gd name="T66" fmla="*/ 26 w 38"/>
                  <a:gd name="T67" fmla="*/ 1 h 30"/>
                  <a:gd name="T68" fmla="*/ 22 w 38"/>
                  <a:gd name="T6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" h="30">
                    <a:moveTo>
                      <a:pt x="22" y="6"/>
                    </a:moveTo>
                    <a:cubicBezTo>
                      <a:pt x="26" y="11"/>
                      <a:pt x="26" y="11"/>
                      <a:pt x="26" y="11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7"/>
                      <a:pt x="21" y="26"/>
                      <a:pt x="22" y="26"/>
                    </a:cubicBezTo>
                    <a:cubicBezTo>
                      <a:pt x="22" y="26"/>
                      <a:pt x="27" y="24"/>
                      <a:pt x="27" y="24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5"/>
                      <a:pt x="25" y="5"/>
                      <a:pt x="25" y="5"/>
                    </a:cubicBezTo>
                    <a:lnTo>
                      <a:pt x="2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4" name="Freeform 605"/>
              <p:cNvSpPr>
                <a:spLocks/>
              </p:cNvSpPr>
              <p:nvPr/>
            </p:nvSpPr>
            <p:spPr bwMode="auto">
              <a:xfrm>
                <a:off x="462" y="569"/>
                <a:ext cx="24" cy="12"/>
              </a:xfrm>
              <a:custGeom>
                <a:avLst/>
                <a:gdLst>
                  <a:gd name="T0" fmla="*/ 0 w 24"/>
                  <a:gd name="T1" fmla="*/ 6 h 12"/>
                  <a:gd name="T2" fmla="*/ 6 w 24"/>
                  <a:gd name="T3" fmla="*/ 12 h 12"/>
                  <a:gd name="T4" fmla="*/ 24 w 24"/>
                  <a:gd name="T5" fmla="*/ 12 h 12"/>
                  <a:gd name="T6" fmla="*/ 24 w 24"/>
                  <a:gd name="T7" fmla="*/ 6 h 12"/>
                  <a:gd name="T8" fmla="*/ 12 w 24"/>
                  <a:gd name="T9" fmla="*/ 0 h 12"/>
                  <a:gd name="T10" fmla="*/ 0 w 24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6"/>
                    </a:moveTo>
                    <a:lnTo>
                      <a:pt x="6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5" name="Freeform 606"/>
              <p:cNvSpPr>
                <a:spLocks/>
              </p:cNvSpPr>
              <p:nvPr/>
            </p:nvSpPr>
            <p:spPr bwMode="auto">
              <a:xfrm>
                <a:off x="258" y="737"/>
                <a:ext cx="192" cy="222"/>
              </a:xfrm>
              <a:custGeom>
                <a:avLst/>
                <a:gdLst>
                  <a:gd name="T0" fmla="*/ 150 w 192"/>
                  <a:gd name="T1" fmla="*/ 24 h 222"/>
                  <a:gd name="T2" fmla="*/ 114 w 192"/>
                  <a:gd name="T3" fmla="*/ 30 h 222"/>
                  <a:gd name="T4" fmla="*/ 84 w 192"/>
                  <a:gd name="T5" fmla="*/ 0 h 222"/>
                  <a:gd name="T6" fmla="*/ 24 w 192"/>
                  <a:gd name="T7" fmla="*/ 12 h 222"/>
                  <a:gd name="T8" fmla="*/ 42 w 192"/>
                  <a:gd name="T9" fmla="*/ 60 h 222"/>
                  <a:gd name="T10" fmla="*/ 12 w 192"/>
                  <a:gd name="T11" fmla="*/ 114 h 222"/>
                  <a:gd name="T12" fmla="*/ 12 w 192"/>
                  <a:gd name="T13" fmla="*/ 132 h 222"/>
                  <a:gd name="T14" fmla="*/ 0 w 192"/>
                  <a:gd name="T15" fmla="*/ 174 h 222"/>
                  <a:gd name="T16" fmla="*/ 36 w 192"/>
                  <a:gd name="T17" fmla="*/ 180 h 222"/>
                  <a:gd name="T18" fmla="*/ 54 w 192"/>
                  <a:gd name="T19" fmla="*/ 222 h 222"/>
                  <a:gd name="T20" fmla="*/ 72 w 192"/>
                  <a:gd name="T21" fmla="*/ 198 h 222"/>
                  <a:gd name="T22" fmla="*/ 102 w 192"/>
                  <a:gd name="T23" fmla="*/ 210 h 222"/>
                  <a:gd name="T24" fmla="*/ 108 w 192"/>
                  <a:gd name="T25" fmla="*/ 156 h 222"/>
                  <a:gd name="T26" fmla="*/ 192 w 192"/>
                  <a:gd name="T27" fmla="*/ 72 h 222"/>
                  <a:gd name="T28" fmla="*/ 150 w 192"/>
                  <a:gd name="T29" fmla="*/ 2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2" h="222">
                    <a:moveTo>
                      <a:pt x="150" y="24"/>
                    </a:moveTo>
                    <a:lnTo>
                      <a:pt x="114" y="30"/>
                    </a:lnTo>
                    <a:lnTo>
                      <a:pt x="84" y="0"/>
                    </a:lnTo>
                    <a:lnTo>
                      <a:pt x="24" y="12"/>
                    </a:lnTo>
                    <a:lnTo>
                      <a:pt x="42" y="60"/>
                    </a:lnTo>
                    <a:lnTo>
                      <a:pt x="12" y="114"/>
                    </a:lnTo>
                    <a:lnTo>
                      <a:pt x="12" y="132"/>
                    </a:lnTo>
                    <a:lnTo>
                      <a:pt x="0" y="174"/>
                    </a:lnTo>
                    <a:lnTo>
                      <a:pt x="36" y="180"/>
                    </a:lnTo>
                    <a:lnTo>
                      <a:pt x="54" y="222"/>
                    </a:lnTo>
                    <a:lnTo>
                      <a:pt x="72" y="198"/>
                    </a:lnTo>
                    <a:lnTo>
                      <a:pt x="102" y="210"/>
                    </a:lnTo>
                    <a:lnTo>
                      <a:pt x="108" y="156"/>
                    </a:lnTo>
                    <a:lnTo>
                      <a:pt x="192" y="72"/>
                    </a:lnTo>
                    <a:lnTo>
                      <a:pt x="15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3" name="Group 808"/>
            <p:cNvGrpSpPr>
              <a:grpSpLocks/>
            </p:cNvGrpSpPr>
            <p:nvPr/>
          </p:nvGrpSpPr>
          <p:grpSpPr bwMode="auto">
            <a:xfrm>
              <a:off x="0" y="233"/>
              <a:ext cx="3991" cy="2545"/>
              <a:chOff x="0" y="233"/>
              <a:chExt cx="3991" cy="2545"/>
            </a:xfrm>
            <a:grpFill/>
          </p:grpSpPr>
          <p:sp>
            <p:nvSpPr>
              <p:cNvPr id="565" name="Freeform 608"/>
              <p:cNvSpPr>
                <a:spLocks/>
              </p:cNvSpPr>
              <p:nvPr/>
            </p:nvSpPr>
            <p:spPr bwMode="auto">
              <a:xfrm>
                <a:off x="384" y="821"/>
                <a:ext cx="336" cy="271"/>
              </a:xfrm>
              <a:custGeom>
                <a:avLst/>
                <a:gdLst>
                  <a:gd name="T0" fmla="*/ 264 w 336"/>
                  <a:gd name="T1" fmla="*/ 138 h 271"/>
                  <a:gd name="T2" fmla="*/ 270 w 336"/>
                  <a:gd name="T3" fmla="*/ 120 h 271"/>
                  <a:gd name="T4" fmla="*/ 252 w 336"/>
                  <a:gd name="T5" fmla="*/ 36 h 271"/>
                  <a:gd name="T6" fmla="*/ 198 w 336"/>
                  <a:gd name="T7" fmla="*/ 6 h 271"/>
                  <a:gd name="T8" fmla="*/ 222 w 336"/>
                  <a:gd name="T9" fmla="*/ 90 h 271"/>
                  <a:gd name="T10" fmla="*/ 198 w 336"/>
                  <a:gd name="T11" fmla="*/ 102 h 271"/>
                  <a:gd name="T12" fmla="*/ 186 w 336"/>
                  <a:gd name="T13" fmla="*/ 48 h 271"/>
                  <a:gd name="T14" fmla="*/ 156 w 336"/>
                  <a:gd name="T15" fmla="*/ 24 h 271"/>
                  <a:gd name="T16" fmla="*/ 162 w 336"/>
                  <a:gd name="T17" fmla="*/ 54 h 271"/>
                  <a:gd name="T18" fmla="*/ 132 w 336"/>
                  <a:gd name="T19" fmla="*/ 66 h 271"/>
                  <a:gd name="T20" fmla="*/ 144 w 336"/>
                  <a:gd name="T21" fmla="*/ 48 h 271"/>
                  <a:gd name="T22" fmla="*/ 108 w 336"/>
                  <a:gd name="T23" fmla="*/ 24 h 271"/>
                  <a:gd name="T24" fmla="*/ 90 w 336"/>
                  <a:gd name="T25" fmla="*/ 30 h 271"/>
                  <a:gd name="T26" fmla="*/ 96 w 336"/>
                  <a:gd name="T27" fmla="*/ 42 h 271"/>
                  <a:gd name="T28" fmla="*/ 78 w 336"/>
                  <a:gd name="T29" fmla="*/ 48 h 271"/>
                  <a:gd name="T30" fmla="*/ 90 w 336"/>
                  <a:gd name="T31" fmla="*/ 0 h 271"/>
                  <a:gd name="T32" fmla="*/ 18 w 336"/>
                  <a:gd name="T33" fmla="*/ 42 h 271"/>
                  <a:gd name="T34" fmla="*/ 0 w 336"/>
                  <a:gd name="T35" fmla="*/ 96 h 271"/>
                  <a:gd name="T36" fmla="*/ 30 w 336"/>
                  <a:gd name="T37" fmla="*/ 120 h 271"/>
                  <a:gd name="T38" fmla="*/ 54 w 336"/>
                  <a:gd name="T39" fmla="*/ 114 h 271"/>
                  <a:gd name="T40" fmla="*/ 60 w 336"/>
                  <a:gd name="T41" fmla="*/ 120 h 271"/>
                  <a:gd name="T42" fmla="*/ 48 w 336"/>
                  <a:gd name="T43" fmla="*/ 120 h 271"/>
                  <a:gd name="T44" fmla="*/ 12 w 336"/>
                  <a:gd name="T45" fmla="*/ 144 h 271"/>
                  <a:gd name="T46" fmla="*/ 36 w 336"/>
                  <a:gd name="T47" fmla="*/ 162 h 271"/>
                  <a:gd name="T48" fmla="*/ 96 w 336"/>
                  <a:gd name="T49" fmla="*/ 162 h 271"/>
                  <a:gd name="T50" fmla="*/ 132 w 336"/>
                  <a:gd name="T51" fmla="*/ 181 h 271"/>
                  <a:gd name="T52" fmla="*/ 126 w 336"/>
                  <a:gd name="T53" fmla="*/ 187 h 271"/>
                  <a:gd name="T54" fmla="*/ 84 w 336"/>
                  <a:gd name="T55" fmla="*/ 174 h 271"/>
                  <a:gd name="T56" fmla="*/ 30 w 336"/>
                  <a:gd name="T57" fmla="*/ 199 h 271"/>
                  <a:gd name="T58" fmla="*/ 36 w 336"/>
                  <a:gd name="T59" fmla="*/ 217 h 271"/>
                  <a:gd name="T60" fmla="*/ 60 w 336"/>
                  <a:gd name="T61" fmla="*/ 241 h 271"/>
                  <a:gd name="T62" fmla="*/ 90 w 336"/>
                  <a:gd name="T63" fmla="*/ 235 h 271"/>
                  <a:gd name="T64" fmla="*/ 108 w 336"/>
                  <a:gd name="T65" fmla="*/ 271 h 271"/>
                  <a:gd name="T66" fmla="*/ 186 w 336"/>
                  <a:gd name="T67" fmla="*/ 265 h 271"/>
                  <a:gd name="T68" fmla="*/ 234 w 336"/>
                  <a:gd name="T69" fmla="*/ 229 h 271"/>
                  <a:gd name="T70" fmla="*/ 234 w 336"/>
                  <a:gd name="T71" fmla="*/ 241 h 271"/>
                  <a:gd name="T72" fmla="*/ 282 w 336"/>
                  <a:gd name="T73" fmla="*/ 265 h 271"/>
                  <a:gd name="T74" fmla="*/ 324 w 336"/>
                  <a:gd name="T75" fmla="*/ 247 h 271"/>
                  <a:gd name="T76" fmla="*/ 306 w 336"/>
                  <a:gd name="T77" fmla="*/ 229 h 271"/>
                  <a:gd name="T78" fmla="*/ 288 w 336"/>
                  <a:gd name="T79" fmla="*/ 235 h 271"/>
                  <a:gd name="T80" fmla="*/ 306 w 336"/>
                  <a:gd name="T81" fmla="*/ 205 h 271"/>
                  <a:gd name="T82" fmla="*/ 336 w 336"/>
                  <a:gd name="T83" fmla="*/ 217 h 271"/>
                  <a:gd name="T84" fmla="*/ 336 w 336"/>
                  <a:gd name="T85" fmla="*/ 199 h 271"/>
                  <a:gd name="T86" fmla="*/ 288 w 336"/>
                  <a:gd name="T87" fmla="*/ 168 h 271"/>
                  <a:gd name="T88" fmla="*/ 264 w 336"/>
                  <a:gd name="T89" fmla="*/ 13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6" h="271">
                    <a:moveTo>
                      <a:pt x="264" y="138"/>
                    </a:moveTo>
                    <a:lnTo>
                      <a:pt x="270" y="120"/>
                    </a:lnTo>
                    <a:lnTo>
                      <a:pt x="252" y="36"/>
                    </a:lnTo>
                    <a:lnTo>
                      <a:pt x="198" y="6"/>
                    </a:lnTo>
                    <a:lnTo>
                      <a:pt x="222" y="90"/>
                    </a:lnTo>
                    <a:lnTo>
                      <a:pt x="198" y="102"/>
                    </a:lnTo>
                    <a:lnTo>
                      <a:pt x="186" y="48"/>
                    </a:lnTo>
                    <a:lnTo>
                      <a:pt x="156" y="24"/>
                    </a:lnTo>
                    <a:lnTo>
                      <a:pt x="162" y="54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08" y="24"/>
                    </a:lnTo>
                    <a:lnTo>
                      <a:pt x="90" y="30"/>
                    </a:lnTo>
                    <a:lnTo>
                      <a:pt x="96" y="42"/>
                    </a:lnTo>
                    <a:lnTo>
                      <a:pt x="78" y="48"/>
                    </a:lnTo>
                    <a:lnTo>
                      <a:pt x="90" y="0"/>
                    </a:lnTo>
                    <a:lnTo>
                      <a:pt x="18" y="42"/>
                    </a:lnTo>
                    <a:lnTo>
                      <a:pt x="0" y="96"/>
                    </a:lnTo>
                    <a:lnTo>
                      <a:pt x="30" y="120"/>
                    </a:lnTo>
                    <a:lnTo>
                      <a:pt x="54" y="114"/>
                    </a:lnTo>
                    <a:lnTo>
                      <a:pt x="60" y="120"/>
                    </a:lnTo>
                    <a:lnTo>
                      <a:pt x="48" y="120"/>
                    </a:lnTo>
                    <a:lnTo>
                      <a:pt x="12" y="144"/>
                    </a:lnTo>
                    <a:lnTo>
                      <a:pt x="36" y="162"/>
                    </a:lnTo>
                    <a:lnTo>
                      <a:pt x="96" y="162"/>
                    </a:lnTo>
                    <a:lnTo>
                      <a:pt x="132" y="181"/>
                    </a:lnTo>
                    <a:lnTo>
                      <a:pt x="126" y="187"/>
                    </a:lnTo>
                    <a:lnTo>
                      <a:pt x="84" y="174"/>
                    </a:lnTo>
                    <a:lnTo>
                      <a:pt x="30" y="199"/>
                    </a:lnTo>
                    <a:lnTo>
                      <a:pt x="36" y="217"/>
                    </a:lnTo>
                    <a:lnTo>
                      <a:pt x="60" y="241"/>
                    </a:lnTo>
                    <a:lnTo>
                      <a:pt x="90" y="235"/>
                    </a:lnTo>
                    <a:lnTo>
                      <a:pt x="108" y="271"/>
                    </a:lnTo>
                    <a:lnTo>
                      <a:pt x="186" y="265"/>
                    </a:lnTo>
                    <a:lnTo>
                      <a:pt x="234" y="229"/>
                    </a:lnTo>
                    <a:lnTo>
                      <a:pt x="234" y="241"/>
                    </a:lnTo>
                    <a:lnTo>
                      <a:pt x="282" y="265"/>
                    </a:lnTo>
                    <a:lnTo>
                      <a:pt x="324" y="247"/>
                    </a:lnTo>
                    <a:lnTo>
                      <a:pt x="306" y="229"/>
                    </a:lnTo>
                    <a:lnTo>
                      <a:pt x="288" y="235"/>
                    </a:lnTo>
                    <a:lnTo>
                      <a:pt x="306" y="205"/>
                    </a:lnTo>
                    <a:lnTo>
                      <a:pt x="336" y="217"/>
                    </a:lnTo>
                    <a:lnTo>
                      <a:pt x="336" y="199"/>
                    </a:lnTo>
                    <a:lnTo>
                      <a:pt x="288" y="168"/>
                    </a:lnTo>
                    <a:lnTo>
                      <a:pt x="264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6" name="Freeform 609"/>
              <p:cNvSpPr>
                <a:spLocks/>
              </p:cNvSpPr>
              <p:nvPr/>
            </p:nvSpPr>
            <p:spPr bwMode="auto">
              <a:xfrm>
                <a:off x="456" y="467"/>
                <a:ext cx="24" cy="36"/>
              </a:xfrm>
              <a:custGeom>
                <a:avLst/>
                <a:gdLst>
                  <a:gd name="T0" fmla="*/ 6 w 24"/>
                  <a:gd name="T1" fmla="*/ 24 h 36"/>
                  <a:gd name="T2" fmla="*/ 12 w 24"/>
                  <a:gd name="T3" fmla="*/ 36 h 36"/>
                  <a:gd name="T4" fmla="*/ 24 w 24"/>
                  <a:gd name="T5" fmla="*/ 30 h 36"/>
                  <a:gd name="T6" fmla="*/ 24 w 24"/>
                  <a:gd name="T7" fmla="*/ 18 h 36"/>
                  <a:gd name="T8" fmla="*/ 12 w 24"/>
                  <a:gd name="T9" fmla="*/ 12 h 36"/>
                  <a:gd name="T10" fmla="*/ 12 w 24"/>
                  <a:gd name="T11" fmla="*/ 0 h 36"/>
                  <a:gd name="T12" fmla="*/ 0 w 24"/>
                  <a:gd name="T13" fmla="*/ 12 h 36"/>
                  <a:gd name="T14" fmla="*/ 6 w 24"/>
                  <a:gd name="T15" fmla="*/ 24 h 36"/>
                  <a:gd name="T16" fmla="*/ 6 w 24"/>
                  <a:gd name="T17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6">
                    <a:moveTo>
                      <a:pt x="6" y="24"/>
                    </a:moveTo>
                    <a:lnTo>
                      <a:pt x="12" y="36"/>
                    </a:lnTo>
                    <a:lnTo>
                      <a:pt x="24" y="30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7" name="Freeform 610"/>
              <p:cNvSpPr>
                <a:spLocks/>
              </p:cNvSpPr>
              <p:nvPr/>
            </p:nvSpPr>
            <p:spPr bwMode="auto">
              <a:xfrm>
                <a:off x="312" y="515"/>
                <a:ext cx="138" cy="132"/>
              </a:xfrm>
              <a:custGeom>
                <a:avLst/>
                <a:gdLst>
                  <a:gd name="T0" fmla="*/ 6 w 138"/>
                  <a:gd name="T1" fmla="*/ 120 h 132"/>
                  <a:gd name="T2" fmla="*/ 30 w 138"/>
                  <a:gd name="T3" fmla="*/ 126 h 132"/>
                  <a:gd name="T4" fmla="*/ 36 w 138"/>
                  <a:gd name="T5" fmla="*/ 108 h 132"/>
                  <a:gd name="T6" fmla="*/ 48 w 138"/>
                  <a:gd name="T7" fmla="*/ 132 h 132"/>
                  <a:gd name="T8" fmla="*/ 60 w 138"/>
                  <a:gd name="T9" fmla="*/ 126 h 132"/>
                  <a:gd name="T10" fmla="*/ 60 w 138"/>
                  <a:gd name="T11" fmla="*/ 102 h 132"/>
                  <a:gd name="T12" fmla="*/ 66 w 138"/>
                  <a:gd name="T13" fmla="*/ 96 h 132"/>
                  <a:gd name="T14" fmla="*/ 72 w 138"/>
                  <a:gd name="T15" fmla="*/ 114 h 132"/>
                  <a:gd name="T16" fmla="*/ 78 w 138"/>
                  <a:gd name="T17" fmla="*/ 96 h 132"/>
                  <a:gd name="T18" fmla="*/ 72 w 138"/>
                  <a:gd name="T19" fmla="*/ 78 h 132"/>
                  <a:gd name="T20" fmla="*/ 78 w 138"/>
                  <a:gd name="T21" fmla="*/ 84 h 132"/>
                  <a:gd name="T22" fmla="*/ 84 w 138"/>
                  <a:gd name="T23" fmla="*/ 66 h 132"/>
                  <a:gd name="T24" fmla="*/ 96 w 138"/>
                  <a:gd name="T25" fmla="*/ 60 h 132"/>
                  <a:gd name="T26" fmla="*/ 84 w 138"/>
                  <a:gd name="T27" fmla="*/ 90 h 132"/>
                  <a:gd name="T28" fmla="*/ 102 w 138"/>
                  <a:gd name="T29" fmla="*/ 102 h 132"/>
                  <a:gd name="T30" fmla="*/ 108 w 138"/>
                  <a:gd name="T31" fmla="*/ 78 h 132"/>
                  <a:gd name="T32" fmla="*/ 126 w 138"/>
                  <a:gd name="T33" fmla="*/ 72 h 132"/>
                  <a:gd name="T34" fmla="*/ 120 w 138"/>
                  <a:gd name="T35" fmla="*/ 54 h 132"/>
                  <a:gd name="T36" fmla="*/ 132 w 138"/>
                  <a:gd name="T37" fmla="*/ 54 h 132"/>
                  <a:gd name="T38" fmla="*/ 120 w 138"/>
                  <a:gd name="T39" fmla="*/ 30 h 132"/>
                  <a:gd name="T40" fmla="*/ 138 w 138"/>
                  <a:gd name="T41" fmla="*/ 18 h 132"/>
                  <a:gd name="T42" fmla="*/ 114 w 138"/>
                  <a:gd name="T43" fmla="*/ 0 h 132"/>
                  <a:gd name="T44" fmla="*/ 102 w 138"/>
                  <a:gd name="T45" fmla="*/ 6 h 132"/>
                  <a:gd name="T46" fmla="*/ 114 w 138"/>
                  <a:gd name="T47" fmla="*/ 12 h 132"/>
                  <a:gd name="T48" fmla="*/ 102 w 138"/>
                  <a:gd name="T49" fmla="*/ 18 h 132"/>
                  <a:gd name="T50" fmla="*/ 96 w 138"/>
                  <a:gd name="T51" fmla="*/ 12 h 132"/>
                  <a:gd name="T52" fmla="*/ 72 w 138"/>
                  <a:gd name="T53" fmla="*/ 18 h 132"/>
                  <a:gd name="T54" fmla="*/ 30 w 138"/>
                  <a:gd name="T55" fmla="*/ 84 h 132"/>
                  <a:gd name="T56" fmla="*/ 18 w 138"/>
                  <a:gd name="T57" fmla="*/ 84 h 132"/>
                  <a:gd name="T58" fmla="*/ 0 w 138"/>
                  <a:gd name="T59" fmla="*/ 108 h 132"/>
                  <a:gd name="T60" fmla="*/ 6 w 138"/>
                  <a:gd name="T61" fmla="*/ 108 h 132"/>
                  <a:gd name="T62" fmla="*/ 6 w 138"/>
                  <a:gd name="T63" fmla="*/ 12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8" h="132">
                    <a:moveTo>
                      <a:pt x="6" y="120"/>
                    </a:moveTo>
                    <a:lnTo>
                      <a:pt x="30" y="126"/>
                    </a:lnTo>
                    <a:lnTo>
                      <a:pt x="36" y="108"/>
                    </a:lnTo>
                    <a:lnTo>
                      <a:pt x="48" y="132"/>
                    </a:lnTo>
                    <a:lnTo>
                      <a:pt x="60" y="126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114"/>
                    </a:lnTo>
                    <a:lnTo>
                      <a:pt x="78" y="96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84" y="90"/>
                    </a:lnTo>
                    <a:lnTo>
                      <a:pt x="102" y="102"/>
                    </a:lnTo>
                    <a:lnTo>
                      <a:pt x="108" y="78"/>
                    </a:lnTo>
                    <a:lnTo>
                      <a:pt x="126" y="72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0"/>
                    </a:lnTo>
                    <a:lnTo>
                      <a:pt x="138" y="18"/>
                    </a:lnTo>
                    <a:lnTo>
                      <a:pt x="114" y="0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72" y="18"/>
                    </a:lnTo>
                    <a:lnTo>
                      <a:pt x="30" y="84"/>
                    </a:lnTo>
                    <a:lnTo>
                      <a:pt x="18" y="84"/>
                    </a:lnTo>
                    <a:lnTo>
                      <a:pt x="0" y="108"/>
                    </a:lnTo>
                    <a:lnTo>
                      <a:pt x="6" y="108"/>
                    </a:lnTo>
                    <a:lnTo>
                      <a:pt x="6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8" name="Freeform 611"/>
              <p:cNvSpPr>
                <a:spLocks/>
              </p:cNvSpPr>
              <p:nvPr/>
            </p:nvSpPr>
            <p:spPr bwMode="auto">
              <a:xfrm>
                <a:off x="1104" y="1584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6 w 12"/>
                  <a:gd name="T3" fmla="*/ 24 h 24"/>
                  <a:gd name="T4" fmla="*/ 6 w 12"/>
                  <a:gd name="T5" fmla="*/ 18 h 24"/>
                  <a:gd name="T6" fmla="*/ 12 w 12"/>
                  <a:gd name="T7" fmla="*/ 6 h 24"/>
                  <a:gd name="T8" fmla="*/ 12 w 12"/>
                  <a:gd name="T9" fmla="*/ 0 h 24"/>
                  <a:gd name="T10" fmla="*/ 0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2"/>
                    </a:moveTo>
                    <a:lnTo>
                      <a:pt x="6" y="24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9" name="Freeform 612"/>
              <p:cNvSpPr>
                <a:spLocks/>
              </p:cNvSpPr>
              <p:nvPr/>
            </p:nvSpPr>
            <p:spPr bwMode="auto">
              <a:xfrm>
                <a:off x="972" y="233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0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0" name="Freeform 613"/>
              <p:cNvSpPr>
                <a:spLocks/>
              </p:cNvSpPr>
              <p:nvPr/>
            </p:nvSpPr>
            <p:spPr bwMode="auto">
              <a:xfrm>
                <a:off x="1092" y="1032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0 w 18"/>
                  <a:gd name="T3" fmla="*/ 0 h 18"/>
                  <a:gd name="T4" fmla="*/ 6 w 18"/>
                  <a:gd name="T5" fmla="*/ 18 h 18"/>
                  <a:gd name="T6" fmla="*/ 6 w 18"/>
                  <a:gd name="T7" fmla="*/ 12 h 18"/>
                  <a:gd name="T8" fmla="*/ 12 w 18"/>
                  <a:gd name="T9" fmla="*/ 12 h 18"/>
                  <a:gd name="T10" fmla="*/ 18 w 18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1" name="Freeform 614"/>
              <p:cNvSpPr>
                <a:spLocks/>
              </p:cNvSpPr>
              <p:nvPr/>
            </p:nvSpPr>
            <p:spPr bwMode="auto">
              <a:xfrm>
                <a:off x="1098" y="1374"/>
                <a:ext cx="12" cy="36"/>
              </a:xfrm>
              <a:custGeom>
                <a:avLst/>
                <a:gdLst>
                  <a:gd name="T0" fmla="*/ 0 w 12"/>
                  <a:gd name="T1" fmla="*/ 0 h 36"/>
                  <a:gd name="T2" fmla="*/ 0 w 12"/>
                  <a:gd name="T3" fmla="*/ 18 h 36"/>
                  <a:gd name="T4" fmla="*/ 6 w 12"/>
                  <a:gd name="T5" fmla="*/ 36 h 36"/>
                  <a:gd name="T6" fmla="*/ 6 w 12"/>
                  <a:gd name="T7" fmla="*/ 24 h 36"/>
                  <a:gd name="T8" fmla="*/ 12 w 12"/>
                  <a:gd name="T9" fmla="*/ 0 h 36"/>
                  <a:gd name="T10" fmla="*/ 0 w 12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6">
                    <a:moveTo>
                      <a:pt x="0" y="0"/>
                    </a:moveTo>
                    <a:lnTo>
                      <a:pt x="0" y="18"/>
                    </a:lnTo>
                    <a:lnTo>
                      <a:pt x="6" y="36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2" name="Freeform 615"/>
              <p:cNvSpPr>
                <a:spLocks/>
              </p:cNvSpPr>
              <p:nvPr/>
            </p:nvSpPr>
            <p:spPr bwMode="auto">
              <a:xfrm>
                <a:off x="972" y="1224"/>
                <a:ext cx="126" cy="120"/>
              </a:xfrm>
              <a:custGeom>
                <a:avLst/>
                <a:gdLst>
                  <a:gd name="T0" fmla="*/ 114 w 126"/>
                  <a:gd name="T1" fmla="*/ 78 h 120"/>
                  <a:gd name="T2" fmla="*/ 96 w 126"/>
                  <a:gd name="T3" fmla="*/ 84 h 120"/>
                  <a:gd name="T4" fmla="*/ 90 w 126"/>
                  <a:gd name="T5" fmla="*/ 54 h 120"/>
                  <a:gd name="T6" fmla="*/ 66 w 126"/>
                  <a:gd name="T7" fmla="*/ 42 h 120"/>
                  <a:gd name="T8" fmla="*/ 66 w 126"/>
                  <a:gd name="T9" fmla="*/ 36 h 120"/>
                  <a:gd name="T10" fmla="*/ 48 w 126"/>
                  <a:gd name="T11" fmla="*/ 30 h 120"/>
                  <a:gd name="T12" fmla="*/ 42 w 126"/>
                  <a:gd name="T13" fmla="*/ 18 h 120"/>
                  <a:gd name="T14" fmla="*/ 36 w 126"/>
                  <a:gd name="T15" fmla="*/ 24 h 120"/>
                  <a:gd name="T16" fmla="*/ 36 w 126"/>
                  <a:gd name="T17" fmla="*/ 18 h 120"/>
                  <a:gd name="T18" fmla="*/ 36 w 126"/>
                  <a:gd name="T19" fmla="*/ 12 h 120"/>
                  <a:gd name="T20" fmla="*/ 24 w 126"/>
                  <a:gd name="T21" fmla="*/ 0 h 120"/>
                  <a:gd name="T22" fmla="*/ 12 w 126"/>
                  <a:gd name="T23" fmla="*/ 18 h 120"/>
                  <a:gd name="T24" fmla="*/ 12 w 126"/>
                  <a:gd name="T25" fmla="*/ 54 h 120"/>
                  <a:gd name="T26" fmla="*/ 18 w 126"/>
                  <a:gd name="T27" fmla="*/ 72 h 120"/>
                  <a:gd name="T28" fmla="*/ 0 w 126"/>
                  <a:gd name="T29" fmla="*/ 90 h 120"/>
                  <a:gd name="T30" fmla="*/ 0 w 126"/>
                  <a:gd name="T31" fmla="*/ 102 h 120"/>
                  <a:gd name="T32" fmla="*/ 24 w 126"/>
                  <a:gd name="T33" fmla="*/ 90 h 120"/>
                  <a:gd name="T34" fmla="*/ 30 w 126"/>
                  <a:gd name="T35" fmla="*/ 120 h 120"/>
                  <a:gd name="T36" fmla="*/ 42 w 126"/>
                  <a:gd name="T37" fmla="*/ 114 h 120"/>
                  <a:gd name="T38" fmla="*/ 66 w 126"/>
                  <a:gd name="T39" fmla="*/ 90 h 120"/>
                  <a:gd name="T40" fmla="*/ 60 w 126"/>
                  <a:gd name="T41" fmla="*/ 78 h 120"/>
                  <a:gd name="T42" fmla="*/ 78 w 126"/>
                  <a:gd name="T43" fmla="*/ 72 h 120"/>
                  <a:gd name="T44" fmla="*/ 72 w 126"/>
                  <a:gd name="T45" fmla="*/ 84 h 120"/>
                  <a:gd name="T46" fmla="*/ 90 w 126"/>
                  <a:gd name="T47" fmla="*/ 90 h 120"/>
                  <a:gd name="T48" fmla="*/ 84 w 126"/>
                  <a:gd name="T49" fmla="*/ 96 h 120"/>
                  <a:gd name="T50" fmla="*/ 108 w 126"/>
                  <a:gd name="T51" fmla="*/ 102 h 120"/>
                  <a:gd name="T52" fmla="*/ 126 w 126"/>
                  <a:gd name="T53" fmla="*/ 90 h 120"/>
                  <a:gd name="T54" fmla="*/ 114 w 126"/>
                  <a:gd name="T55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120">
                    <a:moveTo>
                      <a:pt x="114" y="78"/>
                    </a:moveTo>
                    <a:lnTo>
                      <a:pt x="96" y="84"/>
                    </a:lnTo>
                    <a:lnTo>
                      <a:pt x="90" y="54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42" y="18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8" y="72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24" y="90"/>
                    </a:lnTo>
                    <a:lnTo>
                      <a:pt x="30" y="120"/>
                    </a:lnTo>
                    <a:lnTo>
                      <a:pt x="42" y="114"/>
                    </a:lnTo>
                    <a:lnTo>
                      <a:pt x="66" y="90"/>
                    </a:lnTo>
                    <a:lnTo>
                      <a:pt x="60" y="78"/>
                    </a:lnTo>
                    <a:lnTo>
                      <a:pt x="78" y="72"/>
                    </a:lnTo>
                    <a:lnTo>
                      <a:pt x="72" y="84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108" y="102"/>
                    </a:lnTo>
                    <a:lnTo>
                      <a:pt x="126" y="90"/>
                    </a:lnTo>
                    <a:lnTo>
                      <a:pt x="11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3" name="Freeform 616"/>
              <p:cNvSpPr>
                <a:spLocks/>
              </p:cNvSpPr>
              <p:nvPr/>
            </p:nvSpPr>
            <p:spPr bwMode="auto">
              <a:xfrm>
                <a:off x="1110" y="1056"/>
                <a:ext cx="24" cy="2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3 h 4"/>
                  <a:gd name="T4" fmla="*/ 4 w 4"/>
                  <a:gd name="T5" fmla="*/ 0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4" name="Freeform 617"/>
              <p:cNvSpPr>
                <a:spLocks/>
              </p:cNvSpPr>
              <p:nvPr/>
            </p:nvSpPr>
            <p:spPr bwMode="auto">
              <a:xfrm>
                <a:off x="102" y="157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6 w 12"/>
                  <a:gd name="T7" fmla="*/ 0 h 12"/>
                  <a:gd name="T8" fmla="*/ 0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5" name="Freeform 618"/>
              <p:cNvSpPr>
                <a:spLocks/>
              </p:cNvSpPr>
              <p:nvPr/>
            </p:nvSpPr>
            <p:spPr bwMode="auto">
              <a:xfrm>
                <a:off x="66" y="1524"/>
                <a:ext cx="24" cy="30"/>
              </a:xfrm>
              <a:custGeom>
                <a:avLst/>
                <a:gdLst>
                  <a:gd name="T0" fmla="*/ 24 w 24"/>
                  <a:gd name="T1" fmla="*/ 12 h 30"/>
                  <a:gd name="T2" fmla="*/ 18 w 24"/>
                  <a:gd name="T3" fmla="*/ 6 h 30"/>
                  <a:gd name="T4" fmla="*/ 6 w 24"/>
                  <a:gd name="T5" fmla="*/ 0 h 30"/>
                  <a:gd name="T6" fmla="*/ 0 w 24"/>
                  <a:gd name="T7" fmla="*/ 12 h 30"/>
                  <a:gd name="T8" fmla="*/ 6 w 24"/>
                  <a:gd name="T9" fmla="*/ 30 h 30"/>
                  <a:gd name="T10" fmla="*/ 12 w 24"/>
                  <a:gd name="T11" fmla="*/ 18 h 30"/>
                  <a:gd name="T12" fmla="*/ 24 w 24"/>
                  <a:gd name="T13" fmla="*/ 24 h 30"/>
                  <a:gd name="T14" fmla="*/ 24 w 24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30">
                    <a:moveTo>
                      <a:pt x="24" y="12"/>
                    </a:move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6" name="Freeform 619"/>
              <p:cNvSpPr>
                <a:spLocks/>
              </p:cNvSpPr>
              <p:nvPr/>
            </p:nvSpPr>
            <p:spPr bwMode="auto">
              <a:xfrm>
                <a:off x="114" y="1596"/>
                <a:ext cx="30" cy="48"/>
              </a:xfrm>
              <a:custGeom>
                <a:avLst/>
                <a:gdLst>
                  <a:gd name="T0" fmla="*/ 24 w 30"/>
                  <a:gd name="T1" fmla="*/ 36 h 48"/>
                  <a:gd name="T2" fmla="*/ 30 w 30"/>
                  <a:gd name="T3" fmla="*/ 48 h 48"/>
                  <a:gd name="T4" fmla="*/ 30 w 30"/>
                  <a:gd name="T5" fmla="*/ 42 h 48"/>
                  <a:gd name="T6" fmla="*/ 30 w 30"/>
                  <a:gd name="T7" fmla="*/ 36 h 48"/>
                  <a:gd name="T8" fmla="*/ 30 w 30"/>
                  <a:gd name="T9" fmla="*/ 36 h 48"/>
                  <a:gd name="T10" fmla="*/ 24 w 30"/>
                  <a:gd name="T11" fmla="*/ 24 h 48"/>
                  <a:gd name="T12" fmla="*/ 24 w 30"/>
                  <a:gd name="T13" fmla="*/ 12 h 48"/>
                  <a:gd name="T14" fmla="*/ 12 w 30"/>
                  <a:gd name="T15" fmla="*/ 6 h 48"/>
                  <a:gd name="T16" fmla="*/ 12 w 30"/>
                  <a:gd name="T17" fmla="*/ 0 h 48"/>
                  <a:gd name="T18" fmla="*/ 0 w 30"/>
                  <a:gd name="T19" fmla="*/ 0 h 48"/>
                  <a:gd name="T20" fmla="*/ 0 w 30"/>
                  <a:gd name="T21" fmla="*/ 6 h 48"/>
                  <a:gd name="T22" fmla="*/ 6 w 30"/>
                  <a:gd name="T23" fmla="*/ 6 h 48"/>
                  <a:gd name="T24" fmla="*/ 6 w 30"/>
                  <a:gd name="T25" fmla="*/ 18 h 48"/>
                  <a:gd name="T26" fmla="*/ 12 w 30"/>
                  <a:gd name="T27" fmla="*/ 18 h 48"/>
                  <a:gd name="T28" fmla="*/ 12 w 30"/>
                  <a:gd name="T29" fmla="*/ 30 h 48"/>
                  <a:gd name="T30" fmla="*/ 24 w 30"/>
                  <a:gd name="T3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8">
                    <a:moveTo>
                      <a:pt x="24" y="36"/>
                    </a:moveTo>
                    <a:lnTo>
                      <a:pt x="30" y="48"/>
                    </a:lnTo>
                    <a:lnTo>
                      <a:pt x="30" y="42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30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7" name="Freeform 620"/>
              <p:cNvSpPr>
                <a:spLocks/>
              </p:cNvSpPr>
              <p:nvPr/>
            </p:nvSpPr>
            <p:spPr bwMode="auto">
              <a:xfrm>
                <a:off x="90" y="1578"/>
                <a:ext cx="6" cy="18"/>
              </a:xfrm>
              <a:custGeom>
                <a:avLst/>
                <a:gdLst>
                  <a:gd name="T0" fmla="*/ 0 w 6"/>
                  <a:gd name="T1" fmla="*/ 6 h 18"/>
                  <a:gd name="T2" fmla="*/ 6 w 6"/>
                  <a:gd name="T3" fmla="*/ 18 h 18"/>
                  <a:gd name="T4" fmla="*/ 6 w 6"/>
                  <a:gd name="T5" fmla="*/ 0 h 18"/>
                  <a:gd name="T6" fmla="*/ 0 w 6"/>
                  <a:gd name="T7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6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" name="Freeform 621"/>
              <p:cNvSpPr>
                <a:spLocks/>
              </p:cNvSpPr>
              <p:nvPr/>
            </p:nvSpPr>
            <p:spPr bwMode="auto">
              <a:xfrm>
                <a:off x="150" y="1608"/>
                <a:ext cx="12" cy="24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0 h 4"/>
                  <a:gd name="T4" fmla="*/ 0 w 2"/>
                  <a:gd name="T5" fmla="*/ 3 h 4"/>
                  <a:gd name="T6" fmla="*/ 0 w 2"/>
                  <a:gd name="T7" fmla="*/ 3 h 4"/>
                  <a:gd name="T8" fmla="*/ 1 w 2"/>
                  <a:gd name="T9" fmla="*/ 1 h 4"/>
                  <a:gd name="T10" fmla="*/ 1 w 2"/>
                  <a:gd name="T11" fmla="*/ 3 h 4"/>
                  <a:gd name="T12" fmla="*/ 2 w 2"/>
                  <a:gd name="T13" fmla="*/ 4 h 4"/>
                  <a:gd name="T14" fmla="*/ 2 w 2"/>
                  <a:gd name="T15" fmla="*/ 3 h 4"/>
                  <a:gd name="T16" fmla="*/ 2 w 2"/>
                  <a:gd name="T17" fmla="*/ 1 h 4"/>
                  <a:gd name="T18" fmla="*/ 2 w 2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9" name="Freeform 622"/>
              <p:cNvSpPr>
                <a:spLocks/>
              </p:cNvSpPr>
              <p:nvPr/>
            </p:nvSpPr>
            <p:spPr bwMode="auto">
              <a:xfrm>
                <a:off x="1212" y="2028"/>
                <a:ext cx="36" cy="12"/>
              </a:xfrm>
              <a:custGeom>
                <a:avLst/>
                <a:gdLst>
                  <a:gd name="T0" fmla="*/ 24 w 36"/>
                  <a:gd name="T1" fmla="*/ 6 h 12"/>
                  <a:gd name="T2" fmla="*/ 36 w 36"/>
                  <a:gd name="T3" fmla="*/ 0 h 12"/>
                  <a:gd name="T4" fmla="*/ 18 w 36"/>
                  <a:gd name="T5" fmla="*/ 0 h 12"/>
                  <a:gd name="T6" fmla="*/ 0 w 36"/>
                  <a:gd name="T7" fmla="*/ 6 h 12"/>
                  <a:gd name="T8" fmla="*/ 0 w 36"/>
                  <a:gd name="T9" fmla="*/ 12 h 12"/>
                  <a:gd name="T10" fmla="*/ 6 w 36"/>
                  <a:gd name="T11" fmla="*/ 6 h 12"/>
                  <a:gd name="T12" fmla="*/ 24 w 36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2">
                    <a:moveTo>
                      <a:pt x="24" y="6"/>
                    </a:moveTo>
                    <a:lnTo>
                      <a:pt x="36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0" name="Freeform 623"/>
              <p:cNvSpPr>
                <a:spLocks/>
              </p:cNvSpPr>
              <p:nvPr/>
            </p:nvSpPr>
            <p:spPr bwMode="auto">
              <a:xfrm>
                <a:off x="30" y="1470"/>
                <a:ext cx="156" cy="168"/>
              </a:xfrm>
              <a:custGeom>
                <a:avLst/>
                <a:gdLst>
                  <a:gd name="T0" fmla="*/ 156 w 156"/>
                  <a:gd name="T1" fmla="*/ 132 h 168"/>
                  <a:gd name="T2" fmla="*/ 120 w 156"/>
                  <a:gd name="T3" fmla="*/ 114 h 168"/>
                  <a:gd name="T4" fmla="*/ 84 w 156"/>
                  <a:gd name="T5" fmla="*/ 42 h 168"/>
                  <a:gd name="T6" fmla="*/ 72 w 156"/>
                  <a:gd name="T7" fmla="*/ 36 h 168"/>
                  <a:gd name="T8" fmla="*/ 60 w 156"/>
                  <a:gd name="T9" fmla="*/ 18 h 168"/>
                  <a:gd name="T10" fmla="*/ 54 w 156"/>
                  <a:gd name="T11" fmla="*/ 0 h 168"/>
                  <a:gd name="T12" fmla="*/ 36 w 156"/>
                  <a:gd name="T13" fmla="*/ 6 h 168"/>
                  <a:gd name="T14" fmla="*/ 18 w 156"/>
                  <a:gd name="T15" fmla="*/ 30 h 168"/>
                  <a:gd name="T16" fmla="*/ 18 w 156"/>
                  <a:gd name="T17" fmla="*/ 30 h 168"/>
                  <a:gd name="T18" fmla="*/ 18 w 156"/>
                  <a:gd name="T19" fmla="*/ 30 h 168"/>
                  <a:gd name="T20" fmla="*/ 6 w 156"/>
                  <a:gd name="T21" fmla="*/ 18 h 168"/>
                  <a:gd name="T22" fmla="*/ 6 w 156"/>
                  <a:gd name="T23" fmla="*/ 18 h 168"/>
                  <a:gd name="T24" fmla="*/ 6 w 156"/>
                  <a:gd name="T25" fmla="*/ 18 h 168"/>
                  <a:gd name="T26" fmla="*/ 0 w 156"/>
                  <a:gd name="T27" fmla="*/ 30 h 168"/>
                  <a:gd name="T28" fmla="*/ 12 w 156"/>
                  <a:gd name="T29" fmla="*/ 42 h 168"/>
                  <a:gd name="T30" fmla="*/ 12 w 156"/>
                  <a:gd name="T31" fmla="*/ 42 h 168"/>
                  <a:gd name="T32" fmla="*/ 30 w 156"/>
                  <a:gd name="T33" fmla="*/ 54 h 168"/>
                  <a:gd name="T34" fmla="*/ 42 w 156"/>
                  <a:gd name="T35" fmla="*/ 48 h 168"/>
                  <a:gd name="T36" fmla="*/ 30 w 156"/>
                  <a:gd name="T37" fmla="*/ 36 h 168"/>
                  <a:gd name="T38" fmla="*/ 24 w 156"/>
                  <a:gd name="T39" fmla="*/ 30 h 168"/>
                  <a:gd name="T40" fmla="*/ 30 w 156"/>
                  <a:gd name="T41" fmla="*/ 30 h 168"/>
                  <a:gd name="T42" fmla="*/ 36 w 156"/>
                  <a:gd name="T43" fmla="*/ 36 h 168"/>
                  <a:gd name="T44" fmla="*/ 42 w 156"/>
                  <a:gd name="T45" fmla="*/ 30 h 168"/>
                  <a:gd name="T46" fmla="*/ 48 w 156"/>
                  <a:gd name="T47" fmla="*/ 54 h 168"/>
                  <a:gd name="T48" fmla="*/ 54 w 156"/>
                  <a:gd name="T49" fmla="*/ 48 h 168"/>
                  <a:gd name="T50" fmla="*/ 54 w 156"/>
                  <a:gd name="T51" fmla="*/ 54 h 168"/>
                  <a:gd name="T52" fmla="*/ 60 w 156"/>
                  <a:gd name="T53" fmla="*/ 48 h 168"/>
                  <a:gd name="T54" fmla="*/ 54 w 156"/>
                  <a:gd name="T55" fmla="*/ 24 h 168"/>
                  <a:gd name="T56" fmla="*/ 54 w 156"/>
                  <a:gd name="T57" fmla="*/ 18 h 168"/>
                  <a:gd name="T58" fmla="*/ 60 w 156"/>
                  <a:gd name="T59" fmla="*/ 48 h 168"/>
                  <a:gd name="T60" fmla="*/ 72 w 156"/>
                  <a:gd name="T61" fmla="*/ 54 h 168"/>
                  <a:gd name="T62" fmla="*/ 84 w 156"/>
                  <a:gd name="T63" fmla="*/ 66 h 168"/>
                  <a:gd name="T64" fmla="*/ 90 w 156"/>
                  <a:gd name="T65" fmla="*/ 66 h 168"/>
                  <a:gd name="T66" fmla="*/ 90 w 156"/>
                  <a:gd name="T67" fmla="*/ 78 h 168"/>
                  <a:gd name="T68" fmla="*/ 96 w 156"/>
                  <a:gd name="T69" fmla="*/ 84 h 168"/>
                  <a:gd name="T70" fmla="*/ 90 w 156"/>
                  <a:gd name="T71" fmla="*/ 84 h 168"/>
                  <a:gd name="T72" fmla="*/ 96 w 156"/>
                  <a:gd name="T73" fmla="*/ 90 h 168"/>
                  <a:gd name="T74" fmla="*/ 102 w 156"/>
                  <a:gd name="T75" fmla="*/ 102 h 168"/>
                  <a:gd name="T76" fmla="*/ 108 w 156"/>
                  <a:gd name="T77" fmla="*/ 108 h 168"/>
                  <a:gd name="T78" fmla="*/ 114 w 156"/>
                  <a:gd name="T79" fmla="*/ 114 h 168"/>
                  <a:gd name="T80" fmla="*/ 126 w 156"/>
                  <a:gd name="T81" fmla="*/ 126 h 168"/>
                  <a:gd name="T82" fmla="*/ 114 w 156"/>
                  <a:gd name="T83" fmla="*/ 132 h 168"/>
                  <a:gd name="T84" fmla="*/ 114 w 156"/>
                  <a:gd name="T85" fmla="*/ 144 h 168"/>
                  <a:gd name="T86" fmla="*/ 114 w 156"/>
                  <a:gd name="T87" fmla="*/ 150 h 168"/>
                  <a:gd name="T88" fmla="*/ 120 w 156"/>
                  <a:gd name="T89" fmla="*/ 132 h 168"/>
                  <a:gd name="T90" fmla="*/ 138 w 156"/>
                  <a:gd name="T91" fmla="*/ 132 h 168"/>
                  <a:gd name="T92" fmla="*/ 138 w 156"/>
                  <a:gd name="T93" fmla="*/ 156 h 168"/>
                  <a:gd name="T94" fmla="*/ 138 w 156"/>
                  <a:gd name="T95" fmla="*/ 168 h 168"/>
                  <a:gd name="T96" fmla="*/ 150 w 156"/>
                  <a:gd name="T97" fmla="*/ 162 h 168"/>
                  <a:gd name="T98" fmla="*/ 150 w 156"/>
                  <a:gd name="T99" fmla="*/ 168 h 168"/>
                  <a:gd name="T100" fmla="*/ 150 w 156"/>
                  <a:gd name="T101" fmla="*/ 162 h 168"/>
                  <a:gd name="T102" fmla="*/ 156 w 156"/>
                  <a:gd name="T103" fmla="*/ 162 h 168"/>
                  <a:gd name="T104" fmla="*/ 156 w 156"/>
                  <a:gd name="T105" fmla="*/ 13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6" h="168">
                    <a:moveTo>
                      <a:pt x="156" y="132"/>
                    </a:moveTo>
                    <a:lnTo>
                      <a:pt x="120" y="114"/>
                    </a:lnTo>
                    <a:lnTo>
                      <a:pt x="84" y="42"/>
                    </a:lnTo>
                    <a:lnTo>
                      <a:pt x="72" y="36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30" y="30"/>
                    </a:lnTo>
                    <a:lnTo>
                      <a:pt x="36" y="36"/>
                    </a:lnTo>
                    <a:lnTo>
                      <a:pt x="42" y="30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78"/>
                    </a:lnTo>
                    <a:lnTo>
                      <a:pt x="96" y="84"/>
                    </a:lnTo>
                    <a:lnTo>
                      <a:pt x="90" y="84"/>
                    </a:lnTo>
                    <a:lnTo>
                      <a:pt x="96" y="90"/>
                    </a:lnTo>
                    <a:lnTo>
                      <a:pt x="102" y="102"/>
                    </a:lnTo>
                    <a:lnTo>
                      <a:pt x="108" y="108"/>
                    </a:lnTo>
                    <a:lnTo>
                      <a:pt x="114" y="114"/>
                    </a:lnTo>
                    <a:lnTo>
                      <a:pt x="126" y="126"/>
                    </a:lnTo>
                    <a:lnTo>
                      <a:pt x="114" y="132"/>
                    </a:lnTo>
                    <a:lnTo>
                      <a:pt x="114" y="144"/>
                    </a:lnTo>
                    <a:lnTo>
                      <a:pt x="114" y="150"/>
                    </a:lnTo>
                    <a:lnTo>
                      <a:pt x="120" y="132"/>
                    </a:lnTo>
                    <a:lnTo>
                      <a:pt x="138" y="132"/>
                    </a:lnTo>
                    <a:lnTo>
                      <a:pt x="138" y="156"/>
                    </a:lnTo>
                    <a:lnTo>
                      <a:pt x="138" y="168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62"/>
                    </a:lnTo>
                    <a:lnTo>
                      <a:pt x="156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1" name="Freeform 624"/>
              <p:cNvSpPr>
                <a:spLocks/>
              </p:cNvSpPr>
              <p:nvPr/>
            </p:nvSpPr>
            <p:spPr bwMode="auto">
              <a:xfrm>
                <a:off x="126" y="159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2" name="Freeform 625"/>
              <p:cNvSpPr>
                <a:spLocks/>
              </p:cNvSpPr>
              <p:nvPr/>
            </p:nvSpPr>
            <p:spPr bwMode="auto">
              <a:xfrm>
                <a:off x="108" y="1566"/>
                <a:ext cx="18" cy="24"/>
              </a:xfrm>
              <a:custGeom>
                <a:avLst/>
                <a:gdLst>
                  <a:gd name="T0" fmla="*/ 6 w 18"/>
                  <a:gd name="T1" fmla="*/ 12 h 24"/>
                  <a:gd name="T2" fmla="*/ 12 w 18"/>
                  <a:gd name="T3" fmla="*/ 24 h 24"/>
                  <a:gd name="T4" fmla="*/ 18 w 18"/>
                  <a:gd name="T5" fmla="*/ 18 h 24"/>
                  <a:gd name="T6" fmla="*/ 12 w 18"/>
                  <a:gd name="T7" fmla="*/ 6 h 24"/>
                  <a:gd name="T8" fmla="*/ 18 w 18"/>
                  <a:gd name="T9" fmla="*/ 12 h 24"/>
                  <a:gd name="T10" fmla="*/ 18 w 18"/>
                  <a:gd name="T11" fmla="*/ 0 h 24"/>
                  <a:gd name="T12" fmla="*/ 0 w 18"/>
                  <a:gd name="T13" fmla="*/ 0 h 24"/>
                  <a:gd name="T14" fmla="*/ 6 w 18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6" y="12"/>
                    </a:move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3" name="Freeform 626"/>
              <p:cNvSpPr>
                <a:spLocks noEditPoints="1"/>
              </p:cNvSpPr>
              <p:nvPr/>
            </p:nvSpPr>
            <p:spPr bwMode="auto">
              <a:xfrm>
                <a:off x="282" y="1806"/>
                <a:ext cx="1062" cy="570"/>
              </a:xfrm>
              <a:custGeom>
                <a:avLst/>
                <a:gdLst>
                  <a:gd name="T0" fmla="*/ 1002 w 1062"/>
                  <a:gd name="T1" fmla="*/ 72 h 570"/>
                  <a:gd name="T2" fmla="*/ 888 w 1062"/>
                  <a:gd name="T3" fmla="*/ 138 h 570"/>
                  <a:gd name="T4" fmla="*/ 834 w 1062"/>
                  <a:gd name="T5" fmla="*/ 174 h 570"/>
                  <a:gd name="T6" fmla="*/ 762 w 1062"/>
                  <a:gd name="T7" fmla="*/ 210 h 570"/>
                  <a:gd name="T8" fmla="*/ 768 w 1062"/>
                  <a:gd name="T9" fmla="*/ 180 h 570"/>
                  <a:gd name="T10" fmla="*/ 744 w 1062"/>
                  <a:gd name="T11" fmla="*/ 156 h 570"/>
                  <a:gd name="T12" fmla="*/ 726 w 1062"/>
                  <a:gd name="T13" fmla="*/ 102 h 570"/>
                  <a:gd name="T14" fmla="*/ 702 w 1062"/>
                  <a:gd name="T15" fmla="*/ 144 h 570"/>
                  <a:gd name="T16" fmla="*/ 678 w 1062"/>
                  <a:gd name="T17" fmla="*/ 174 h 570"/>
                  <a:gd name="T18" fmla="*/ 696 w 1062"/>
                  <a:gd name="T19" fmla="*/ 96 h 570"/>
                  <a:gd name="T20" fmla="*/ 726 w 1062"/>
                  <a:gd name="T21" fmla="*/ 84 h 570"/>
                  <a:gd name="T22" fmla="*/ 648 w 1062"/>
                  <a:gd name="T23" fmla="*/ 66 h 570"/>
                  <a:gd name="T24" fmla="*/ 642 w 1062"/>
                  <a:gd name="T25" fmla="*/ 42 h 570"/>
                  <a:gd name="T26" fmla="*/ 582 w 1062"/>
                  <a:gd name="T27" fmla="*/ 18 h 570"/>
                  <a:gd name="T28" fmla="*/ 552 w 1062"/>
                  <a:gd name="T29" fmla="*/ 18 h 570"/>
                  <a:gd name="T30" fmla="*/ 36 w 1062"/>
                  <a:gd name="T31" fmla="*/ 12 h 570"/>
                  <a:gd name="T32" fmla="*/ 36 w 1062"/>
                  <a:gd name="T33" fmla="*/ 36 h 570"/>
                  <a:gd name="T34" fmla="*/ 18 w 1062"/>
                  <a:gd name="T35" fmla="*/ 84 h 570"/>
                  <a:gd name="T36" fmla="*/ 12 w 1062"/>
                  <a:gd name="T37" fmla="*/ 210 h 570"/>
                  <a:gd name="T38" fmla="*/ 36 w 1062"/>
                  <a:gd name="T39" fmla="*/ 294 h 570"/>
                  <a:gd name="T40" fmla="*/ 36 w 1062"/>
                  <a:gd name="T41" fmla="*/ 300 h 570"/>
                  <a:gd name="T42" fmla="*/ 72 w 1062"/>
                  <a:gd name="T43" fmla="*/ 372 h 570"/>
                  <a:gd name="T44" fmla="*/ 120 w 1062"/>
                  <a:gd name="T45" fmla="*/ 390 h 570"/>
                  <a:gd name="T46" fmla="*/ 300 w 1062"/>
                  <a:gd name="T47" fmla="*/ 444 h 570"/>
                  <a:gd name="T48" fmla="*/ 390 w 1062"/>
                  <a:gd name="T49" fmla="*/ 492 h 570"/>
                  <a:gd name="T50" fmla="*/ 450 w 1062"/>
                  <a:gd name="T51" fmla="*/ 516 h 570"/>
                  <a:gd name="T52" fmla="*/ 510 w 1062"/>
                  <a:gd name="T53" fmla="*/ 510 h 570"/>
                  <a:gd name="T54" fmla="*/ 540 w 1062"/>
                  <a:gd name="T55" fmla="*/ 492 h 570"/>
                  <a:gd name="T56" fmla="*/ 594 w 1062"/>
                  <a:gd name="T57" fmla="*/ 474 h 570"/>
                  <a:gd name="T58" fmla="*/ 642 w 1062"/>
                  <a:gd name="T59" fmla="*/ 486 h 570"/>
                  <a:gd name="T60" fmla="*/ 648 w 1062"/>
                  <a:gd name="T61" fmla="*/ 462 h 570"/>
                  <a:gd name="T62" fmla="*/ 684 w 1062"/>
                  <a:gd name="T63" fmla="*/ 462 h 570"/>
                  <a:gd name="T64" fmla="*/ 726 w 1062"/>
                  <a:gd name="T65" fmla="*/ 474 h 570"/>
                  <a:gd name="T66" fmla="*/ 768 w 1062"/>
                  <a:gd name="T67" fmla="*/ 492 h 570"/>
                  <a:gd name="T68" fmla="*/ 774 w 1062"/>
                  <a:gd name="T69" fmla="*/ 534 h 570"/>
                  <a:gd name="T70" fmla="*/ 792 w 1062"/>
                  <a:gd name="T71" fmla="*/ 570 h 570"/>
                  <a:gd name="T72" fmla="*/ 816 w 1062"/>
                  <a:gd name="T73" fmla="*/ 552 h 570"/>
                  <a:gd name="T74" fmla="*/ 804 w 1062"/>
                  <a:gd name="T75" fmla="*/ 504 h 570"/>
                  <a:gd name="T76" fmla="*/ 792 w 1062"/>
                  <a:gd name="T77" fmla="*/ 456 h 570"/>
                  <a:gd name="T78" fmla="*/ 804 w 1062"/>
                  <a:gd name="T79" fmla="*/ 426 h 570"/>
                  <a:gd name="T80" fmla="*/ 828 w 1062"/>
                  <a:gd name="T81" fmla="*/ 408 h 570"/>
                  <a:gd name="T82" fmla="*/ 858 w 1062"/>
                  <a:gd name="T83" fmla="*/ 378 h 570"/>
                  <a:gd name="T84" fmla="*/ 882 w 1062"/>
                  <a:gd name="T85" fmla="*/ 366 h 570"/>
                  <a:gd name="T86" fmla="*/ 882 w 1062"/>
                  <a:gd name="T87" fmla="*/ 354 h 570"/>
                  <a:gd name="T88" fmla="*/ 888 w 1062"/>
                  <a:gd name="T89" fmla="*/ 342 h 570"/>
                  <a:gd name="T90" fmla="*/ 894 w 1062"/>
                  <a:gd name="T91" fmla="*/ 330 h 570"/>
                  <a:gd name="T92" fmla="*/ 888 w 1062"/>
                  <a:gd name="T93" fmla="*/ 306 h 570"/>
                  <a:gd name="T94" fmla="*/ 870 w 1062"/>
                  <a:gd name="T95" fmla="*/ 282 h 570"/>
                  <a:gd name="T96" fmla="*/ 894 w 1062"/>
                  <a:gd name="T97" fmla="*/ 258 h 570"/>
                  <a:gd name="T98" fmla="*/ 888 w 1062"/>
                  <a:gd name="T99" fmla="*/ 288 h 570"/>
                  <a:gd name="T100" fmla="*/ 894 w 1062"/>
                  <a:gd name="T101" fmla="*/ 306 h 570"/>
                  <a:gd name="T102" fmla="*/ 912 w 1062"/>
                  <a:gd name="T103" fmla="*/ 264 h 570"/>
                  <a:gd name="T104" fmla="*/ 930 w 1062"/>
                  <a:gd name="T105" fmla="*/ 240 h 570"/>
                  <a:gd name="T106" fmla="*/ 954 w 1062"/>
                  <a:gd name="T107" fmla="*/ 216 h 570"/>
                  <a:gd name="T108" fmla="*/ 990 w 1062"/>
                  <a:gd name="T109" fmla="*/ 210 h 570"/>
                  <a:gd name="T110" fmla="*/ 990 w 1062"/>
                  <a:gd name="T111" fmla="*/ 198 h 570"/>
                  <a:gd name="T112" fmla="*/ 1002 w 1062"/>
                  <a:gd name="T113" fmla="*/ 150 h 570"/>
                  <a:gd name="T114" fmla="*/ 1062 w 1062"/>
                  <a:gd name="T115" fmla="*/ 126 h 570"/>
                  <a:gd name="T116" fmla="*/ 1044 w 1062"/>
                  <a:gd name="T117" fmla="*/ 72 h 570"/>
                  <a:gd name="T118" fmla="*/ 228 w 1062"/>
                  <a:gd name="T119" fmla="*/ 216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62" h="570">
                    <a:moveTo>
                      <a:pt x="1044" y="72"/>
                    </a:moveTo>
                    <a:lnTo>
                      <a:pt x="1032" y="60"/>
                    </a:lnTo>
                    <a:lnTo>
                      <a:pt x="1020" y="60"/>
                    </a:lnTo>
                    <a:lnTo>
                      <a:pt x="1014" y="54"/>
                    </a:lnTo>
                    <a:lnTo>
                      <a:pt x="1002" y="72"/>
                    </a:lnTo>
                    <a:lnTo>
                      <a:pt x="996" y="90"/>
                    </a:lnTo>
                    <a:lnTo>
                      <a:pt x="996" y="102"/>
                    </a:lnTo>
                    <a:lnTo>
                      <a:pt x="972" y="120"/>
                    </a:lnTo>
                    <a:lnTo>
                      <a:pt x="906" y="120"/>
                    </a:lnTo>
                    <a:lnTo>
                      <a:pt x="888" y="138"/>
                    </a:lnTo>
                    <a:lnTo>
                      <a:pt x="888" y="162"/>
                    </a:lnTo>
                    <a:lnTo>
                      <a:pt x="864" y="168"/>
                    </a:lnTo>
                    <a:lnTo>
                      <a:pt x="852" y="162"/>
                    </a:lnTo>
                    <a:lnTo>
                      <a:pt x="834" y="168"/>
                    </a:lnTo>
                    <a:lnTo>
                      <a:pt x="834" y="174"/>
                    </a:lnTo>
                    <a:lnTo>
                      <a:pt x="840" y="174"/>
                    </a:lnTo>
                    <a:lnTo>
                      <a:pt x="810" y="198"/>
                    </a:lnTo>
                    <a:lnTo>
                      <a:pt x="804" y="198"/>
                    </a:lnTo>
                    <a:lnTo>
                      <a:pt x="780" y="210"/>
                    </a:lnTo>
                    <a:lnTo>
                      <a:pt x="762" y="210"/>
                    </a:lnTo>
                    <a:lnTo>
                      <a:pt x="756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86"/>
                    </a:lnTo>
                    <a:lnTo>
                      <a:pt x="768" y="180"/>
                    </a:lnTo>
                    <a:lnTo>
                      <a:pt x="774" y="168"/>
                    </a:lnTo>
                    <a:lnTo>
                      <a:pt x="774" y="168"/>
                    </a:lnTo>
                    <a:lnTo>
                      <a:pt x="762" y="144"/>
                    </a:lnTo>
                    <a:lnTo>
                      <a:pt x="756" y="150"/>
                    </a:lnTo>
                    <a:lnTo>
                      <a:pt x="744" y="156"/>
                    </a:lnTo>
                    <a:lnTo>
                      <a:pt x="750" y="144"/>
                    </a:lnTo>
                    <a:lnTo>
                      <a:pt x="756" y="132"/>
                    </a:lnTo>
                    <a:lnTo>
                      <a:pt x="750" y="120"/>
                    </a:lnTo>
                    <a:lnTo>
                      <a:pt x="756" y="114"/>
                    </a:lnTo>
                    <a:lnTo>
                      <a:pt x="726" y="102"/>
                    </a:lnTo>
                    <a:lnTo>
                      <a:pt x="726" y="114"/>
                    </a:lnTo>
                    <a:lnTo>
                      <a:pt x="720" y="114"/>
                    </a:lnTo>
                    <a:lnTo>
                      <a:pt x="714" y="126"/>
                    </a:lnTo>
                    <a:lnTo>
                      <a:pt x="714" y="120"/>
                    </a:lnTo>
                    <a:lnTo>
                      <a:pt x="702" y="144"/>
                    </a:lnTo>
                    <a:lnTo>
                      <a:pt x="702" y="168"/>
                    </a:lnTo>
                    <a:lnTo>
                      <a:pt x="690" y="204"/>
                    </a:lnTo>
                    <a:lnTo>
                      <a:pt x="678" y="204"/>
                    </a:lnTo>
                    <a:lnTo>
                      <a:pt x="672" y="186"/>
                    </a:lnTo>
                    <a:lnTo>
                      <a:pt x="678" y="174"/>
                    </a:lnTo>
                    <a:lnTo>
                      <a:pt x="672" y="168"/>
                    </a:lnTo>
                    <a:lnTo>
                      <a:pt x="690" y="114"/>
                    </a:lnTo>
                    <a:lnTo>
                      <a:pt x="672" y="126"/>
                    </a:lnTo>
                    <a:lnTo>
                      <a:pt x="684" y="102"/>
                    </a:lnTo>
                    <a:lnTo>
                      <a:pt x="696" y="96"/>
                    </a:lnTo>
                    <a:lnTo>
                      <a:pt x="696" y="102"/>
                    </a:lnTo>
                    <a:lnTo>
                      <a:pt x="726" y="90"/>
                    </a:lnTo>
                    <a:lnTo>
                      <a:pt x="744" y="96"/>
                    </a:lnTo>
                    <a:lnTo>
                      <a:pt x="738" y="78"/>
                    </a:lnTo>
                    <a:lnTo>
                      <a:pt x="726" y="84"/>
                    </a:lnTo>
                    <a:lnTo>
                      <a:pt x="726" y="72"/>
                    </a:lnTo>
                    <a:lnTo>
                      <a:pt x="678" y="84"/>
                    </a:lnTo>
                    <a:lnTo>
                      <a:pt x="660" y="72"/>
                    </a:lnTo>
                    <a:lnTo>
                      <a:pt x="672" y="54"/>
                    </a:lnTo>
                    <a:lnTo>
                      <a:pt x="648" y="66"/>
                    </a:lnTo>
                    <a:lnTo>
                      <a:pt x="630" y="78"/>
                    </a:lnTo>
                    <a:lnTo>
                      <a:pt x="618" y="66"/>
                    </a:lnTo>
                    <a:lnTo>
                      <a:pt x="600" y="78"/>
                    </a:lnTo>
                    <a:lnTo>
                      <a:pt x="594" y="72"/>
                    </a:lnTo>
                    <a:lnTo>
                      <a:pt x="642" y="42"/>
                    </a:lnTo>
                    <a:lnTo>
                      <a:pt x="636" y="36"/>
                    </a:lnTo>
                    <a:lnTo>
                      <a:pt x="624" y="36"/>
                    </a:lnTo>
                    <a:lnTo>
                      <a:pt x="612" y="36"/>
                    </a:lnTo>
                    <a:lnTo>
                      <a:pt x="612" y="36"/>
                    </a:lnTo>
                    <a:lnTo>
                      <a:pt x="582" y="18"/>
                    </a:lnTo>
                    <a:lnTo>
                      <a:pt x="570" y="24"/>
                    </a:lnTo>
                    <a:lnTo>
                      <a:pt x="558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46" y="6"/>
                    </a:lnTo>
                    <a:lnTo>
                      <a:pt x="546" y="0"/>
                    </a:lnTo>
                    <a:lnTo>
                      <a:pt x="540" y="0"/>
                    </a:lnTo>
                    <a:lnTo>
                      <a:pt x="540" y="12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42" y="42"/>
                    </a:lnTo>
                    <a:lnTo>
                      <a:pt x="30" y="54"/>
                    </a:lnTo>
                    <a:lnTo>
                      <a:pt x="36" y="36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8" y="72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6" y="150"/>
                    </a:lnTo>
                    <a:lnTo>
                      <a:pt x="6" y="156"/>
                    </a:lnTo>
                    <a:lnTo>
                      <a:pt x="0" y="174"/>
                    </a:lnTo>
                    <a:lnTo>
                      <a:pt x="12" y="210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18" y="252"/>
                    </a:lnTo>
                    <a:lnTo>
                      <a:pt x="12" y="264"/>
                    </a:lnTo>
                    <a:lnTo>
                      <a:pt x="36" y="294"/>
                    </a:lnTo>
                    <a:lnTo>
                      <a:pt x="42" y="288"/>
                    </a:lnTo>
                    <a:lnTo>
                      <a:pt x="54" y="288"/>
                    </a:lnTo>
                    <a:lnTo>
                      <a:pt x="42" y="294"/>
                    </a:lnTo>
                    <a:lnTo>
                      <a:pt x="42" y="300"/>
                    </a:lnTo>
                    <a:lnTo>
                      <a:pt x="36" y="300"/>
                    </a:lnTo>
                    <a:lnTo>
                      <a:pt x="42" y="318"/>
                    </a:lnTo>
                    <a:lnTo>
                      <a:pt x="54" y="318"/>
                    </a:lnTo>
                    <a:lnTo>
                      <a:pt x="48" y="330"/>
                    </a:lnTo>
                    <a:lnTo>
                      <a:pt x="72" y="360"/>
                    </a:lnTo>
                    <a:lnTo>
                      <a:pt x="72" y="372"/>
                    </a:lnTo>
                    <a:lnTo>
                      <a:pt x="96" y="378"/>
                    </a:lnTo>
                    <a:lnTo>
                      <a:pt x="108" y="384"/>
                    </a:lnTo>
                    <a:lnTo>
                      <a:pt x="108" y="384"/>
                    </a:lnTo>
                    <a:lnTo>
                      <a:pt x="114" y="390"/>
                    </a:lnTo>
                    <a:lnTo>
                      <a:pt x="120" y="390"/>
                    </a:lnTo>
                    <a:lnTo>
                      <a:pt x="138" y="408"/>
                    </a:lnTo>
                    <a:lnTo>
                      <a:pt x="138" y="414"/>
                    </a:lnTo>
                    <a:lnTo>
                      <a:pt x="174" y="414"/>
                    </a:lnTo>
                    <a:lnTo>
                      <a:pt x="252" y="444"/>
                    </a:lnTo>
                    <a:lnTo>
                      <a:pt x="300" y="444"/>
                    </a:lnTo>
                    <a:lnTo>
                      <a:pt x="300" y="432"/>
                    </a:lnTo>
                    <a:lnTo>
                      <a:pt x="330" y="432"/>
                    </a:lnTo>
                    <a:lnTo>
                      <a:pt x="360" y="456"/>
                    </a:lnTo>
                    <a:lnTo>
                      <a:pt x="366" y="474"/>
                    </a:lnTo>
                    <a:lnTo>
                      <a:pt x="390" y="492"/>
                    </a:lnTo>
                    <a:lnTo>
                      <a:pt x="402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50" y="516"/>
                    </a:lnTo>
                    <a:lnTo>
                      <a:pt x="462" y="522"/>
                    </a:lnTo>
                    <a:lnTo>
                      <a:pt x="468" y="546"/>
                    </a:lnTo>
                    <a:lnTo>
                      <a:pt x="504" y="558"/>
                    </a:lnTo>
                    <a:lnTo>
                      <a:pt x="498" y="534"/>
                    </a:lnTo>
                    <a:lnTo>
                      <a:pt x="510" y="510"/>
                    </a:lnTo>
                    <a:lnTo>
                      <a:pt x="516" y="504"/>
                    </a:lnTo>
                    <a:lnTo>
                      <a:pt x="516" y="498"/>
                    </a:lnTo>
                    <a:lnTo>
                      <a:pt x="522" y="498"/>
                    </a:lnTo>
                    <a:lnTo>
                      <a:pt x="522" y="504"/>
                    </a:lnTo>
                    <a:lnTo>
                      <a:pt x="540" y="492"/>
                    </a:lnTo>
                    <a:lnTo>
                      <a:pt x="546" y="474"/>
                    </a:lnTo>
                    <a:lnTo>
                      <a:pt x="546" y="480"/>
                    </a:lnTo>
                    <a:lnTo>
                      <a:pt x="570" y="474"/>
                    </a:lnTo>
                    <a:lnTo>
                      <a:pt x="588" y="480"/>
                    </a:lnTo>
                    <a:lnTo>
                      <a:pt x="594" y="474"/>
                    </a:lnTo>
                    <a:lnTo>
                      <a:pt x="606" y="474"/>
                    </a:lnTo>
                    <a:lnTo>
                      <a:pt x="612" y="486"/>
                    </a:lnTo>
                    <a:lnTo>
                      <a:pt x="630" y="486"/>
                    </a:lnTo>
                    <a:lnTo>
                      <a:pt x="630" y="480"/>
                    </a:lnTo>
                    <a:lnTo>
                      <a:pt x="642" y="486"/>
                    </a:lnTo>
                    <a:lnTo>
                      <a:pt x="642" y="480"/>
                    </a:lnTo>
                    <a:lnTo>
                      <a:pt x="648" y="468"/>
                    </a:lnTo>
                    <a:lnTo>
                      <a:pt x="636" y="468"/>
                    </a:lnTo>
                    <a:lnTo>
                      <a:pt x="630" y="468"/>
                    </a:lnTo>
                    <a:lnTo>
                      <a:pt x="648" y="462"/>
                    </a:lnTo>
                    <a:lnTo>
                      <a:pt x="666" y="462"/>
                    </a:lnTo>
                    <a:lnTo>
                      <a:pt x="672" y="456"/>
                    </a:lnTo>
                    <a:lnTo>
                      <a:pt x="672" y="462"/>
                    </a:lnTo>
                    <a:lnTo>
                      <a:pt x="690" y="456"/>
                    </a:lnTo>
                    <a:lnTo>
                      <a:pt x="684" y="462"/>
                    </a:lnTo>
                    <a:lnTo>
                      <a:pt x="696" y="462"/>
                    </a:lnTo>
                    <a:lnTo>
                      <a:pt x="702" y="462"/>
                    </a:lnTo>
                    <a:lnTo>
                      <a:pt x="714" y="468"/>
                    </a:lnTo>
                    <a:lnTo>
                      <a:pt x="720" y="474"/>
                    </a:lnTo>
                    <a:lnTo>
                      <a:pt x="726" y="474"/>
                    </a:lnTo>
                    <a:lnTo>
                      <a:pt x="744" y="468"/>
                    </a:lnTo>
                    <a:lnTo>
                      <a:pt x="756" y="474"/>
                    </a:lnTo>
                    <a:lnTo>
                      <a:pt x="756" y="480"/>
                    </a:lnTo>
                    <a:lnTo>
                      <a:pt x="762" y="486"/>
                    </a:lnTo>
                    <a:lnTo>
                      <a:pt x="768" y="492"/>
                    </a:lnTo>
                    <a:lnTo>
                      <a:pt x="768" y="504"/>
                    </a:lnTo>
                    <a:lnTo>
                      <a:pt x="768" y="516"/>
                    </a:lnTo>
                    <a:lnTo>
                      <a:pt x="774" y="510"/>
                    </a:lnTo>
                    <a:lnTo>
                      <a:pt x="768" y="522"/>
                    </a:lnTo>
                    <a:lnTo>
                      <a:pt x="774" y="534"/>
                    </a:lnTo>
                    <a:lnTo>
                      <a:pt x="780" y="534"/>
                    </a:lnTo>
                    <a:lnTo>
                      <a:pt x="786" y="558"/>
                    </a:lnTo>
                    <a:lnTo>
                      <a:pt x="792" y="558"/>
                    </a:lnTo>
                    <a:lnTo>
                      <a:pt x="792" y="564"/>
                    </a:lnTo>
                    <a:lnTo>
                      <a:pt x="792" y="570"/>
                    </a:lnTo>
                    <a:lnTo>
                      <a:pt x="792" y="570"/>
                    </a:lnTo>
                    <a:lnTo>
                      <a:pt x="798" y="570"/>
                    </a:lnTo>
                    <a:lnTo>
                      <a:pt x="810" y="570"/>
                    </a:lnTo>
                    <a:lnTo>
                      <a:pt x="810" y="558"/>
                    </a:lnTo>
                    <a:lnTo>
                      <a:pt x="816" y="552"/>
                    </a:lnTo>
                    <a:lnTo>
                      <a:pt x="816" y="534"/>
                    </a:lnTo>
                    <a:lnTo>
                      <a:pt x="810" y="522"/>
                    </a:lnTo>
                    <a:lnTo>
                      <a:pt x="804" y="510"/>
                    </a:lnTo>
                    <a:lnTo>
                      <a:pt x="804" y="510"/>
                    </a:lnTo>
                    <a:lnTo>
                      <a:pt x="804" y="504"/>
                    </a:lnTo>
                    <a:lnTo>
                      <a:pt x="804" y="498"/>
                    </a:lnTo>
                    <a:lnTo>
                      <a:pt x="798" y="486"/>
                    </a:lnTo>
                    <a:lnTo>
                      <a:pt x="792" y="474"/>
                    </a:lnTo>
                    <a:lnTo>
                      <a:pt x="786" y="462"/>
                    </a:lnTo>
                    <a:lnTo>
                      <a:pt x="792" y="456"/>
                    </a:lnTo>
                    <a:lnTo>
                      <a:pt x="792" y="450"/>
                    </a:lnTo>
                    <a:lnTo>
                      <a:pt x="792" y="444"/>
                    </a:lnTo>
                    <a:lnTo>
                      <a:pt x="792" y="444"/>
                    </a:lnTo>
                    <a:lnTo>
                      <a:pt x="798" y="426"/>
                    </a:lnTo>
                    <a:lnTo>
                      <a:pt x="804" y="426"/>
                    </a:lnTo>
                    <a:lnTo>
                      <a:pt x="804" y="420"/>
                    </a:lnTo>
                    <a:lnTo>
                      <a:pt x="804" y="414"/>
                    </a:lnTo>
                    <a:lnTo>
                      <a:pt x="804" y="414"/>
                    </a:lnTo>
                    <a:lnTo>
                      <a:pt x="816" y="414"/>
                    </a:lnTo>
                    <a:lnTo>
                      <a:pt x="828" y="408"/>
                    </a:lnTo>
                    <a:lnTo>
                      <a:pt x="834" y="402"/>
                    </a:lnTo>
                    <a:lnTo>
                      <a:pt x="834" y="396"/>
                    </a:lnTo>
                    <a:lnTo>
                      <a:pt x="846" y="390"/>
                    </a:lnTo>
                    <a:lnTo>
                      <a:pt x="858" y="384"/>
                    </a:lnTo>
                    <a:lnTo>
                      <a:pt x="858" y="378"/>
                    </a:lnTo>
                    <a:lnTo>
                      <a:pt x="870" y="372"/>
                    </a:lnTo>
                    <a:lnTo>
                      <a:pt x="876" y="372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76" y="366"/>
                    </a:lnTo>
                    <a:lnTo>
                      <a:pt x="876" y="360"/>
                    </a:lnTo>
                    <a:lnTo>
                      <a:pt x="882" y="354"/>
                    </a:lnTo>
                    <a:lnTo>
                      <a:pt x="876" y="354"/>
                    </a:lnTo>
                    <a:lnTo>
                      <a:pt x="882" y="354"/>
                    </a:lnTo>
                    <a:lnTo>
                      <a:pt x="888" y="354"/>
                    </a:lnTo>
                    <a:lnTo>
                      <a:pt x="894" y="348"/>
                    </a:lnTo>
                    <a:lnTo>
                      <a:pt x="894" y="342"/>
                    </a:lnTo>
                    <a:lnTo>
                      <a:pt x="894" y="348"/>
                    </a:lnTo>
                    <a:lnTo>
                      <a:pt x="888" y="342"/>
                    </a:lnTo>
                    <a:lnTo>
                      <a:pt x="882" y="342"/>
                    </a:lnTo>
                    <a:lnTo>
                      <a:pt x="882" y="336"/>
                    </a:lnTo>
                    <a:lnTo>
                      <a:pt x="882" y="342"/>
                    </a:lnTo>
                    <a:lnTo>
                      <a:pt x="894" y="336"/>
                    </a:lnTo>
                    <a:lnTo>
                      <a:pt x="894" y="330"/>
                    </a:lnTo>
                    <a:lnTo>
                      <a:pt x="894" y="324"/>
                    </a:lnTo>
                    <a:lnTo>
                      <a:pt x="894" y="318"/>
                    </a:lnTo>
                    <a:lnTo>
                      <a:pt x="882" y="318"/>
                    </a:lnTo>
                    <a:lnTo>
                      <a:pt x="882" y="318"/>
                    </a:lnTo>
                    <a:lnTo>
                      <a:pt x="888" y="306"/>
                    </a:lnTo>
                    <a:lnTo>
                      <a:pt x="882" y="306"/>
                    </a:lnTo>
                    <a:lnTo>
                      <a:pt x="888" y="294"/>
                    </a:lnTo>
                    <a:lnTo>
                      <a:pt x="870" y="282"/>
                    </a:lnTo>
                    <a:lnTo>
                      <a:pt x="870" y="276"/>
                    </a:lnTo>
                    <a:lnTo>
                      <a:pt x="870" y="282"/>
                    </a:lnTo>
                    <a:lnTo>
                      <a:pt x="882" y="288"/>
                    </a:lnTo>
                    <a:lnTo>
                      <a:pt x="882" y="264"/>
                    </a:lnTo>
                    <a:lnTo>
                      <a:pt x="888" y="258"/>
                    </a:lnTo>
                    <a:lnTo>
                      <a:pt x="888" y="258"/>
                    </a:lnTo>
                    <a:lnTo>
                      <a:pt x="894" y="258"/>
                    </a:lnTo>
                    <a:lnTo>
                      <a:pt x="888" y="264"/>
                    </a:lnTo>
                    <a:lnTo>
                      <a:pt x="888" y="270"/>
                    </a:lnTo>
                    <a:lnTo>
                      <a:pt x="888" y="270"/>
                    </a:lnTo>
                    <a:lnTo>
                      <a:pt x="888" y="276"/>
                    </a:lnTo>
                    <a:lnTo>
                      <a:pt x="888" y="288"/>
                    </a:lnTo>
                    <a:lnTo>
                      <a:pt x="900" y="294"/>
                    </a:lnTo>
                    <a:lnTo>
                      <a:pt x="894" y="300"/>
                    </a:lnTo>
                    <a:lnTo>
                      <a:pt x="894" y="312"/>
                    </a:lnTo>
                    <a:lnTo>
                      <a:pt x="894" y="312"/>
                    </a:lnTo>
                    <a:lnTo>
                      <a:pt x="894" y="306"/>
                    </a:lnTo>
                    <a:lnTo>
                      <a:pt x="906" y="294"/>
                    </a:lnTo>
                    <a:lnTo>
                      <a:pt x="912" y="282"/>
                    </a:lnTo>
                    <a:lnTo>
                      <a:pt x="900" y="258"/>
                    </a:lnTo>
                    <a:lnTo>
                      <a:pt x="900" y="258"/>
                    </a:lnTo>
                    <a:lnTo>
                      <a:pt x="912" y="264"/>
                    </a:lnTo>
                    <a:lnTo>
                      <a:pt x="912" y="270"/>
                    </a:lnTo>
                    <a:lnTo>
                      <a:pt x="924" y="252"/>
                    </a:lnTo>
                    <a:lnTo>
                      <a:pt x="924" y="246"/>
                    </a:lnTo>
                    <a:lnTo>
                      <a:pt x="930" y="246"/>
                    </a:lnTo>
                    <a:lnTo>
                      <a:pt x="930" y="240"/>
                    </a:lnTo>
                    <a:lnTo>
                      <a:pt x="924" y="234"/>
                    </a:lnTo>
                    <a:lnTo>
                      <a:pt x="930" y="222"/>
                    </a:lnTo>
                    <a:lnTo>
                      <a:pt x="948" y="216"/>
                    </a:lnTo>
                    <a:lnTo>
                      <a:pt x="948" y="216"/>
                    </a:lnTo>
                    <a:lnTo>
                      <a:pt x="954" y="216"/>
                    </a:lnTo>
                    <a:lnTo>
                      <a:pt x="978" y="210"/>
                    </a:lnTo>
                    <a:lnTo>
                      <a:pt x="978" y="204"/>
                    </a:lnTo>
                    <a:lnTo>
                      <a:pt x="984" y="210"/>
                    </a:lnTo>
                    <a:lnTo>
                      <a:pt x="990" y="204"/>
                    </a:lnTo>
                    <a:lnTo>
                      <a:pt x="990" y="210"/>
                    </a:lnTo>
                    <a:lnTo>
                      <a:pt x="996" y="210"/>
                    </a:lnTo>
                    <a:lnTo>
                      <a:pt x="1002" y="204"/>
                    </a:lnTo>
                    <a:lnTo>
                      <a:pt x="1002" y="198"/>
                    </a:lnTo>
                    <a:lnTo>
                      <a:pt x="996" y="204"/>
                    </a:lnTo>
                    <a:lnTo>
                      <a:pt x="990" y="198"/>
                    </a:lnTo>
                    <a:lnTo>
                      <a:pt x="984" y="186"/>
                    </a:lnTo>
                    <a:lnTo>
                      <a:pt x="990" y="180"/>
                    </a:lnTo>
                    <a:lnTo>
                      <a:pt x="984" y="168"/>
                    </a:lnTo>
                    <a:lnTo>
                      <a:pt x="990" y="168"/>
                    </a:lnTo>
                    <a:lnTo>
                      <a:pt x="1002" y="150"/>
                    </a:lnTo>
                    <a:lnTo>
                      <a:pt x="1008" y="156"/>
                    </a:lnTo>
                    <a:lnTo>
                      <a:pt x="1020" y="144"/>
                    </a:lnTo>
                    <a:lnTo>
                      <a:pt x="1026" y="132"/>
                    </a:lnTo>
                    <a:lnTo>
                      <a:pt x="1032" y="138"/>
                    </a:lnTo>
                    <a:lnTo>
                      <a:pt x="1062" y="126"/>
                    </a:lnTo>
                    <a:lnTo>
                      <a:pt x="1056" y="120"/>
                    </a:lnTo>
                    <a:lnTo>
                      <a:pt x="1056" y="114"/>
                    </a:lnTo>
                    <a:lnTo>
                      <a:pt x="1050" y="114"/>
                    </a:lnTo>
                    <a:lnTo>
                      <a:pt x="1044" y="108"/>
                    </a:lnTo>
                    <a:lnTo>
                      <a:pt x="1044" y="72"/>
                    </a:lnTo>
                    <a:close/>
                    <a:moveTo>
                      <a:pt x="228" y="234"/>
                    </a:moveTo>
                    <a:lnTo>
                      <a:pt x="210" y="204"/>
                    </a:lnTo>
                    <a:lnTo>
                      <a:pt x="222" y="210"/>
                    </a:lnTo>
                    <a:lnTo>
                      <a:pt x="234" y="204"/>
                    </a:lnTo>
                    <a:lnTo>
                      <a:pt x="228" y="216"/>
                    </a:lnTo>
                    <a:lnTo>
                      <a:pt x="234" y="222"/>
                    </a:lnTo>
                    <a:lnTo>
                      <a:pt x="228" y="23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4" name="Freeform 627"/>
              <p:cNvSpPr>
                <a:spLocks/>
              </p:cNvSpPr>
              <p:nvPr/>
            </p:nvSpPr>
            <p:spPr bwMode="auto">
              <a:xfrm>
                <a:off x="102" y="1584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0 h 12"/>
                  <a:gd name="T4" fmla="*/ 0 w 6"/>
                  <a:gd name="T5" fmla="*/ 6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5" name="Freeform 628"/>
              <p:cNvSpPr>
                <a:spLocks/>
              </p:cNvSpPr>
              <p:nvPr/>
            </p:nvSpPr>
            <p:spPr bwMode="auto">
              <a:xfrm>
                <a:off x="96" y="1530"/>
                <a:ext cx="18" cy="36"/>
              </a:xfrm>
              <a:custGeom>
                <a:avLst/>
                <a:gdLst>
                  <a:gd name="T0" fmla="*/ 12 w 18"/>
                  <a:gd name="T1" fmla="*/ 12 h 36"/>
                  <a:gd name="T2" fmla="*/ 12 w 18"/>
                  <a:gd name="T3" fmla="*/ 0 h 36"/>
                  <a:gd name="T4" fmla="*/ 0 w 18"/>
                  <a:gd name="T5" fmla="*/ 0 h 36"/>
                  <a:gd name="T6" fmla="*/ 0 w 18"/>
                  <a:gd name="T7" fmla="*/ 6 h 36"/>
                  <a:gd name="T8" fmla="*/ 6 w 18"/>
                  <a:gd name="T9" fmla="*/ 24 h 36"/>
                  <a:gd name="T10" fmla="*/ 0 w 18"/>
                  <a:gd name="T11" fmla="*/ 36 h 36"/>
                  <a:gd name="T12" fmla="*/ 6 w 18"/>
                  <a:gd name="T13" fmla="*/ 36 h 36"/>
                  <a:gd name="T14" fmla="*/ 18 w 18"/>
                  <a:gd name="T15" fmla="*/ 24 h 36"/>
                  <a:gd name="T16" fmla="*/ 12 w 18"/>
                  <a:gd name="T1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6">
                    <a:moveTo>
                      <a:pt x="12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8" y="24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6" name="Freeform 629"/>
              <p:cNvSpPr>
                <a:spLocks/>
              </p:cNvSpPr>
              <p:nvPr/>
            </p:nvSpPr>
            <p:spPr bwMode="auto">
              <a:xfrm>
                <a:off x="84" y="1554"/>
                <a:ext cx="12" cy="24"/>
              </a:xfrm>
              <a:custGeom>
                <a:avLst/>
                <a:gdLst>
                  <a:gd name="T0" fmla="*/ 6 w 12"/>
                  <a:gd name="T1" fmla="*/ 6 h 24"/>
                  <a:gd name="T2" fmla="*/ 0 w 12"/>
                  <a:gd name="T3" fmla="*/ 0 h 24"/>
                  <a:gd name="T4" fmla="*/ 0 w 12"/>
                  <a:gd name="T5" fmla="*/ 6 h 24"/>
                  <a:gd name="T6" fmla="*/ 6 w 12"/>
                  <a:gd name="T7" fmla="*/ 12 h 24"/>
                  <a:gd name="T8" fmla="*/ 6 w 12"/>
                  <a:gd name="T9" fmla="*/ 24 h 24"/>
                  <a:gd name="T10" fmla="*/ 12 w 12"/>
                  <a:gd name="T11" fmla="*/ 12 h 24"/>
                  <a:gd name="T12" fmla="*/ 6 w 12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4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7" name="Freeform 630"/>
              <p:cNvSpPr>
                <a:spLocks/>
              </p:cNvSpPr>
              <p:nvPr/>
            </p:nvSpPr>
            <p:spPr bwMode="auto">
              <a:xfrm>
                <a:off x="0" y="1452"/>
                <a:ext cx="36" cy="42"/>
              </a:xfrm>
              <a:custGeom>
                <a:avLst/>
                <a:gdLst>
                  <a:gd name="T0" fmla="*/ 18 w 36"/>
                  <a:gd name="T1" fmla="*/ 18 h 42"/>
                  <a:gd name="T2" fmla="*/ 12 w 36"/>
                  <a:gd name="T3" fmla="*/ 30 h 42"/>
                  <a:gd name="T4" fmla="*/ 12 w 36"/>
                  <a:gd name="T5" fmla="*/ 12 h 42"/>
                  <a:gd name="T6" fmla="*/ 6 w 36"/>
                  <a:gd name="T7" fmla="*/ 24 h 42"/>
                  <a:gd name="T8" fmla="*/ 0 w 36"/>
                  <a:gd name="T9" fmla="*/ 30 h 42"/>
                  <a:gd name="T10" fmla="*/ 24 w 36"/>
                  <a:gd name="T11" fmla="*/ 42 h 42"/>
                  <a:gd name="T12" fmla="*/ 30 w 36"/>
                  <a:gd name="T13" fmla="*/ 30 h 42"/>
                  <a:gd name="T14" fmla="*/ 36 w 36"/>
                  <a:gd name="T15" fmla="*/ 30 h 42"/>
                  <a:gd name="T16" fmla="*/ 30 w 36"/>
                  <a:gd name="T17" fmla="*/ 24 h 42"/>
                  <a:gd name="T18" fmla="*/ 18 w 36"/>
                  <a:gd name="T19" fmla="*/ 0 h 42"/>
                  <a:gd name="T20" fmla="*/ 0 w 36"/>
                  <a:gd name="T21" fmla="*/ 6 h 42"/>
                  <a:gd name="T22" fmla="*/ 0 w 36"/>
                  <a:gd name="T23" fmla="*/ 6 h 42"/>
                  <a:gd name="T24" fmla="*/ 0 w 36"/>
                  <a:gd name="T25" fmla="*/ 12 h 42"/>
                  <a:gd name="T26" fmla="*/ 6 w 36"/>
                  <a:gd name="T27" fmla="*/ 12 h 42"/>
                  <a:gd name="T28" fmla="*/ 18 w 36"/>
                  <a:gd name="T2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42">
                    <a:moveTo>
                      <a:pt x="18" y="18"/>
                    </a:moveTo>
                    <a:lnTo>
                      <a:pt x="12" y="30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8" name="Freeform 631"/>
              <p:cNvSpPr>
                <a:spLocks/>
              </p:cNvSpPr>
              <p:nvPr/>
            </p:nvSpPr>
            <p:spPr bwMode="auto">
              <a:xfrm>
                <a:off x="828" y="1812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9" name="Freeform 632"/>
              <p:cNvSpPr>
                <a:spLocks/>
              </p:cNvSpPr>
              <p:nvPr/>
            </p:nvSpPr>
            <p:spPr bwMode="auto">
              <a:xfrm>
                <a:off x="90" y="1488"/>
                <a:ext cx="24" cy="24"/>
              </a:xfrm>
              <a:custGeom>
                <a:avLst/>
                <a:gdLst>
                  <a:gd name="T0" fmla="*/ 24 w 24"/>
                  <a:gd name="T1" fmla="*/ 24 h 24"/>
                  <a:gd name="T2" fmla="*/ 12 w 24"/>
                  <a:gd name="T3" fmla="*/ 18 h 24"/>
                  <a:gd name="T4" fmla="*/ 0 w 24"/>
                  <a:gd name="T5" fmla="*/ 0 h 24"/>
                  <a:gd name="T6" fmla="*/ 12 w 24"/>
                  <a:gd name="T7" fmla="*/ 18 h 24"/>
                  <a:gd name="T8" fmla="*/ 2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0" name="Freeform 633"/>
              <p:cNvSpPr>
                <a:spLocks/>
              </p:cNvSpPr>
              <p:nvPr/>
            </p:nvSpPr>
            <p:spPr bwMode="auto">
              <a:xfrm>
                <a:off x="36" y="1488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1" name="Freeform 634"/>
              <p:cNvSpPr>
                <a:spLocks/>
              </p:cNvSpPr>
              <p:nvPr/>
            </p:nvSpPr>
            <p:spPr bwMode="auto">
              <a:xfrm>
                <a:off x="114" y="1512"/>
                <a:ext cx="72" cy="90"/>
              </a:xfrm>
              <a:custGeom>
                <a:avLst/>
                <a:gdLst>
                  <a:gd name="T0" fmla="*/ 72 w 72"/>
                  <a:gd name="T1" fmla="*/ 90 h 90"/>
                  <a:gd name="T2" fmla="*/ 36 w 72"/>
                  <a:gd name="T3" fmla="*/ 72 h 90"/>
                  <a:gd name="T4" fmla="*/ 0 w 72"/>
                  <a:gd name="T5" fmla="*/ 0 h 90"/>
                  <a:gd name="T6" fmla="*/ 36 w 72"/>
                  <a:gd name="T7" fmla="*/ 72 h 90"/>
                  <a:gd name="T8" fmla="*/ 72 w 72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90">
                    <a:moveTo>
                      <a:pt x="72" y="90"/>
                    </a:moveTo>
                    <a:lnTo>
                      <a:pt x="36" y="72"/>
                    </a:lnTo>
                    <a:lnTo>
                      <a:pt x="0" y="0"/>
                    </a:lnTo>
                    <a:lnTo>
                      <a:pt x="36" y="72"/>
                    </a:lnTo>
                    <a:lnTo>
                      <a:pt x="7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" name="Freeform 635"/>
              <p:cNvSpPr>
                <a:spLocks/>
              </p:cNvSpPr>
              <p:nvPr/>
            </p:nvSpPr>
            <p:spPr bwMode="auto">
              <a:xfrm>
                <a:off x="318" y="1818"/>
                <a:ext cx="504" cy="0"/>
              </a:xfrm>
              <a:custGeom>
                <a:avLst/>
                <a:gdLst>
                  <a:gd name="T0" fmla="*/ 0 w 504"/>
                  <a:gd name="T1" fmla="*/ 0 w 504"/>
                  <a:gd name="T2" fmla="*/ 504 w 504"/>
                  <a:gd name="T3" fmla="*/ 0 w 50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04">
                    <a:moveTo>
                      <a:pt x="0" y="0"/>
                    </a:moveTo>
                    <a:lnTo>
                      <a:pt x="0" y="0"/>
                    </a:lnTo>
                    <a:lnTo>
                      <a:pt x="50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" name="Freeform 636"/>
              <p:cNvSpPr>
                <a:spLocks/>
              </p:cNvSpPr>
              <p:nvPr/>
            </p:nvSpPr>
            <p:spPr bwMode="auto">
              <a:xfrm>
                <a:off x="180" y="1602"/>
                <a:ext cx="6" cy="30"/>
              </a:xfrm>
              <a:custGeom>
                <a:avLst/>
                <a:gdLst>
                  <a:gd name="T0" fmla="*/ 6 w 6"/>
                  <a:gd name="T1" fmla="*/ 0 h 30"/>
                  <a:gd name="T2" fmla="*/ 6 w 6"/>
                  <a:gd name="T3" fmla="*/ 30 h 30"/>
                  <a:gd name="T4" fmla="*/ 0 w 6"/>
                  <a:gd name="T5" fmla="*/ 30 h 30"/>
                  <a:gd name="T6" fmla="*/ 6 w 6"/>
                  <a:gd name="T7" fmla="*/ 30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lnTo>
                      <a:pt x="6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4" name="Freeform 637"/>
              <p:cNvSpPr>
                <a:spLocks/>
              </p:cNvSpPr>
              <p:nvPr/>
            </p:nvSpPr>
            <p:spPr bwMode="auto">
              <a:xfrm>
                <a:off x="1044" y="1992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5" name="Freeform 638"/>
              <p:cNvSpPr>
                <a:spLocks/>
              </p:cNvSpPr>
              <p:nvPr/>
            </p:nvSpPr>
            <p:spPr bwMode="auto">
              <a:xfrm>
                <a:off x="1326" y="1878"/>
                <a:ext cx="6" cy="42"/>
              </a:xfrm>
              <a:custGeom>
                <a:avLst/>
                <a:gdLst>
                  <a:gd name="T0" fmla="*/ 0 w 6"/>
                  <a:gd name="T1" fmla="*/ 0 h 42"/>
                  <a:gd name="T2" fmla="*/ 0 w 6"/>
                  <a:gd name="T3" fmla="*/ 0 h 42"/>
                  <a:gd name="T4" fmla="*/ 0 w 6"/>
                  <a:gd name="T5" fmla="*/ 36 h 42"/>
                  <a:gd name="T6" fmla="*/ 6 w 6"/>
                  <a:gd name="T7" fmla="*/ 42 h 42"/>
                  <a:gd name="T8" fmla="*/ 0 w 6"/>
                  <a:gd name="T9" fmla="*/ 36 h 42"/>
                  <a:gd name="T10" fmla="*/ 0 w 6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6" name="Freeform 639"/>
              <p:cNvSpPr>
                <a:spLocks/>
              </p:cNvSpPr>
              <p:nvPr/>
            </p:nvSpPr>
            <p:spPr bwMode="auto">
              <a:xfrm>
                <a:off x="894" y="1842"/>
                <a:ext cx="24" cy="0"/>
              </a:xfrm>
              <a:custGeom>
                <a:avLst/>
                <a:gdLst>
                  <a:gd name="T0" fmla="*/ 24 w 24"/>
                  <a:gd name="T1" fmla="*/ 6 w 24"/>
                  <a:gd name="T2" fmla="*/ 0 w 24"/>
                  <a:gd name="T3" fmla="*/ 12 w 24"/>
                  <a:gd name="T4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7" name="Freeform 640"/>
              <p:cNvSpPr>
                <a:spLocks/>
              </p:cNvSpPr>
              <p:nvPr/>
            </p:nvSpPr>
            <p:spPr bwMode="auto">
              <a:xfrm>
                <a:off x="1284" y="1860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18 h 18"/>
                  <a:gd name="T4" fmla="*/ 12 w 12"/>
                  <a:gd name="T5" fmla="*/ 0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8" name="Rectangle 641"/>
              <p:cNvSpPr>
                <a:spLocks noChangeArrowheads="1"/>
              </p:cNvSpPr>
              <p:nvPr/>
            </p:nvSpPr>
            <p:spPr bwMode="auto">
              <a:xfrm>
                <a:off x="504" y="2298"/>
                <a:ext cx="6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9" name="Freeform 642"/>
              <p:cNvSpPr>
                <a:spLocks/>
              </p:cNvSpPr>
              <p:nvPr/>
            </p:nvSpPr>
            <p:spPr bwMode="auto">
              <a:xfrm>
                <a:off x="420" y="2220"/>
                <a:ext cx="552" cy="360"/>
              </a:xfrm>
              <a:custGeom>
                <a:avLst/>
                <a:gdLst>
                  <a:gd name="T0" fmla="*/ 52 w 92"/>
                  <a:gd name="T1" fmla="*/ 17 h 60"/>
                  <a:gd name="T2" fmla="*/ 52 w 92"/>
                  <a:gd name="T3" fmla="*/ 17 h 60"/>
                  <a:gd name="T4" fmla="*/ 44 w 92"/>
                  <a:gd name="T5" fmla="*/ 10 h 60"/>
                  <a:gd name="T6" fmla="*/ 38 w 92"/>
                  <a:gd name="T7" fmla="*/ 10 h 60"/>
                  <a:gd name="T8" fmla="*/ 32 w 92"/>
                  <a:gd name="T9" fmla="*/ 3 h 60"/>
                  <a:gd name="T10" fmla="*/ 27 w 92"/>
                  <a:gd name="T11" fmla="*/ 5 h 60"/>
                  <a:gd name="T12" fmla="*/ 19 w 92"/>
                  <a:gd name="T13" fmla="*/ 5 h 60"/>
                  <a:gd name="T14" fmla="*/ 6 w 92"/>
                  <a:gd name="T15" fmla="*/ 0 h 60"/>
                  <a:gd name="T16" fmla="*/ 0 w 92"/>
                  <a:gd name="T17" fmla="*/ 1 h 60"/>
                  <a:gd name="T18" fmla="*/ 5 w 92"/>
                  <a:gd name="T19" fmla="*/ 10 h 60"/>
                  <a:gd name="T20" fmla="*/ 10 w 92"/>
                  <a:gd name="T21" fmla="*/ 15 h 60"/>
                  <a:gd name="T22" fmla="*/ 7 w 92"/>
                  <a:gd name="T23" fmla="*/ 17 h 60"/>
                  <a:gd name="T24" fmla="*/ 12 w 92"/>
                  <a:gd name="T25" fmla="*/ 20 h 60"/>
                  <a:gd name="T26" fmla="*/ 15 w 92"/>
                  <a:gd name="T27" fmla="*/ 23 h 60"/>
                  <a:gd name="T28" fmla="*/ 15 w 92"/>
                  <a:gd name="T29" fmla="*/ 28 h 60"/>
                  <a:gd name="T30" fmla="*/ 21 w 92"/>
                  <a:gd name="T31" fmla="*/ 32 h 60"/>
                  <a:gd name="T32" fmla="*/ 23 w 92"/>
                  <a:gd name="T33" fmla="*/ 33 h 60"/>
                  <a:gd name="T34" fmla="*/ 21 w 92"/>
                  <a:gd name="T35" fmla="*/ 29 h 60"/>
                  <a:gd name="T36" fmla="*/ 19 w 92"/>
                  <a:gd name="T37" fmla="*/ 28 h 60"/>
                  <a:gd name="T38" fmla="*/ 18 w 92"/>
                  <a:gd name="T39" fmla="*/ 23 h 60"/>
                  <a:gd name="T40" fmla="*/ 16 w 92"/>
                  <a:gd name="T41" fmla="*/ 21 h 60"/>
                  <a:gd name="T42" fmla="*/ 13 w 92"/>
                  <a:gd name="T43" fmla="*/ 15 h 60"/>
                  <a:gd name="T44" fmla="*/ 8 w 92"/>
                  <a:gd name="T45" fmla="*/ 6 h 60"/>
                  <a:gd name="T46" fmla="*/ 7 w 92"/>
                  <a:gd name="T47" fmla="*/ 3 h 60"/>
                  <a:gd name="T48" fmla="*/ 15 w 92"/>
                  <a:gd name="T49" fmla="*/ 12 h 60"/>
                  <a:gd name="T50" fmla="*/ 20 w 92"/>
                  <a:gd name="T51" fmla="*/ 17 h 60"/>
                  <a:gd name="T52" fmla="*/ 25 w 92"/>
                  <a:gd name="T53" fmla="*/ 23 h 60"/>
                  <a:gd name="T54" fmla="*/ 25 w 92"/>
                  <a:gd name="T55" fmla="*/ 24 h 60"/>
                  <a:gd name="T56" fmla="*/ 28 w 92"/>
                  <a:gd name="T57" fmla="*/ 27 h 60"/>
                  <a:gd name="T58" fmla="*/ 35 w 92"/>
                  <a:gd name="T59" fmla="*/ 34 h 60"/>
                  <a:gd name="T60" fmla="*/ 36 w 92"/>
                  <a:gd name="T61" fmla="*/ 41 h 60"/>
                  <a:gd name="T62" fmla="*/ 36 w 92"/>
                  <a:gd name="T63" fmla="*/ 42 h 60"/>
                  <a:gd name="T64" fmla="*/ 41 w 92"/>
                  <a:gd name="T65" fmla="*/ 47 h 60"/>
                  <a:gd name="T66" fmla="*/ 47 w 92"/>
                  <a:gd name="T67" fmla="*/ 50 h 60"/>
                  <a:gd name="T68" fmla="*/ 60 w 92"/>
                  <a:gd name="T69" fmla="*/ 57 h 60"/>
                  <a:gd name="T70" fmla="*/ 67 w 92"/>
                  <a:gd name="T71" fmla="*/ 55 h 60"/>
                  <a:gd name="T72" fmla="*/ 76 w 92"/>
                  <a:gd name="T73" fmla="*/ 60 h 60"/>
                  <a:gd name="T74" fmla="*/ 81 w 92"/>
                  <a:gd name="T75" fmla="*/ 55 h 60"/>
                  <a:gd name="T76" fmla="*/ 80 w 92"/>
                  <a:gd name="T77" fmla="*/ 52 h 60"/>
                  <a:gd name="T78" fmla="*/ 85 w 92"/>
                  <a:gd name="T79" fmla="*/ 50 h 60"/>
                  <a:gd name="T80" fmla="*/ 86 w 92"/>
                  <a:gd name="T81" fmla="*/ 50 h 60"/>
                  <a:gd name="T82" fmla="*/ 87 w 92"/>
                  <a:gd name="T83" fmla="*/ 48 h 60"/>
                  <a:gd name="T84" fmla="*/ 88 w 92"/>
                  <a:gd name="T85" fmla="*/ 49 h 60"/>
                  <a:gd name="T86" fmla="*/ 89 w 92"/>
                  <a:gd name="T87" fmla="*/ 49 h 60"/>
                  <a:gd name="T88" fmla="*/ 90 w 92"/>
                  <a:gd name="T89" fmla="*/ 44 h 60"/>
                  <a:gd name="T90" fmla="*/ 92 w 92"/>
                  <a:gd name="T91" fmla="*/ 40 h 60"/>
                  <a:gd name="T92" fmla="*/ 88 w 92"/>
                  <a:gd name="T93" fmla="*/ 38 h 60"/>
                  <a:gd name="T94" fmla="*/ 82 w 92"/>
                  <a:gd name="T95" fmla="*/ 39 h 60"/>
                  <a:gd name="T96" fmla="*/ 80 w 92"/>
                  <a:gd name="T97" fmla="*/ 46 h 60"/>
                  <a:gd name="T98" fmla="*/ 78 w 92"/>
                  <a:gd name="T99" fmla="*/ 48 h 60"/>
                  <a:gd name="T100" fmla="*/ 76 w 92"/>
                  <a:gd name="T101" fmla="*/ 47 h 60"/>
                  <a:gd name="T102" fmla="*/ 67 w 92"/>
                  <a:gd name="T103" fmla="*/ 48 h 60"/>
                  <a:gd name="T104" fmla="*/ 62 w 92"/>
                  <a:gd name="T105" fmla="*/ 43 h 60"/>
                  <a:gd name="T106" fmla="*/ 61 w 92"/>
                  <a:gd name="T107" fmla="*/ 39 h 60"/>
                  <a:gd name="T108" fmla="*/ 60 w 92"/>
                  <a:gd name="T109" fmla="*/ 34 h 60"/>
                  <a:gd name="T110" fmla="*/ 59 w 92"/>
                  <a:gd name="T111" fmla="*/ 30 h 60"/>
                  <a:gd name="T112" fmla="*/ 60 w 92"/>
                  <a:gd name="T113" fmla="*/ 26 h 60"/>
                  <a:gd name="T114" fmla="*/ 61 w 92"/>
                  <a:gd name="T115" fmla="*/ 25 h 60"/>
                  <a:gd name="T116" fmla="*/ 55 w 92"/>
                  <a:gd name="T11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2" h="60">
                    <a:moveTo>
                      <a:pt x="54" y="18"/>
                    </a:move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78" y="52"/>
                      <a:pt x="78" y="52"/>
                      <a:pt x="78" y="52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7"/>
                      <a:pt x="60" y="27"/>
                    </a:cubicBezTo>
                    <a:cubicBezTo>
                      <a:pt x="60" y="27"/>
                      <a:pt x="61" y="25"/>
                      <a:pt x="61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5" y="22"/>
                      <a:pt x="55" y="22"/>
                      <a:pt x="55" y="22"/>
                    </a:cubicBezTo>
                    <a:lnTo>
                      <a:pt x="5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0" name="Freeform 643"/>
              <p:cNvSpPr>
                <a:spLocks/>
              </p:cNvSpPr>
              <p:nvPr/>
            </p:nvSpPr>
            <p:spPr bwMode="auto">
              <a:xfrm>
                <a:off x="732" y="232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1" name="Freeform 644"/>
              <p:cNvSpPr>
                <a:spLocks/>
              </p:cNvSpPr>
              <p:nvPr/>
            </p:nvSpPr>
            <p:spPr bwMode="auto">
              <a:xfrm>
                <a:off x="684" y="2280"/>
                <a:ext cx="24" cy="0"/>
              </a:xfrm>
              <a:custGeom>
                <a:avLst/>
                <a:gdLst>
                  <a:gd name="T0" fmla="*/ 24 w 24"/>
                  <a:gd name="T1" fmla="*/ 0 w 24"/>
                  <a:gd name="T2" fmla="*/ 24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" name="Freeform 645"/>
              <p:cNvSpPr>
                <a:spLocks/>
              </p:cNvSpPr>
              <p:nvPr/>
            </p:nvSpPr>
            <p:spPr bwMode="auto">
              <a:xfrm>
                <a:off x="582" y="2238"/>
                <a:ext cx="60" cy="24"/>
              </a:xfrm>
              <a:custGeom>
                <a:avLst/>
                <a:gdLst>
                  <a:gd name="T0" fmla="*/ 60 w 60"/>
                  <a:gd name="T1" fmla="*/ 24 h 24"/>
                  <a:gd name="T2" fmla="*/ 30 w 60"/>
                  <a:gd name="T3" fmla="*/ 0 h 24"/>
                  <a:gd name="T4" fmla="*/ 0 w 60"/>
                  <a:gd name="T5" fmla="*/ 0 h 24"/>
                  <a:gd name="T6" fmla="*/ 30 w 60"/>
                  <a:gd name="T7" fmla="*/ 0 h 24"/>
                  <a:gd name="T8" fmla="*/ 60 w 6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4">
                    <a:moveTo>
                      <a:pt x="6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6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3" name="Freeform 646"/>
              <p:cNvSpPr>
                <a:spLocks/>
              </p:cNvSpPr>
              <p:nvPr/>
            </p:nvSpPr>
            <p:spPr bwMode="auto">
              <a:xfrm>
                <a:off x="930" y="2508"/>
                <a:ext cx="18" cy="48"/>
              </a:xfrm>
              <a:custGeom>
                <a:avLst/>
                <a:gdLst>
                  <a:gd name="T0" fmla="*/ 6 w 18"/>
                  <a:gd name="T1" fmla="*/ 12 h 48"/>
                  <a:gd name="T2" fmla="*/ 0 w 18"/>
                  <a:gd name="T3" fmla="*/ 12 h 48"/>
                  <a:gd name="T4" fmla="*/ 0 w 18"/>
                  <a:gd name="T5" fmla="*/ 12 h 48"/>
                  <a:gd name="T6" fmla="*/ 0 w 18"/>
                  <a:gd name="T7" fmla="*/ 48 h 48"/>
                  <a:gd name="T8" fmla="*/ 6 w 18"/>
                  <a:gd name="T9" fmla="*/ 48 h 48"/>
                  <a:gd name="T10" fmla="*/ 6 w 18"/>
                  <a:gd name="T11" fmla="*/ 48 h 48"/>
                  <a:gd name="T12" fmla="*/ 12 w 18"/>
                  <a:gd name="T13" fmla="*/ 36 h 48"/>
                  <a:gd name="T14" fmla="*/ 18 w 18"/>
                  <a:gd name="T15" fmla="*/ 6 h 48"/>
                  <a:gd name="T16" fmla="*/ 18 w 18"/>
                  <a:gd name="T17" fmla="*/ 6 h 48"/>
                  <a:gd name="T18" fmla="*/ 12 w 18"/>
                  <a:gd name="T19" fmla="*/ 0 h 48"/>
                  <a:gd name="T20" fmla="*/ 6 w 18"/>
                  <a:gd name="T21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48">
                    <a:moveTo>
                      <a:pt x="6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12" y="3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4" name="Rectangle 647"/>
              <p:cNvSpPr>
                <a:spLocks noChangeArrowheads="1"/>
              </p:cNvSpPr>
              <p:nvPr/>
            </p:nvSpPr>
            <p:spPr bwMode="auto">
              <a:xfrm>
                <a:off x="930" y="2520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5" name="Freeform 648"/>
              <p:cNvSpPr>
                <a:spLocks/>
              </p:cNvSpPr>
              <p:nvPr/>
            </p:nvSpPr>
            <p:spPr bwMode="auto">
              <a:xfrm>
                <a:off x="936" y="250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6" name="Freeform 649"/>
              <p:cNvSpPr>
                <a:spLocks/>
              </p:cNvSpPr>
              <p:nvPr/>
            </p:nvSpPr>
            <p:spPr bwMode="auto">
              <a:xfrm>
                <a:off x="876" y="2520"/>
                <a:ext cx="72" cy="78"/>
              </a:xfrm>
              <a:custGeom>
                <a:avLst/>
                <a:gdLst>
                  <a:gd name="T0" fmla="*/ 54 w 72"/>
                  <a:gd name="T1" fmla="*/ 36 h 78"/>
                  <a:gd name="T2" fmla="*/ 54 w 72"/>
                  <a:gd name="T3" fmla="*/ 0 h 78"/>
                  <a:gd name="T4" fmla="*/ 24 w 72"/>
                  <a:gd name="T5" fmla="*/ 0 h 78"/>
                  <a:gd name="T6" fmla="*/ 24 w 72"/>
                  <a:gd name="T7" fmla="*/ 12 h 78"/>
                  <a:gd name="T8" fmla="*/ 12 w 72"/>
                  <a:gd name="T9" fmla="*/ 12 h 78"/>
                  <a:gd name="T10" fmla="*/ 30 w 72"/>
                  <a:gd name="T11" fmla="*/ 30 h 78"/>
                  <a:gd name="T12" fmla="*/ 12 w 72"/>
                  <a:gd name="T13" fmla="*/ 36 h 78"/>
                  <a:gd name="T14" fmla="*/ 0 w 72"/>
                  <a:gd name="T15" fmla="*/ 60 h 78"/>
                  <a:gd name="T16" fmla="*/ 12 w 72"/>
                  <a:gd name="T17" fmla="*/ 78 h 78"/>
                  <a:gd name="T18" fmla="*/ 36 w 72"/>
                  <a:gd name="T19" fmla="*/ 78 h 78"/>
                  <a:gd name="T20" fmla="*/ 36 w 72"/>
                  <a:gd name="T21" fmla="*/ 78 h 78"/>
                  <a:gd name="T22" fmla="*/ 48 w 72"/>
                  <a:gd name="T23" fmla="*/ 66 h 78"/>
                  <a:gd name="T24" fmla="*/ 54 w 72"/>
                  <a:gd name="T25" fmla="*/ 66 h 78"/>
                  <a:gd name="T26" fmla="*/ 54 w 72"/>
                  <a:gd name="T27" fmla="*/ 54 h 78"/>
                  <a:gd name="T28" fmla="*/ 72 w 72"/>
                  <a:gd name="T29" fmla="*/ 42 h 78"/>
                  <a:gd name="T30" fmla="*/ 60 w 72"/>
                  <a:gd name="T31" fmla="*/ 42 h 78"/>
                  <a:gd name="T32" fmla="*/ 60 w 72"/>
                  <a:gd name="T33" fmla="*/ 36 h 78"/>
                  <a:gd name="T34" fmla="*/ 60 w 72"/>
                  <a:gd name="T35" fmla="*/ 36 h 78"/>
                  <a:gd name="T36" fmla="*/ 60 w 72"/>
                  <a:gd name="T37" fmla="*/ 36 h 78"/>
                  <a:gd name="T38" fmla="*/ 54 w 72"/>
                  <a:gd name="T39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78">
                    <a:moveTo>
                      <a:pt x="54" y="36"/>
                    </a:moveTo>
                    <a:lnTo>
                      <a:pt x="54" y="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30" y="30"/>
                    </a:lnTo>
                    <a:lnTo>
                      <a:pt x="12" y="36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66"/>
                    </a:lnTo>
                    <a:lnTo>
                      <a:pt x="54" y="66"/>
                    </a:lnTo>
                    <a:lnTo>
                      <a:pt x="54" y="54"/>
                    </a:lnTo>
                    <a:lnTo>
                      <a:pt x="72" y="42"/>
                    </a:lnTo>
                    <a:lnTo>
                      <a:pt x="60" y="4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7" name="Freeform 650"/>
              <p:cNvSpPr>
                <a:spLocks/>
              </p:cNvSpPr>
              <p:nvPr/>
            </p:nvSpPr>
            <p:spPr bwMode="auto">
              <a:xfrm>
                <a:off x="930" y="2556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8" name="Freeform 651"/>
              <p:cNvSpPr>
                <a:spLocks/>
              </p:cNvSpPr>
              <p:nvPr/>
            </p:nvSpPr>
            <p:spPr bwMode="auto">
              <a:xfrm>
                <a:off x="930" y="2556"/>
                <a:ext cx="108" cy="54"/>
              </a:xfrm>
              <a:custGeom>
                <a:avLst/>
                <a:gdLst>
                  <a:gd name="T0" fmla="*/ 0 w 108"/>
                  <a:gd name="T1" fmla="*/ 18 h 54"/>
                  <a:gd name="T2" fmla="*/ 0 w 108"/>
                  <a:gd name="T3" fmla="*/ 30 h 54"/>
                  <a:gd name="T4" fmla="*/ 12 w 108"/>
                  <a:gd name="T5" fmla="*/ 42 h 54"/>
                  <a:gd name="T6" fmla="*/ 18 w 108"/>
                  <a:gd name="T7" fmla="*/ 42 h 54"/>
                  <a:gd name="T8" fmla="*/ 24 w 108"/>
                  <a:gd name="T9" fmla="*/ 42 h 54"/>
                  <a:gd name="T10" fmla="*/ 24 w 108"/>
                  <a:gd name="T11" fmla="*/ 42 h 54"/>
                  <a:gd name="T12" fmla="*/ 24 w 108"/>
                  <a:gd name="T13" fmla="*/ 42 h 54"/>
                  <a:gd name="T14" fmla="*/ 24 w 108"/>
                  <a:gd name="T15" fmla="*/ 54 h 54"/>
                  <a:gd name="T16" fmla="*/ 30 w 108"/>
                  <a:gd name="T17" fmla="*/ 48 h 54"/>
                  <a:gd name="T18" fmla="*/ 36 w 108"/>
                  <a:gd name="T19" fmla="*/ 54 h 54"/>
                  <a:gd name="T20" fmla="*/ 36 w 108"/>
                  <a:gd name="T21" fmla="*/ 54 h 54"/>
                  <a:gd name="T22" fmla="*/ 42 w 108"/>
                  <a:gd name="T23" fmla="*/ 54 h 54"/>
                  <a:gd name="T24" fmla="*/ 48 w 108"/>
                  <a:gd name="T25" fmla="*/ 42 h 54"/>
                  <a:gd name="T26" fmla="*/ 78 w 108"/>
                  <a:gd name="T27" fmla="*/ 36 h 54"/>
                  <a:gd name="T28" fmla="*/ 78 w 108"/>
                  <a:gd name="T29" fmla="*/ 24 h 54"/>
                  <a:gd name="T30" fmla="*/ 90 w 108"/>
                  <a:gd name="T31" fmla="*/ 24 h 54"/>
                  <a:gd name="T32" fmla="*/ 108 w 108"/>
                  <a:gd name="T33" fmla="*/ 18 h 54"/>
                  <a:gd name="T34" fmla="*/ 108 w 108"/>
                  <a:gd name="T35" fmla="*/ 18 h 54"/>
                  <a:gd name="T36" fmla="*/ 90 w 108"/>
                  <a:gd name="T37" fmla="*/ 6 h 54"/>
                  <a:gd name="T38" fmla="*/ 60 w 108"/>
                  <a:gd name="T39" fmla="*/ 0 h 54"/>
                  <a:gd name="T40" fmla="*/ 36 w 108"/>
                  <a:gd name="T41" fmla="*/ 6 h 54"/>
                  <a:gd name="T42" fmla="*/ 24 w 108"/>
                  <a:gd name="T43" fmla="*/ 6 h 54"/>
                  <a:gd name="T44" fmla="*/ 18 w 108"/>
                  <a:gd name="T45" fmla="*/ 6 h 54"/>
                  <a:gd name="T46" fmla="*/ 18 w 108"/>
                  <a:gd name="T47" fmla="*/ 6 h 54"/>
                  <a:gd name="T48" fmla="*/ 18 w 108"/>
                  <a:gd name="T49" fmla="*/ 6 h 54"/>
                  <a:gd name="T50" fmla="*/ 0 w 108"/>
                  <a:gd name="T51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8" h="54">
                    <a:moveTo>
                      <a:pt x="0" y="18"/>
                    </a:moveTo>
                    <a:lnTo>
                      <a:pt x="0" y="30"/>
                    </a:lnTo>
                    <a:lnTo>
                      <a:pt x="12" y="42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78" y="36"/>
                    </a:lnTo>
                    <a:lnTo>
                      <a:pt x="78" y="24"/>
                    </a:lnTo>
                    <a:lnTo>
                      <a:pt x="90" y="24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9" name="Freeform 652"/>
              <p:cNvSpPr>
                <a:spLocks/>
              </p:cNvSpPr>
              <p:nvPr/>
            </p:nvSpPr>
            <p:spPr bwMode="auto">
              <a:xfrm>
                <a:off x="930" y="2562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18 w 18"/>
                  <a:gd name="T3" fmla="*/ 0 h 12"/>
                  <a:gd name="T4" fmla="*/ 0 w 18"/>
                  <a:gd name="T5" fmla="*/ 12 h 12"/>
                  <a:gd name="T6" fmla="*/ 18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0" name="Freeform 653"/>
              <p:cNvSpPr>
                <a:spLocks/>
              </p:cNvSpPr>
              <p:nvPr/>
            </p:nvSpPr>
            <p:spPr bwMode="auto">
              <a:xfrm>
                <a:off x="960" y="2574"/>
                <a:ext cx="78" cy="84"/>
              </a:xfrm>
              <a:custGeom>
                <a:avLst/>
                <a:gdLst>
                  <a:gd name="T0" fmla="*/ 8 w 13"/>
                  <a:gd name="T1" fmla="*/ 3 h 14"/>
                  <a:gd name="T2" fmla="*/ 3 w 13"/>
                  <a:gd name="T3" fmla="*/ 4 h 14"/>
                  <a:gd name="T4" fmla="*/ 2 w 13"/>
                  <a:gd name="T5" fmla="*/ 6 h 14"/>
                  <a:gd name="T6" fmla="*/ 2 w 13"/>
                  <a:gd name="T7" fmla="*/ 6 h 14"/>
                  <a:gd name="T8" fmla="*/ 2 w 13"/>
                  <a:gd name="T9" fmla="*/ 6 h 14"/>
                  <a:gd name="T10" fmla="*/ 1 w 13"/>
                  <a:gd name="T11" fmla="*/ 6 h 14"/>
                  <a:gd name="T12" fmla="*/ 1 w 13"/>
                  <a:gd name="T13" fmla="*/ 6 h 14"/>
                  <a:gd name="T14" fmla="*/ 1 w 13"/>
                  <a:gd name="T15" fmla="*/ 7 h 14"/>
                  <a:gd name="T16" fmla="*/ 0 w 13"/>
                  <a:gd name="T17" fmla="*/ 7 h 14"/>
                  <a:gd name="T18" fmla="*/ 5 w 13"/>
                  <a:gd name="T19" fmla="*/ 13 h 14"/>
                  <a:gd name="T20" fmla="*/ 6 w 13"/>
                  <a:gd name="T21" fmla="*/ 12 h 14"/>
                  <a:gd name="T22" fmla="*/ 8 w 13"/>
                  <a:gd name="T23" fmla="*/ 13 h 14"/>
                  <a:gd name="T24" fmla="*/ 9 w 13"/>
                  <a:gd name="T25" fmla="*/ 13 h 14"/>
                  <a:gd name="T26" fmla="*/ 10 w 13"/>
                  <a:gd name="T27" fmla="*/ 14 h 14"/>
                  <a:gd name="T28" fmla="*/ 10 w 13"/>
                  <a:gd name="T29" fmla="*/ 14 h 14"/>
                  <a:gd name="T30" fmla="*/ 12 w 13"/>
                  <a:gd name="T31" fmla="*/ 13 h 14"/>
                  <a:gd name="T32" fmla="*/ 11 w 13"/>
                  <a:gd name="T33" fmla="*/ 12 h 14"/>
                  <a:gd name="T34" fmla="*/ 12 w 13"/>
                  <a:gd name="T35" fmla="*/ 11 h 14"/>
                  <a:gd name="T36" fmla="*/ 12 w 13"/>
                  <a:gd name="T37" fmla="*/ 5 h 14"/>
                  <a:gd name="T38" fmla="*/ 13 w 13"/>
                  <a:gd name="T39" fmla="*/ 3 h 14"/>
                  <a:gd name="T40" fmla="*/ 13 w 13"/>
                  <a:gd name="T41" fmla="*/ 0 h 14"/>
                  <a:gd name="T42" fmla="*/ 10 w 13"/>
                  <a:gd name="T43" fmla="*/ 1 h 14"/>
                  <a:gd name="T44" fmla="*/ 8 w 13"/>
                  <a:gd name="T45" fmla="*/ 1 h 14"/>
                  <a:gd name="T46" fmla="*/ 8 w 13"/>
                  <a:gd name="T47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" h="14">
                    <a:moveTo>
                      <a:pt x="8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1" y="13"/>
                      <a:pt x="12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8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1" name="Freeform 654"/>
              <p:cNvSpPr>
                <a:spLocks/>
              </p:cNvSpPr>
              <p:nvPr/>
            </p:nvSpPr>
            <p:spPr bwMode="auto">
              <a:xfrm>
                <a:off x="966" y="261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2" name="Freeform 655"/>
              <p:cNvSpPr>
                <a:spLocks/>
              </p:cNvSpPr>
              <p:nvPr/>
            </p:nvSpPr>
            <p:spPr bwMode="auto">
              <a:xfrm>
                <a:off x="912" y="2586"/>
                <a:ext cx="42" cy="24"/>
              </a:xfrm>
              <a:custGeom>
                <a:avLst/>
                <a:gdLst>
                  <a:gd name="T0" fmla="*/ 36 w 42"/>
                  <a:gd name="T1" fmla="*/ 12 h 24"/>
                  <a:gd name="T2" fmla="*/ 30 w 42"/>
                  <a:gd name="T3" fmla="*/ 12 h 24"/>
                  <a:gd name="T4" fmla="*/ 18 w 42"/>
                  <a:gd name="T5" fmla="*/ 0 h 24"/>
                  <a:gd name="T6" fmla="*/ 12 w 42"/>
                  <a:gd name="T7" fmla="*/ 0 h 24"/>
                  <a:gd name="T8" fmla="*/ 0 w 42"/>
                  <a:gd name="T9" fmla="*/ 12 h 24"/>
                  <a:gd name="T10" fmla="*/ 6 w 42"/>
                  <a:gd name="T11" fmla="*/ 18 h 24"/>
                  <a:gd name="T12" fmla="*/ 18 w 42"/>
                  <a:gd name="T13" fmla="*/ 18 h 24"/>
                  <a:gd name="T14" fmla="*/ 30 w 42"/>
                  <a:gd name="T15" fmla="*/ 24 h 24"/>
                  <a:gd name="T16" fmla="*/ 42 w 42"/>
                  <a:gd name="T17" fmla="*/ 24 h 24"/>
                  <a:gd name="T18" fmla="*/ 42 w 42"/>
                  <a:gd name="T19" fmla="*/ 12 h 24"/>
                  <a:gd name="T20" fmla="*/ 36 w 42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24">
                    <a:moveTo>
                      <a:pt x="36" y="12"/>
                    </a:moveTo>
                    <a:lnTo>
                      <a:pt x="30" y="1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24"/>
                    </a:lnTo>
                    <a:lnTo>
                      <a:pt x="42" y="24"/>
                    </a:lnTo>
                    <a:lnTo>
                      <a:pt x="42" y="12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3" name="Freeform 656"/>
              <p:cNvSpPr>
                <a:spLocks/>
              </p:cNvSpPr>
              <p:nvPr/>
            </p:nvSpPr>
            <p:spPr bwMode="auto">
              <a:xfrm>
                <a:off x="924" y="2586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4" name="Freeform 657"/>
              <p:cNvSpPr>
                <a:spLocks/>
              </p:cNvSpPr>
              <p:nvPr/>
            </p:nvSpPr>
            <p:spPr bwMode="auto">
              <a:xfrm>
                <a:off x="954" y="2598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5" name="Freeform 658"/>
              <p:cNvSpPr>
                <a:spLocks/>
              </p:cNvSpPr>
              <p:nvPr/>
            </p:nvSpPr>
            <p:spPr bwMode="auto">
              <a:xfrm>
                <a:off x="930" y="2586"/>
                <a:ext cx="18" cy="12"/>
              </a:xfrm>
              <a:custGeom>
                <a:avLst/>
                <a:gdLst>
                  <a:gd name="T0" fmla="*/ 12 w 18"/>
                  <a:gd name="T1" fmla="*/ 12 h 12"/>
                  <a:gd name="T2" fmla="*/ 18 w 18"/>
                  <a:gd name="T3" fmla="*/ 12 h 12"/>
                  <a:gd name="T4" fmla="*/ 12 w 18"/>
                  <a:gd name="T5" fmla="*/ 12 h 12"/>
                  <a:gd name="T6" fmla="*/ 0 w 18"/>
                  <a:gd name="T7" fmla="*/ 0 h 12"/>
                  <a:gd name="T8" fmla="*/ 0 w 18"/>
                  <a:gd name="T9" fmla="*/ 0 h 12"/>
                  <a:gd name="T10" fmla="*/ 12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2" y="12"/>
                    </a:moveTo>
                    <a:lnTo>
                      <a:pt x="18" y="12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6" name="Freeform 659"/>
              <p:cNvSpPr>
                <a:spLocks/>
              </p:cNvSpPr>
              <p:nvPr/>
            </p:nvSpPr>
            <p:spPr bwMode="auto">
              <a:xfrm>
                <a:off x="990" y="2646"/>
                <a:ext cx="60" cy="54"/>
              </a:xfrm>
              <a:custGeom>
                <a:avLst/>
                <a:gdLst>
                  <a:gd name="T0" fmla="*/ 5 w 10"/>
                  <a:gd name="T1" fmla="*/ 2 h 9"/>
                  <a:gd name="T2" fmla="*/ 4 w 10"/>
                  <a:gd name="T3" fmla="*/ 1 h 9"/>
                  <a:gd name="T4" fmla="*/ 3 w 10"/>
                  <a:gd name="T5" fmla="*/ 1 h 9"/>
                  <a:gd name="T6" fmla="*/ 1 w 10"/>
                  <a:gd name="T7" fmla="*/ 0 h 9"/>
                  <a:gd name="T8" fmla="*/ 0 w 10"/>
                  <a:gd name="T9" fmla="*/ 1 h 9"/>
                  <a:gd name="T10" fmla="*/ 0 w 10"/>
                  <a:gd name="T11" fmla="*/ 1 h 9"/>
                  <a:gd name="T12" fmla="*/ 0 w 10"/>
                  <a:gd name="T13" fmla="*/ 4 h 9"/>
                  <a:gd name="T14" fmla="*/ 2 w 10"/>
                  <a:gd name="T15" fmla="*/ 5 h 9"/>
                  <a:gd name="T16" fmla="*/ 3 w 10"/>
                  <a:gd name="T17" fmla="*/ 4 h 9"/>
                  <a:gd name="T18" fmla="*/ 6 w 10"/>
                  <a:gd name="T19" fmla="*/ 7 h 9"/>
                  <a:gd name="T20" fmla="*/ 7 w 10"/>
                  <a:gd name="T21" fmla="*/ 9 h 9"/>
                  <a:gd name="T22" fmla="*/ 9 w 10"/>
                  <a:gd name="T23" fmla="*/ 9 h 9"/>
                  <a:gd name="T24" fmla="*/ 10 w 10"/>
                  <a:gd name="T25" fmla="*/ 8 h 9"/>
                  <a:gd name="T26" fmla="*/ 9 w 10"/>
                  <a:gd name="T27" fmla="*/ 6 h 9"/>
                  <a:gd name="T28" fmla="*/ 10 w 10"/>
                  <a:gd name="T29" fmla="*/ 5 h 9"/>
                  <a:gd name="T30" fmla="*/ 8 w 10"/>
                  <a:gd name="T31" fmla="*/ 4 h 9"/>
                  <a:gd name="T32" fmla="*/ 7 w 10"/>
                  <a:gd name="T33" fmla="*/ 1 h 9"/>
                  <a:gd name="T34" fmla="*/ 5 w 10"/>
                  <a:gd name="T35" fmla="*/ 2 h 9"/>
                  <a:gd name="T36" fmla="*/ 5 w 10"/>
                  <a:gd name="T37" fmla="*/ 2 h 9"/>
                  <a:gd name="T38" fmla="*/ 5 w 10"/>
                  <a:gd name="T39" fmla="*/ 2 h 9"/>
                  <a:gd name="T40" fmla="*/ 5 w 10"/>
                  <a:gd name="T4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9">
                    <a:moveTo>
                      <a:pt x="5" y="2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7" name="Freeform 660"/>
              <p:cNvSpPr>
                <a:spLocks/>
              </p:cNvSpPr>
              <p:nvPr/>
            </p:nvSpPr>
            <p:spPr bwMode="auto">
              <a:xfrm>
                <a:off x="996" y="2646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12 w 18"/>
                  <a:gd name="T3" fmla="*/ 6 h 6"/>
                  <a:gd name="T4" fmla="*/ 0 w 18"/>
                  <a:gd name="T5" fmla="*/ 0 h 6"/>
                  <a:gd name="T6" fmla="*/ 12 w 18"/>
                  <a:gd name="T7" fmla="*/ 6 h 6"/>
                  <a:gd name="T8" fmla="*/ 18 w 1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8" name="Freeform 661"/>
              <p:cNvSpPr>
                <a:spLocks/>
              </p:cNvSpPr>
              <p:nvPr/>
            </p:nvSpPr>
            <p:spPr bwMode="auto">
              <a:xfrm>
                <a:off x="1020" y="2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9" name="Freeform 662"/>
              <p:cNvSpPr>
                <a:spLocks/>
              </p:cNvSpPr>
              <p:nvPr/>
            </p:nvSpPr>
            <p:spPr bwMode="auto">
              <a:xfrm>
                <a:off x="1044" y="2676"/>
                <a:ext cx="102" cy="48"/>
              </a:xfrm>
              <a:custGeom>
                <a:avLst/>
                <a:gdLst>
                  <a:gd name="T0" fmla="*/ 6 w 102"/>
                  <a:gd name="T1" fmla="*/ 18 h 48"/>
                  <a:gd name="T2" fmla="*/ 0 w 102"/>
                  <a:gd name="T3" fmla="*/ 24 h 48"/>
                  <a:gd name="T4" fmla="*/ 24 w 102"/>
                  <a:gd name="T5" fmla="*/ 30 h 48"/>
                  <a:gd name="T6" fmla="*/ 30 w 102"/>
                  <a:gd name="T7" fmla="*/ 42 h 48"/>
                  <a:gd name="T8" fmla="*/ 36 w 102"/>
                  <a:gd name="T9" fmla="*/ 36 h 48"/>
                  <a:gd name="T10" fmla="*/ 42 w 102"/>
                  <a:gd name="T11" fmla="*/ 48 h 48"/>
                  <a:gd name="T12" fmla="*/ 48 w 102"/>
                  <a:gd name="T13" fmla="*/ 42 h 48"/>
                  <a:gd name="T14" fmla="*/ 42 w 102"/>
                  <a:gd name="T15" fmla="*/ 30 h 48"/>
                  <a:gd name="T16" fmla="*/ 66 w 102"/>
                  <a:gd name="T17" fmla="*/ 18 h 48"/>
                  <a:gd name="T18" fmla="*/ 90 w 102"/>
                  <a:gd name="T19" fmla="*/ 24 h 48"/>
                  <a:gd name="T20" fmla="*/ 84 w 102"/>
                  <a:gd name="T21" fmla="*/ 30 h 48"/>
                  <a:gd name="T22" fmla="*/ 96 w 102"/>
                  <a:gd name="T23" fmla="*/ 48 h 48"/>
                  <a:gd name="T24" fmla="*/ 102 w 102"/>
                  <a:gd name="T25" fmla="*/ 36 h 48"/>
                  <a:gd name="T26" fmla="*/ 102 w 102"/>
                  <a:gd name="T27" fmla="*/ 24 h 48"/>
                  <a:gd name="T28" fmla="*/ 102 w 102"/>
                  <a:gd name="T29" fmla="*/ 24 h 48"/>
                  <a:gd name="T30" fmla="*/ 102 w 102"/>
                  <a:gd name="T31" fmla="*/ 24 h 48"/>
                  <a:gd name="T32" fmla="*/ 84 w 102"/>
                  <a:gd name="T33" fmla="*/ 6 h 48"/>
                  <a:gd name="T34" fmla="*/ 72 w 102"/>
                  <a:gd name="T35" fmla="*/ 6 h 48"/>
                  <a:gd name="T36" fmla="*/ 66 w 102"/>
                  <a:gd name="T37" fmla="*/ 0 h 48"/>
                  <a:gd name="T38" fmla="*/ 60 w 102"/>
                  <a:gd name="T39" fmla="*/ 0 h 48"/>
                  <a:gd name="T40" fmla="*/ 30 w 102"/>
                  <a:gd name="T41" fmla="*/ 18 h 48"/>
                  <a:gd name="T42" fmla="*/ 18 w 102"/>
                  <a:gd name="T43" fmla="*/ 12 h 48"/>
                  <a:gd name="T44" fmla="*/ 12 w 102"/>
                  <a:gd name="T45" fmla="*/ 6 h 48"/>
                  <a:gd name="T46" fmla="*/ 6 w 102"/>
                  <a:gd name="T47" fmla="*/ 0 h 48"/>
                  <a:gd name="T48" fmla="*/ 0 w 102"/>
                  <a:gd name="T49" fmla="*/ 6 h 48"/>
                  <a:gd name="T50" fmla="*/ 6 w 102"/>
                  <a:gd name="T51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48">
                    <a:moveTo>
                      <a:pt x="6" y="18"/>
                    </a:moveTo>
                    <a:lnTo>
                      <a:pt x="0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48" y="42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90" y="24"/>
                    </a:lnTo>
                    <a:lnTo>
                      <a:pt x="84" y="30"/>
                    </a:lnTo>
                    <a:lnTo>
                      <a:pt x="96" y="48"/>
                    </a:lnTo>
                    <a:lnTo>
                      <a:pt x="102" y="36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84" y="6"/>
                    </a:lnTo>
                    <a:lnTo>
                      <a:pt x="72" y="6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0" name="Freeform 663"/>
              <p:cNvSpPr>
                <a:spLocks/>
              </p:cNvSpPr>
              <p:nvPr/>
            </p:nvSpPr>
            <p:spPr bwMode="auto">
              <a:xfrm>
                <a:off x="1044" y="267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6 h 18"/>
                  <a:gd name="T4" fmla="*/ 6 w 6"/>
                  <a:gd name="T5" fmla="*/ 0 h 18"/>
                  <a:gd name="T6" fmla="*/ 0 w 6"/>
                  <a:gd name="T7" fmla="*/ 6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1" name="Freeform 664"/>
              <p:cNvSpPr>
                <a:spLocks/>
              </p:cNvSpPr>
              <p:nvPr/>
            </p:nvSpPr>
            <p:spPr bwMode="auto">
              <a:xfrm>
                <a:off x="3690" y="2124"/>
                <a:ext cx="300" cy="282"/>
              </a:xfrm>
              <a:custGeom>
                <a:avLst/>
                <a:gdLst>
                  <a:gd name="T0" fmla="*/ 180 w 300"/>
                  <a:gd name="T1" fmla="*/ 270 h 282"/>
                  <a:gd name="T2" fmla="*/ 150 w 300"/>
                  <a:gd name="T3" fmla="*/ 216 h 282"/>
                  <a:gd name="T4" fmla="*/ 150 w 300"/>
                  <a:gd name="T5" fmla="*/ 216 h 282"/>
                  <a:gd name="T6" fmla="*/ 150 w 300"/>
                  <a:gd name="T7" fmla="*/ 216 h 282"/>
                  <a:gd name="T8" fmla="*/ 168 w 300"/>
                  <a:gd name="T9" fmla="*/ 192 h 282"/>
                  <a:gd name="T10" fmla="*/ 192 w 300"/>
                  <a:gd name="T11" fmla="*/ 198 h 282"/>
                  <a:gd name="T12" fmla="*/ 252 w 300"/>
                  <a:gd name="T13" fmla="*/ 126 h 282"/>
                  <a:gd name="T14" fmla="*/ 258 w 300"/>
                  <a:gd name="T15" fmla="*/ 102 h 282"/>
                  <a:gd name="T16" fmla="*/ 234 w 300"/>
                  <a:gd name="T17" fmla="*/ 84 h 282"/>
                  <a:gd name="T18" fmla="*/ 234 w 300"/>
                  <a:gd name="T19" fmla="*/ 48 h 282"/>
                  <a:gd name="T20" fmla="*/ 258 w 300"/>
                  <a:gd name="T21" fmla="*/ 54 h 282"/>
                  <a:gd name="T22" fmla="*/ 300 w 300"/>
                  <a:gd name="T23" fmla="*/ 30 h 282"/>
                  <a:gd name="T24" fmla="*/ 300 w 300"/>
                  <a:gd name="T25" fmla="*/ 30 h 282"/>
                  <a:gd name="T26" fmla="*/ 300 w 300"/>
                  <a:gd name="T27" fmla="*/ 30 h 282"/>
                  <a:gd name="T28" fmla="*/ 300 w 300"/>
                  <a:gd name="T29" fmla="*/ 30 h 282"/>
                  <a:gd name="T30" fmla="*/ 270 w 300"/>
                  <a:gd name="T31" fmla="*/ 24 h 282"/>
                  <a:gd name="T32" fmla="*/ 270 w 300"/>
                  <a:gd name="T33" fmla="*/ 6 h 282"/>
                  <a:gd name="T34" fmla="*/ 246 w 300"/>
                  <a:gd name="T35" fmla="*/ 0 h 282"/>
                  <a:gd name="T36" fmla="*/ 246 w 300"/>
                  <a:gd name="T37" fmla="*/ 0 h 282"/>
                  <a:gd name="T38" fmla="*/ 246 w 300"/>
                  <a:gd name="T39" fmla="*/ 0 h 282"/>
                  <a:gd name="T40" fmla="*/ 246 w 300"/>
                  <a:gd name="T41" fmla="*/ 0 h 282"/>
                  <a:gd name="T42" fmla="*/ 216 w 300"/>
                  <a:gd name="T43" fmla="*/ 0 h 282"/>
                  <a:gd name="T44" fmla="*/ 186 w 300"/>
                  <a:gd name="T45" fmla="*/ 18 h 282"/>
                  <a:gd name="T46" fmla="*/ 192 w 300"/>
                  <a:gd name="T47" fmla="*/ 42 h 282"/>
                  <a:gd name="T48" fmla="*/ 192 w 300"/>
                  <a:gd name="T49" fmla="*/ 42 h 282"/>
                  <a:gd name="T50" fmla="*/ 192 w 300"/>
                  <a:gd name="T51" fmla="*/ 42 h 282"/>
                  <a:gd name="T52" fmla="*/ 150 w 300"/>
                  <a:gd name="T53" fmla="*/ 96 h 282"/>
                  <a:gd name="T54" fmla="*/ 144 w 300"/>
                  <a:gd name="T55" fmla="*/ 108 h 282"/>
                  <a:gd name="T56" fmla="*/ 144 w 300"/>
                  <a:gd name="T57" fmla="*/ 120 h 282"/>
                  <a:gd name="T58" fmla="*/ 120 w 300"/>
                  <a:gd name="T59" fmla="*/ 126 h 282"/>
                  <a:gd name="T60" fmla="*/ 102 w 300"/>
                  <a:gd name="T61" fmla="*/ 132 h 282"/>
                  <a:gd name="T62" fmla="*/ 96 w 300"/>
                  <a:gd name="T63" fmla="*/ 156 h 282"/>
                  <a:gd name="T64" fmla="*/ 18 w 300"/>
                  <a:gd name="T65" fmla="*/ 162 h 282"/>
                  <a:gd name="T66" fmla="*/ 0 w 300"/>
                  <a:gd name="T67" fmla="*/ 156 h 282"/>
                  <a:gd name="T68" fmla="*/ 0 w 300"/>
                  <a:gd name="T69" fmla="*/ 156 h 282"/>
                  <a:gd name="T70" fmla="*/ 6 w 300"/>
                  <a:gd name="T71" fmla="*/ 168 h 282"/>
                  <a:gd name="T72" fmla="*/ 6 w 300"/>
                  <a:gd name="T73" fmla="*/ 180 h 282"/>
                  <a:gd name="T74" fmla="*/ 18 w 300"/>
                  <a:gd name="T75" fmla="*/ 186 h 282"/>
                  <a:gd name="T76" fmla="*/ 30 w 300"/>
                  <a:gd name="T77" fmla="*/ 192 h 282"/>
                  <a:gd name="T78" fmla="*/ 30 w 300"/>
                  <a:gd name="T79" fmla="*/ 210 h 282"/>
                  <a:gd name="T80" fmla="*/ 36 w 300"/>
                  <a:gd name="T81" fmla="*/ 210 h 282"/>
                  <a:gd name="T82" fmla="*/ 42 w 300"/>
                  <a:gd name="T83" fmla="*/ 216 h 282"/>
                  <a:gd name="T84" fmla="*/ 42 w 300"/>
                  <a:gd name="T85" fmla="*/ 216 h 282"/>
                  <a:gd name="T86" fmla="*/ 42 w 300"/>
                  <a:gd name="T87" fmla="*/ 216 h 282"/>
                  <a:gd name="T88" fmla="*/ 12 w 300"/>
                  <a:gd name="T89" fmla="*/ 234 h 282"/>
                  <a:gd name="T90" fmla="*/ 6 w 300"/>
                  <a:gd name="T91" fmla="*/ 258 h 282"/>
                  <a:gd name="T92" fmla="*/ 12 w 300"/>
                  <a:gd name="T93" fmla="*/ 258 h 282"/>
                  <a:gd name="T94" fmla="*/ 90 w 300"/>
                  <a:gd name="T95" fmla="*/ 246 h 282"/>
                  <a:gd name="T96" fmla="*/ 102 w 300"/>
                  <a:gd name="T97" fmla="*/ 252 h 282"/>
                  <a:gd name="T98" fmla="*/ 102 w 300"/>
                  <a:gd name="T99" fmla="*/ 264 h 282"/>
                  <a:gd name="T100" fmla="*/ 108 w 300"/>
                  <a:gd name="T101" fmla="*/ 264 h 282"/>
                  <a:gd name="T102" fmla="*/ 114 w 300"/>
                  <a:gd name="T103" fmla="*/ 282 h 282"/>
                  <a:gd name="T104" fmla="*/ 126 w 300"/>
                  <a:gd name="T105" fmla="*/ 282 h 282"/>
                  <a:gd name="T106" fmla="*/ 138 w 300"/>
                  <a:gd name="T107" fmla="*/ 270 h 282"/>
                  <a:gd name="T108" fmla="*/ 180 w 300"/>
                  <a:gd name="T109" fmla="*/ 27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0" h="282">
                    <a:moveTo>
                      <a:pt x="180" y="270"/>
                    </a:moveTo>
                    <a:lnTo>
                      <a:pt x="150" y="216"/>
                    </a:lnTo>
                    <a:lnTo>
                      <a:pt x="150" y="216"/>
                    </a:lnTo>
                    <a:lnTo>
                      <a:pt x="150" y="216"/>
                    </a:lnTo>
                    <a:lnTo>
                      <a:pt x="168" y="192"/>
                    </a:lnTo>
                    <a:lnTo>
                      <a:pt x="192" y="198"/>
                    </a:lnTo>
                    <a:lnTo>
                      <a:pt x="252" y="126"/>
                    </a:lnTo>
                    <a:lnTo>
                      <a:pt x="258" y="102"/>
                    </a:lnTo>
                    <a:lnTo>
                      <a:pt x="234" y="84"/>
                    </a:lnTo>
                    <a:lnTo>
                      <a:pt x="234" y="48"/>
                    </a:lnTo>
                    <a:lnTo>
                      <a:pt x="258" y="54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270" y="24"/>
                    </a:lnTo>
                    <a:lnTo>
                      <a:pt x="270" y="6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8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50" y="96"/>
                    </a:lnTo>
                    <a:lnTo>
                      <a:pt x="144" y="108"/>
                    </a:lnTo>
                    <a:lnTo>
                      <a:pt x="144" y="120"/>
                    </a:lnTo>
                    <a:lnTo>
                      <a:pt x="120" y="126"/>
                    </a:lnTo>
                    <a:lnTo>
                      <a:pt x="102" y="132"/>
                    </a:lnTo>
                    <a:lnTo>
                      <a:pt x="96" y="156"/>
                    </a:lnTo>
                    <a:lnTo>
                      <a:pt x="18" y="162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6" y="168"/>
                    </a:lnTo>
                    <a:lnTo>
                      <a:pt x="6" y="180"/>
                    </a:lnTo>
                    <a:lnTo>
                      <a:pt x="18" y="186"/>
                    </a:lnTo>
                    <a:lnTo>
                      <a:pt x="30" y="192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12" y="234"/>
                    </a:lnTo>
                    <a:lnTo>
                      <a:pt x="6" y="258"/>
                    </a:lnTo>
                    <a:lnTo>
                      <a:pt x="12" y="258"/>
                    </a:lnTo>
                    <a:lnTo>
                      <a:pt x="90" y="246"/>
                    </a:lnTo>
                    <a:lnTo>
                      <a:pt x="102" y="252"/>
                    </a:lnTo>
                    <a:lnTo>
                      <a:pt x="102" y="264"/>
                    </a:lnTo>
                    <a:lnTo>
                      <a:pt x="108" y="264"/>
                    </a:lnTo>
                    <a:lnTo>
                      <a:pt x="114" y="282"/>
                    </a:lnTo>
                    <a:lnTo>
                      <a:pt x="126" y="282"/>
                    </a:lnTo>
                    <a:lnTo>
                      <a:pt x="138" y="270"/>
                    </a:lnTo>
                    <a:lnTo>
                      <a:pt x="180" y="27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2" name="Freeform 665"/>
              <p:cNvSpPr>
                <a:spLocks/>
              </p:cNvSpPr>
              <p:nvPr/>
            </p:nvSpPr>
            <p:spPr bwMode="auto">
              <a:xfrm>
                <a:off x="3960" y="2130"/>
                <a:ext cx="30" cy="24"/>
              </a:xfrm>
              <a:custGeom>
                <a:avLst/>
                <a:gdLst>
                  <a:gd name="T0" fmla="*/ 30 w 30"/>
                  <a:gd name="T1" fmla="*/ 24 h 24"/>
                  <a:gd name="T2" fmla="*/ 30 w 30"/>
                  <a:gd name="T3" fmla="*/ 24 h 24"/>
                  <a:gd name="T4" fmla="*/ 30 w 30"/>
                  <a:gd name="T5" fmla="*/ 24 h 24"/>
                  <a:gd name="T6" fmla="*/ 30 w 30"/>
                  <a:gd name="T7" fmla="*/ 24 h 24"/>
                  <a:gd name="T8" fmla="*/ 30 w 30"/>
                  <a:gd name="T9" fmla="*/ 24 h 24"/>
                  <a:gd name="T10" fmla="*/ 0 w 30"/>
                  <a:gd name="T11" fmla="*/ 18 h 24"/>
                  <a:gd name="T12" fmla="*/ 0 w 30"/>
                  <a:gd name="T13" fmla="*/ 0 h 24"/>
                  <a:gd name="T14" fmla="*/ 0 w 30"/>
                  <a:gd name="T15" fmla="*/ 0 h 24"/>
                  <a:gd name="T16" fmla="*/ 0 w 30"/>
                  <a:gd name="T17" fmla="*/ 18 h 24"/>
                  <a:gd name="T18" fmla="*/ 30 w 30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30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3" name="Freeform 666"/>
              <p:cNvSpPr>
                <a:spLocks/>
              </p:cNvSpPr>
              <p:nvPr/>
            </p:nvSpPr>
            <p:spPr bwMode="auto">
              <a:xfrm>
                <a:off x="3840" y="2316"/>
                <a:ext cx="18" cy="24"/>
              </a:xfrm>
              <a:custGeom>
                <a:avLst/>
                <a:gdLst>
                  <a:gd name="T0" fmla="*/ 0 w 18"/>
                  <a:gd name="T1" fmla="*/ 24 h 24"/>
                  <a:gd name="T2" fmla="*/ 18 w 18"/>
                  <a:gd name="T3" fmla="*/ 0 h 24"/>
                  <a:gd name="T4" fmla="*/ 0 w 18"/>
                  <a:gd name="T5" fmla="*/ 24 h 24"/>
                  <a:gd name="T6" fmla="*/ 0 w 1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0" y="24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4" name="Freeform 667"/>
              <p:cNvSpPr>
                <a:spLocks/>
              </p:cNvSpPr>
              <p:nvPr/>
            </p:nvSpPr>
            <p:spPr bwMode="auto">
              <a:xfrm>
                <a:off x="3882" y="2226"/>
                <a:ext cx="66" cy="96"/>
              </a:xfrm>
              <a:custGeom>
                <a:avLst/>
                <a:gdLst>
                  <a:gd name="T0" fmla="*/ 0 w 66"/>
                  <a:gd name="T1" fmla="*/ 96 h 96"/>
                  <a:gd name="T2" fmla="*/ 60 w 66"/>
                  <a:gd name="T3" fmla="*/ 24 h 96"/>
                  <a:gd name="T4" fmla="*/ 66 w 66"/>
                  <a:gd name="T5" fmla="*/ 0 h 96"/>
                  <a:gd name="T6" fmla="*/ 60 w 66"/>
                  <a:gd name="T7" fmla="*/ 24 h 96"/>
                  <a:gd name="T8" fmla="*/ 0 w 66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6">
                    <a:moveTo>
                      <a:pt x="0" y="96"/>
                    </a:moveTo>
                    <a:lnTo>
                      <a:pt x="60" y="24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5" name="Rectangle 668"/>
              <p:cNvSpPr>
                <a:spLocks noChangeArrowheads="1"/>
              </p:cNvSpPr>
              <p:nvPr/>
            </p:nvSpPr>
            <p:spPr bwMode="auto">
              <a:xfrm>
                <a:off x="39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6" name="Rectangle 669"/>
              <p:cNvSpPr>
                <a:spLocks noChangeArrowheads="1"/>
              </p:cNvSpPr>
              <p:nvPr/>
            </p:nvSpPr>
            <p:spPr bwMode="auto">
              <a:xfrm>
                <a:off x="39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7" name="Rectangle 670"/>
              <p:cNvSpPr>
                <a:spLocks noChangeArrowheads="1"/>
              </p:cNvSpPr>
              <p:nvPr/>
            </p:nvSpPr>
            <p:spPr bwMode="auto">
              <a:xfrm>
                <a:off x="3936" y="21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8" name="Freeform 671"/>
              <p:cNvSpPr>
                <a:spLocks/>
              </p:cNvSpPr>
              <p:nvPr/>
            </p:nvSpPr>
            <p:spPr bwMode="auto">
              <a:xfrm>
                <a:off x="3678" y="2088"/>
                <a:ext cx="270" cy="198"/>
              </a:xfrm>
              <a:custGeom>
                <a:avLst/>
                <a:gdLst>
                  <a:gd name="T0" fmla="*/ 264 w 270"/>
                  <a:gd name="T1" fmla="*/ 30 h 198"/>
                  <a:gd name="T2" fmla="*/ 240 w 270"/>
                  <a:gd name="T3" fmla="*/ 24 h 198"/>
                  <a:gd name="T4" fmla="*/ 204 w 270"/>
                  <a:gd name="T5" fmla="*/ 42 h 198"/>
                  <a:gd name="T6" fmla="*/ 192 w 270"/>
                  <a:gd name="T7" fmla="*/ 0 h 198"/>
                  <a:gd name="T8" fmla="*/ 180 w 270"/>
                  <a:gd name="T9" fmla="*/ 18 h 198"/>
                  <a:gd name="T10" fmla="*/ 138 w 270"/>
                  <a:gd name="T11" fmla="*/ 36 h 198"/>
                  <a:gd name="T12" fmla="*/ 138 w 270"/>
                  <a:gd name="T13" fmla="*/ 36 h 198"/>
                  <a:gd name="T14" fmla="*/ 138 w 270"/>
                  <a:gd name="T15" fmla="*/ 36 h 198"/>
                  <a:gd name="T16" fmla="*/ 138 w 270"/>
                  <a:gd name="T17" fmla="*/ 30 h 198"/>
                  <a:gd name="T18" fmla="*/ 132 w 270"/>
                  <a:gd name="T19" fmla="*/ 30 h 198"/>
                  <a:gd name="T20" fmla="*/ 126 w 270"/>
                  <a:gd name="T21" fmla="*/ 30 h 198"/>
                  <a:gd name="T22" fmla="*/ 96 w 270"/>
                  <a:gd name="T23" fmla="*/ 24 h 198"/>
                  <a:gd name="T24" fmla="*/ 84 w 270"/>
                  <a:gd name="T25" fmla="*/ 30 h 198"/>
                  <a:gd name="T26" fmla="*/ 72 w 270"/>
                  <a:gd name="T27" fmla="*/ 48 h 198"/>
                  <a:gd name="T28" fmla="*/ 48 w 270"/>
                  <a:gd name="T29" fmla="*/ 60 h 198"/>
                  <a:gd name="T30" fmla="*/ 42 w 270"/>
                  <a:gd name="T31" fmla="*/ 78 h 198"/>
                  <a:gd name="T32" fmla="*/ 42 w 270"/>
                  <a:gd name="T33" fmla="*/ 78 h 198"/>
                  <a:gd name="T34" fmla="*/ 42 w 270"/>
                  <a:gd name="T35" fmla="*/ 78 h 198"/>
                  <a:gd name="T36" fmla="*/ 12 w 270"/>
                  <a:gd name="T37" fmla="*/ 66 h 198"/>
                  <a:gd name="T38" fmla="*/ 0 w 270"/>
                  <a:gd name="T39" fmla="*/ 102 h 198"/>
                  <a:gd name="T40" fmla="*/ 6 w 270"/>
                  <a:gd name="T41" fmla="*/ 150 h 198"/>
                  <a:gd name="T42" fmla="*/ 18 w 270"/>
                  <a:gd name="T43" fmla="*/ 156 h 198"/>
                  <a:gd name="T44" fmla="*/ 24 w 270"/>
                  <a:gd name="T45" fmla="*/ 168 h 198"/>
                  <a:gd name="T46" fmla="*/ 6 w 270"/>
                  <a:gd name="T47" fmla="*/ 186 h 198"/>
                  <a:gd name="T48" fmla="*/ 12 w 270"/>
                  <a:gd name="T49" fmla="*/ 192 h 198"/>
                  <a:gd name="T50" fmla="*/ 12 w 270"/>
                  <a:gd name="T51" fmla="*/ 192 h 198"/>
                  <a:gd name="T52" fmla="*/ 12 w 270"/>
                  <a:gd name="T53" fmla="*/ 192 h 198"/>
                  <a:gd name="T54" fmla="*/ 12 w 270"/>
                  <a:gd name="T55" fmla="*/ 192 h 198"/>
                  <a:gd name="T56" fmla="*/ 30 w 270"/>
                  <a:gd name="T57" fmla="*/ 198 h 198"/>
                  <a:gd name="T58" fmla="*/ 108 w 270"/>
                  <a:gd name="T59" fmla="*/ 192 h 198"/>
                  <a:gd name="T60" fmla="*/ 114 w 270"/>
                  <a:gd name="T61" fmla="*/ 168 h 198"/>
                  <a:gd name="T62" fmla="*/ 132 w 270"/>
                  <a:gd name="T63" fmla="*/ 162 h 198"/>
                  <a:gd name="T64" fmla="*/ 156 w 270"/>
                  <a:gd name="T65" fmla="*/ 156 h 198"/>
                  <a:gd name="T66" fmla="*/ 156 w 270"/>
                  <a:gd name="T67" fmla="*/ 144 h 198"/>
                  <a:gd name="T68" fmla="*/ 162 w 270"/>
                  <a:gd name="T69" fmla="*/ 132 h 198"/>
                  <a:gd name="T70" fmla="*/ 204 w 270"/>
                  <a:gd name="T71" fmla="*/ 78 h 198"/>
                  <a:gd name="T72" fmla="*/ 198 w 270"/>
                  <a:gd name="T73" fmla="*/ 54 h 198"/>
                  <a:gd name="T74" fmla="*/ 228 w 270"/>
                  <a:gd name="T75" fmla="*/ 36 h 198"/>
                  <a:gd name="T76" fmla="*/ 258 w 270"/>
                  <a:gd name="T77" fmla="*/ 36 h 198"/>
                  <a:gd name="T78" fmla="*/ 258 w 270"/>
                  <a:gd name="T79" fmla="*/ 36 h 198"/>
                  <a:gd name="T80" fmla="*/ 264 w 270"/>
                  <a:gd name="T81" fmla="*/ 30 h 198"/>
                  <a:gd name="T82" fmla="*/ 270 w 270"/>
                  <a:gd name="T83" fmla="*/ 30 h 198"/>
                  <a:gd name="T84" fmla="*/ 264 w 270"/>
                  <a:gd name="T85" fmla="*/ 30 h 198"/>
                  <a:gd name="T86" fmla="*/ 264 w 270"/>
                  <a:gd name="T87" fmla="*/ 30 h 198"/>
                  <a:gd name="T88" fmla="*/ 264 w 270"/>
                  <a:gd name="T89" fmla="*/ 30 h 198"/>
                  <a:gd name="T90" fmla="*/ 264 w 270"/>
                  <a:gd name="T91" fmla="*/ 3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0" h="198">
                    <a:moveTo>
                      <a:pt x="264" y="30"/>
                    </a:moveTo>
                    <a:lnTo>
                      <a:pt x="240" y="24"/>
                    </a:lnTo>
                    <a:lnTo>
                      <a:pt x="204" y="42"/>
                    </a:lnTo>
                    <a:lnTo>
                      <a:pt x="192" y="0"/>
                    </a:lnTo>
                    <a:lnTo>
                      <a:pt x="180" y="18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26" y="30"/>
                    </a:lnTo>
                    <a:lnTo>
                      <a:pt x="96" y="24"/>
                    </a:lnTo>
                    <a:lnTo>
                      <a:pt x="84" y="30"/>
                    </a:lnTo>
                    <a:lnTo>
                      <a:pt x="72" y="48"/>
                    </a:lnTo>
                    <a:lnTo>
                      <a:pt x="48" y="6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12" y="66"/>
                    </a:lnTo>
                    <a:lnTo>
                      <a:pt x="0" y="102"/>
                    </a:lnTo>
                    <a:lnTo>
                      <a:pt x="6" y="150"/>
                    </a:lnTo>
                    <a:lnTo>
                      <a:pt x="18" y="156"/>
                    </a:lnTo>
                    <a:lnTo>
                      <a:pt x="24" y="168"/>
                    </a:lnTo>
                    <a:lnTo>
                      <a:pt x="6" y="186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30" y="198"/>
                    </a:lnTo>
                    <a:lnTo>
                      <a:pt x="108" y="192"/>
                    </a:lnTo>
                    <a:lnTo>
                      <a:pt x="114" y="168"/>
                    </a:lnTo>
                    <a:lnTo>
                      <a:pt x="132" y="162"/>
                    </a:lnTo>
                    <a:lnTo>
                      <a:pt x="156" y="156"/>
                    </a:lnTo>
                    <a:lnTo>
                      <a:pt x="156" y="144"/>
                    </a:lnTo>
                    <a:lnTo>
                      <a:pt x="162" y="132"/>
                    </a:lnTo>
                    <a:lnTo>
                      <a:pt x="204" y="78"/>
                    </a:lnTo>
                    <a:lnTo>
                      <a:pt x="198" y="54"/>
                    </a:lnTo>
                    <a:lnTo>
                      <a:pt x="228" y="36"/>
                    </a:lnTo>
                    <a:lnTo>
                      <a:pt x="258" y="36"/>
                    </a:lnTo>
                    <a:lnTo>
                      <a:pt x="258" y="36"/>
                    </a:lnTo>
                    <a:lnTo>
                      <a:pt x="264" y="30"/>
                    </a:lnTo>
                    <a:lnTo>
                      <a:pt x="270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9" name="Freeform 672"/>
              <p:cNvSpPr>
                <a:spLocks/>
              </p:cNvSpPr>
              <p:nvPr/>
            </p:nvSpPr>
            <p:spPr bwMode="auto">
              <a:xfrm>
                <a:off x="3936" y="211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0" name="Rectangle 673"/>
              <p:cNvSpPr>
                <a:spLocks noChangeArrowheads="1"/>
              </p:cNvSpPr>
              <p:nvPr/>
            </p:nvSpPr>
            <p:spPr bwMode="auto">
              <a:xfrm>
                <a:off x="3942" y="21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1" name="Freeform 674"/>
              <p:cNvSpPr>
                <a:spLocks/>
              </p:cNvSpPr>
              <p:nvPr/>
            </p:nvSpPr>
            <p:spPr bwMode="auto">
              <a:xfrm>
                <a:off x="3816" y="2106"/>
                <a:ext cx="42" cy="18"/>
              </a:xfrm>
              <a:custGeom>
                <a:avLst/>
                <a:gdLst>
                  <a:gd name="T0" fmla="*/ 42 w 42"/>
                  <a:gd name="T1" fmla="*/ 0 h 18"/>
                  <a:gd name="T2" fmla="*/ 0 w 42"/>
                  <a:gd name="T3" fmla="*/ 18 h 18"/>
                  <a:gd name="T4" fmla="*/ 0 w 42"/>
                  <a:gd name="T5" fmla="*/ 18 h 18"/>
                  <a:gd name="T6" fmla="*/ 42 w 4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2" name="Freeform 675"/>
              <p:cNvSpPr>
                <a:spLocks/>
              </p:cNvSpPr>
              <p:nvPr/>
            </p:nvSpPr>
            <p:spPr bwMode="auto">
              <a:xfrm>
                <a:off x="3870" y="2088"/>
                <a:ext cx="48" cy="42"/>
              </a:xfrm>
              <a:custGeom>
                <a:avLst/>
                <a:gdLst>
                  <a:gd name="T0" fmla="*/ 48 w 48"/>
                  <a:gd name="T1" fmla="*/ 24 h 42"/>
                  <a:gd name="T2" fmla="*/ 12 w 48"/>
                  <a:gd name="T3" fmla="*/ 42 h 42"/>
                  <a:gd name="T4" fmla="*/ 0 w 48"/>
                  <a:gd name="T5" fmla="*/ 0 h 42"/>
                  <a:gd name="T6" fmla="*/ 12 w 48"/>
                  <a:gd name="T7" fmla="*/ 42 h 42"/>
                  <a:gd name="T8" fmla="*/ 48 w 48"/>
                  <a:gd name="T9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2">
                    <a:moveTo>
                      <a:pt x="48" y="24"/>
                    </a:moveTo>
                    <a:lnTo>
                      <a:pt x="12" y="42"/>
                    </a:lnTo>
                    <a:lnTo>
                      <a:pt x="0" y="0"/>
                    </a:lnTo>
                    <a:lnTo>
                      <a:pt x="12" y="42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3" name="Rectangle 676"/>
              <p:cNvSpPr>
                <a:spLocks noChangeArrowheads="1"/>
              </p:cNvSpPr>
              <p:nvPr/>
            </p:nvSpPr>
            <p:spPr bwMode="auto">
              <a:xfrm>
                <a:off x="3810" y="21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4" name="Freeform 677"/>
              <p:cNvSpPr>
                <a:spLocks/>
              </p:cNvSpPr>
              <p:nvPr/>
            </p:nvSpPr>
            <p:spPr bwMode="auto">
              <a:xfrm>
                <a:off x="3918" y="211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0 w 24"/>
                  <a:gd name="T3" fmla="*/ 0 h 6"/>
                  <a:gd name="T4" fmla="*/ 24 w 24"/>
                  <a:gd name="T5" fmla="*/ 6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5" name="Freeform 678"/>
              <p:cNvSpPr>
                <a:spLocks/>
              </p:cNvSpPr>
              <p:nvPr/>
            </p:nvSpPr>
            <p:spPr bwMode="auto">
              <a:xfrm>
                <a:off x="3804" y="2118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6" name="Freeform 679"/>
              <p:cNvSpPr>
                <a:spLocks/>
              </p:cNvSpPr>
              <p:nvPr/>
            </p:nvSpPr>
            <p:spPr bwMode="auto">
              <a:xfrm>
                <a:off x="3690" y="2154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30 w 30"/>
                  <a:gd name="T3" fmla="*/ 12 h 12"/>
                  <a:gd name="T4" fmla="*/ 0 w 30"/>
                  <a:gd name="T5" fmla="*/ 0 h 12"/>
                  <a:gd name="T6" fmla="*/ 0 w 30"/>
                  <a:gd name="T7" fmla="*/ 0 h 12"/>
                  <a:gd name="T8" fmla="*/ 30 w 3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7" name="Rectangle 680"/>
              <p:cNvSpPr>
                <a:spLocks noChangeArrowheads="1"/>
              </p:cNvSpPr>
              <p:nvPr/>
            </p:nvSpPr>
            <p:spPr bwMode="auto">
              <a:xfrm>
                <a:off x="3690" y="228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8" name="Freeform 681"/>
              <p:cNvSpPr>
                <a:spLocks/>
              </p:cNvSpPr>
              <p:nvPr/>
            </p:nvSpPr>
            <p:spPr bwMode="auto">
              <a:xfrm>
                <a:off x="3786" y="2250"/>
                <a:ext cx="24" cy="30"/>
              </a:xfrm>
              <a:custGeom>
                <a:avLst/>
                <a:gdLst>
                  <a:gd name="T0" fmla="*/ 0 w 24"/>
                  <a:gd name="T1" fmla="*/ 30 h 30"/>
                  <a:gd name="T2" fmla="*/ 6 w 24"/>
                  <a:gd name="T3" fmla="*/ 6 h 30"/>
                  <a:gd name="T4" fmla="*/ 24 w 24"/>
                  <a:gd name="T5" fmla="*/ 0 h 30"/>
                  <a:gd name="T6" fmla="*/ 6 w 24"/>
                  <a:gd name="T7" fmla="*/ 6 h 30"/>
                  <a:gd name="T8" fmla="*/ 0 w 24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0" y="30"/>
                    </a:moveTo>
                    <a:lnTo>
                      <a:pt x="6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9" name="Freeform 682"/>
              <p:cNvSpPr>
                <a:spLocks/>
              </p:cNvSpPr>
              <p:nvPr/>
            </p:nvSpPr>
            <p:spPr bwMode="auto">
              <a:xfrm>
                <a:off x="3834" y="2166"/>
                <a:ext cx="48" cy="66"/>
              </a:xfrm>
              <a:custGeom>
                <a:avLst/>
                <a:gdLst>
                  <a:gd name="T0" fmla="*/ 0 w 48"/>
                  <a:gd name="T1" fmla="*/ 66 h 66"/>
                  <a:gd name="T2" fmla="*/ 6 w 48"/>
                  <a:gd name="T3" fmla="*/ 54 h 66"/>
                  <a:gd name="T4" fmla="*/ 48 w 48"/>
                  <a:gd name="T5" fmla="*/ 0 h 66"/>
                  <a:gd name="T6" fmla="*/ 48 w 48"/>
                  <a:gd name="T7" fmla="*/ 0 h 66"/>
                  <a:gd name="T8" fmla="*/ 6 w 48"/>
                  <a:gd name="T9" fmla="*/ 54 h 66"/>
                  <a:gd name="T10" fmla="*/ 0 w 48"/>
                  <a:gd name="T1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66">
                    <a:moveTo>
                      <a:pt x="0" y="66"/>
                    </a:moveTo>
                    <a:lnTo>
                      <a:pt x="6" y="5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0" name="Rectangle 683"/>
              <p:cNvSpPr>
                <a:spLocks noChangeArrowheads="1"/>
              </p:cNvSpPr>
              <p:nvPr/>
            </p:nvSpPr>
            <p:spPr bwMode="auto">
              <a:xfrm>
                <a:off x="3936" y="21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1" name="Freeform 684"/>
              <p:cNvSpPr>
                <a:spLocks/>
              </p:cNvSpPr>
              <p:nvPr/>
            </p:nvSpPr>
            <p:spPr bwMode="auto">
              <a:xfrm>
                <a:off x="3378" y="2058"/>
                <a:ext cx="354" cy="324"/>
              </a:xfrm>
              <a:custGeom>
                <a:avLst/>
                <a:gdLst>
                  <a:gd name="T0" fmla="*/ 342 w 354"/>
                  <a:gd name="T1" fmla="*/ 258 h 324"/>
                  <a:gd name="T2" fmla="*/ 318 w 354"/>
                  <a:gd name="T3" fmla="*/ 246 h 324"/>
                  <a:gd name="T4" fmla="*/ 312 w 354"/>
                  <a:gd name="T5" fmla="*/ 222 h 324"/>
                  <a:gd name="T6" fmla="*/ 306 w 354"/>
                  <a:gd name="T7" fmla="*/ 216 h 324"/>
                  <a:gd name="T8" fmla="*/ 318 w 354"/>
                  <a:gd name="T9" fmla="*/ 186 h 324"/>
                  <a:gd name="T10" fmla="*/ 300 w 354"/>
                  <a:gd name="T11" fmla="*/ 132 h 324"/>
                  <a:gd name="T12" fmla="*/ 318 w 354"/>
                  <a:gd name="T13" fmla="*/ 72 h 324"/>
                  <a:gd name="T14" fmla="*/ 180 w 354"/>
                  <a:gd name="T15" fmla="*/ 54 h 324"/>
                  <a:gd name="T16" fmla="*/ 138 w 354"/>
                  <a:gd name="T17" fmla="*/ 72 h 324"/>
                  <a:gd name="T18" fmla="*/ 108 w 354"/>
                  <a:gd name="T19" fmla="*/ 54 h 324"/>
                  <a:gd name="T20" fmla="*/ 90 w 354"/>
                  <a:gd name="T21" fmla="*/ 30 h 324"/>
                  <a:gd name="T22" fmla="*/ 72 w 354"/>
                  <a:gd name="T23" fmla="*/ 6 h 324"/>
                  <a:gd name="T24" fmla="*/ 42 w 354"/>
                  <a:gd name="T25" fmla="*/ 18 h 324"/>
                  <a:gd name="T26" fmla="*/ 6 w 354"/>
                  <a:gd name="T27" fmla="*/ 0 h 324"/>
                  <a:gd name="T28" fmla="*/ 6 w 354"/>
                  <a:gd name="T29" fmla="*/ 0 h 324"/>
                  <a:gd name="T30" fmla="*/ 6 w 354"/>
                  <a:gd name="T31" fmla="*/ 48 h 324"/>
                  <a:gd name="T32" fmla="*/ 12 w 354"/>
                  <a:gd name="T33" fmla="*/ 60 h 324"/>
                  <a:gd name="T34" fmla="*/ 18 w 354"/>
                  <a:gd name="T35" fmla="*/ 84 h 324"/>
                  <a:gd name="T36" fmla="*/ 36 w 354"/>
                  <a:gd name="T37" fmla="*/ 108 h 324"/>
                  <a:gd name="T38" fmla="*/ 48 w 354"/>
                  <a:gd name="T39" fmla="*/ 162 h 324"/>
                  <a:gd name="T40" fmla="*/ 60 w 354"/>
                  <a:gd name="T41" fmla="*/ 174 h 324"/>
                  <a:gd name="T42" fmla="*/ 66 w 354"/>
                  <a:gd name="T43" fmla="*/ 186 h 324"/>
                  <a:gd name="T44" fmla="*/ 66 w 354"/>
                  <a:gd name="T45" fmla="*/ 192 h 324"/>
                  <a:gd name="T46" fmla="*/ 72 w 354"/>
                  <a:gd name="T47" fmla="*/ 204 h 324"/>
                  <a:gd name="T48" fmla="*/ 78 w 354"/>
                  <a:gd name="T49" fmla="*/ 216 h 324"/>
                  <a:gd name="T50" fmla="*/ 90 w 354"/>
                  <a:gd name="T51" fmla="*/ 210 h 324"/>
                  <a:gd name="T52" fmla="*/ 108 w 354"/>
                  <a:gd name="T53" fmla="*/ 216 h 324"/>
                  <a:gd name="T54" fmla="*/ 150 w 354"/>
                  <a:gd name="T55" fmla="*/ 270 h 324"/>
                  <a:gd name="T56" fmla="*/ 192 w 354"/>
                  <a:gd name="T57" fmla="*/ 294 h 324"/>
                  <a:gd name="T58" fmla="*/ 234 w 354"/>
                  <a:gd name="T59" fmla="*/ 288 h 324"/>
                  <a:gd name="T60" fmla="*/ 318 w 354"/>
                  <a:gd name="T61" fmla="*/ 324 h 324"/>
                  <a:gd name="T62" fmla="*/ 354 w 354"/>
                  <a:gd name="T63" fmla="*/ 282 h 324"/>
                  <a:gd name="T64" fmla="*/ 342 w 354"/>
                  <a:gd name="T65" fmla="*/ 276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4" h="324">
                    <a:moveTo>
                      <a:pt x="342" y="276"/>
                    </a:moveTo>
                    <a:lnTo>
                      <a:pt x="342" y="258"/>
                    </a:lnTo>
                    <a:lnTo>
                      <a:pt x="330" y="252"/>
                    </a:lnTo>
                    <a:lnTo>
                      <a:pt x="318" y="246"/>
                    </a:lnTo>
                    <a:lnTo>
                      <a:pt x="318" y="234"/>
                    </a:lnTo>
                    <a:lnTo>
                      <a:pt x="312" y="222"/>
                    </a:lnTo>
                    <a:lnTo>
                      <a:pt x="312" y="222"/>
                    </a:lnTo>
                    <a:lnTo>
                      <a:pt x="306" y="216"/>
                    </a:lnTo>
                    <a:lnTo>
                      <a:pt x="324" y="198"/>
                    </a:lnTo>
                    <a:lnTo>
                      <a:pt x="318" y="186"/>
                    </a:lnTo>
                    <a:lnTo>
                      <a:pt x="306" y="180"/>
                    </a:lnTo>
                    <a:lnTo>
                      <a:pt x="300" y="132"/>
                    </a:lnTo>
                    <a:lnTo>
                      <a:pt x="312" y="96"/>
                    </a:lnTo>
                    <a:lnTo>
                      <a:pt x="318" y="72"/>
                    </a:lnTo>
                    <a:lnTo>
                      <a:pt x="234" y="30"/>
                    </a:lnTo>
                    <a:lnTo>
                      <a:pt x="180" y="54"/>
                    </a:lnTo>
                    <a:lnTo>
                      <a:pt x="180" y="66"/>
                    </a:lnTo>
                    <a:lnTo>
                      <a:pt x="138" y="72"/>
                    </a:lnTo>
                    <a:lnTo>
                      <a:pt x="114" y="66"/>
                    </a:lnTo>
                    <a:lnTo>
                      <a:pt x="108" y="54"/>
                    </a:lnTo>
                    <a:lnTo>
                      <a:pt x="90" y="54"/>
                    </a:lnTo>
                    <a:lnTo>
                      <a:pt x="90" y="30"/>
                    </a:lnTo>
                    <a:lnTo>
                      <a:pt x="72" y="24"/>
                    </a:lnTo>
                    <a:lnTo>
                      <a:pt x="72" y="6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8" y="84"/>
                    </a:lnTo>
                    <a:lnTo>
                      <a:pt x="36" y="90"/>
                    </a:lnTo>
                    <a:lnTo>
                      <a:pt x="36" y="108"/>
                    </a:lnTo>
                    <a:lnTo>
                      <a:pt x="24" y="138"/>
                    </a:lnTo>
                    <a:lnTo>
                      <a:pt x="48" y="162"/>
                    </a:lnTo>
                    <a:lnTo>
                      <a:pt x="54" y="162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92"/>
                    </a:lnTo>
                    <a:lnTo>
                      <a:pt x="66" y="198"/>
                    </a:lnTo>
                    <a:lnTo>
                      <a:pt x="72" y="204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90" y="210"/>
                    </a:lnTo>
                    <a:lnTo>
                      <a:pt x="96" y="222"/>
                    </a:lnTo>
                    <a:lnTo>
                      <a:pt x="108" y="216"/>
                    </a:lnTo>
                    <a:lnTo>
                      <a:pt x="132" y="264"/>
                    </a:lnTo>
                    <a:lnTo>
                      <a:pt x="150" y="270"/>
                    </a:lnTo>
                    <a:lnTo>
                      <a:pt x="156" y="282"/>
                    </a:lnTo>
                    <a:lnTo>
                      <a:pt x="192" y="294"/>
                    </a:lnTo>
                    <a:lnTo>
                      <a:pt x="222" y="276"/>
                    </a:lnTo>
                    <a:lnTo>
                      <a:pt x="234" y="288"/>
                    </a:lnTo>
                    <a:lnTo>
                      <a:pt x="240" y="312"/>
                    </a:lnTo>
                    <a:lnTo>
                      <a:pt x="318" y="324"/>
                    </a:lnTo>
                    <a:lnTo>
                      <a:pt x="324" y="300"/>
                    </a:lnTo>
                    <a:lnTo>
                      <a:pt x="354" y="282"/>
                    </a:lnTo>
                    <a:lnTo>
                      <a:pt x="348" y="276"/>
                    </a:lnTo>
                    <a:lnTo>
                      <a:pt x="342" y="27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2" name="Freeform 685"/>
              <p:cNvSpPr>
                <a:spLocks/>
              </p:cNvSpPr>
              <p:nvPr/>
            </p:nvSpPr>
            <p:spPr bwMode="auto">
              <a:xfrm>
                <a:off x="3690" y="2130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3" name="Freeform 686"/>
              <p:cNvSpPr>
                <a:spLocks/>
              </p:cNvSpPr>
              <p:nvPr/>
            </p:nvSpPr>
            <p:spPr bwMode="auto">
              <a:xfrm>
                <a:off x="3558" y="2088"/>
                <a:ext cx="54" cy="24"/>
              </a:xfrm>
              <a:custGeom>
                <a:avLst/>
                <a:gdLst>
                  <a:gd name="T0" fmla="*/ 54 w 54"/>
                  <a:gd name="T1" fmla="*/ 0 h 24"/>
                  <a:gd name="T2" fmla="*/ 0 w 54"/>
                  <a:gd name="T3" fmla="*/ 24 h 24"/>
                  <a:gd name="T4" fmla="*/ 54 w 54"/>
                  <a:gd name="T5" fmla="*/ 0 h 24"/>
                  <a:gd name="T6" fmla="*/ 54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54" y="0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4" name="Freeform 687"/>
              <p:cNvSpPr>
                <a:spLocks/>
              </p:cNvSpPr>
              <p:nvPr/>
            </p:nvSpPr>
            <p:spPr bwMode="auto">
              <a:xfrm>
                <a:off x="3426" y="2064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0 w 24"/>
                  <a:gd name="T3" fmla="*/ 12 h 12"/>
                  <a:gd name="T4" fmla="*/ 24 w 24"/>
                  <a:gd name="T5" fmla="*/ 0 h 12"/>
                  <a:gd name="T6" fmla="*/ 24 w 2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5" name="Freeform 688"/>
              <p:cNvSpPr>
                <a:spLocks/>
              </p:cNvSpPr>
              <p:nvPr/>
            </p:nvSpPr>
            <p:spPr bwMode="auto">
              <a:xfrm>
                <a:off x="3384" y="2058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12 w 12"/>
                  <a:gd name="T3" fmla="*/ 18 h 18"/>
                  <a:gd name="T4" fmla="*/ 0 w 12"/>
                  <a:gd name="T5" fmla="*/ 0 h 18"/>
                  <a:gd name="T6" fmla="*/ 0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6" name="Freeform 689"/>
              <p:cNvSpPr>
                <a:spLocks/>
              </p:cNvSpPr>
              <p:nvPr/>
            </p:nvSpPr>
            <p:spPr bwMode="auto">
              <a:xfrm>
                <a:off x="3378" y="2070"/>
                <a:ext cx="6" cy="42"/>
              </a:xfrm>
              <a:custGeom>
                <a:avLst/>
                <a:gdLst>
                  <a:gd name="T0" fmla="*/ 6 w 6"/>
                  <a:gd name="T1" fmla="*/ 42 h 42"/>
                  <a:gd name="T2" fmla="*/ 6 w 6"/>
                  <a:gd name="T3" fmla="*/ 36 h 42"/>
                  <a:gd name="T4" fmla="*/ 0 w 6"/>
                  <a:gd name="T5" fmla="*/ 0 h 42"/>
                  <a:gd name="T6" fmla="*/ 6 w 6"/>
                  <a:gd name="T7" fmla="*/ 36 h 42"/>
                  <a:gd name="T8" fmla="*/ 6 w 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2">
                    <a:moveTo>
                      <a:pt x="6" y="42"/>
                    </a:moveTo>
                    <a:lnTo>
                      <a:pt x="6" y="36"/>
                    </a:lnTo>
                    <a:lnTo>
                      <a:pt x="0" y="0"/>
                    </a:lnTo>
                    <a:lnTo>
                      <a:pt x="6" y="36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7" name="Freeform 690"/>
              <p:cNvSpPr>
                <a:spLocks/>
              </p:cNvSpPr>
              <p:nvPr/>
            </p:nvSpPr>
            <p:spPr bwMode="auto">
              <a:xfrm>
                <a:off x="3726" y="233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8" name="Freeform 691"/>
              <p:cNvSpPr>
                <a:spLocks/>
              </p:cNvSpPr>
              <p:nvPr/>
            </p:nvSpPr>
            <p:spPr bwMode="auto">
              <a:xfrm>
                <a:off x="3696" y="2292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0 w 12"/>
                  <a:gd name="T3" fmla="*/ 12 h 18"/>
                  <a:gd name="T4" fmla="*/ 0 w 12"/>
                  <a:gd name="T5" fmla="*/ 0 h 18"/>
                  <a:gd name="T6" fmla="*/ 0 w 12"/>
                  <a:gd name="T7" fmla="*/ 12 h 18"/>
                  <a:gd name="T8" fmla="*/ 12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9" name="Freeform 692"/>
              <p:cNvSpPr>
                <a:spLocks/>
              </p:cNvSpPr>
              <p:nvPr/>
            </p:nvSpPr>
            <p:spPr bwMode="auto">
              <a:xfrm>
                <a:off x="3678" y="2154"/>
                <a:ext cx="12" cy="36"/>
              </a:xfrm>
              <a:custGeom>
                <a:avLst/>
                <a:gdLst>
                  <a:gd name="T0" fmla="*/ 12 w 12"/>
                  <a:gd name="T1" fmla="*/ 0 h 36"/>
                  <a:gd name="T2" fmla="*/ 0 w 12"/>
                  <a:gd name="T3" fmla="*/ 36 h 36"/>
                  <a:gd name="T4" fmla="*/ 12 w 12"/>
                  <a:gd name="T5" fmla="*/ 0 h 36"/>
                  <a:gd name="T6" fmla="*/ 12 w 12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0"/>
                    </a:moveTo>
                    <a:lnTo>
                      <a:pt x="0" y="3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0" name="Freeform 693"/>
              <p:cNvSpPr>
                <a:spLocks/>
              </p:cNvSpPr>
              <p:nvPr/>
            </p:nvSpPr>
            <p:spPr bwMode="auto">
              <a:xfrm>
                <a:off x="3684" y="227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1" name="Rectangle 694"/>
              <p:cNvSpPr>
                <a:spLocks noChangeArrowheads="1"/>
              </p:cNvSpPr>
              <p:nvPr/>
            </p:nvSpPr>
            <p:spPr bwMode="auto">
              <a:xfrm>
                <a:off x="36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" name="Freeform 695"/>
              <p:cNvSpPr>
                <a:spLocks/>
              </p:cNvSpPr>
              <p:nvPr/>
            </p:nvSpPr>
            <p:spPr bwMode="auto">
              <a:xfrm>
                <a:off x="3420" y="2274"/>
                <a:ext cx="36" cy="36"/>
              </a:xfrm>
              <a:custGeom>
                <a:avLst/>
                <a:gdLst>
                  <a:gd name="T0" fmla="*/ 6 w 36"/>
                  <a:gd name="T1" fmla="*/ 18 h 36"/>
                  <a:gd name="T2" fmla="*/ 24 w 36"/>
                  <a:gd name="T3" fmla="*/ 36 h 36"/>
                  <a:gd name="T4" fmla="*/ 36 w 36"/>
                  <a:gd name="T5" fmla="*/ 36 h 36"/>
                  <a:gd name="T6" fmla="*/ 30 w 36"/>
                  <a:gd name="T7" fmla="*/ 24 h 36"/>
                  <a:gd name="T8" fmla="*/ 24 w 36"/>
                  <a:gd name="T9" fmla="*/ 18 h 36"/>
                  <a:gd name="T10" fmla="*/ 30 w 36"/>
                  <a:gd name="T11" fmla="*/ 12 h 36"/>
                  <a:gd name="T12" fmla="*/ 30 w 36"/>
                  <a:gd name="T13" fmla="*/ 6 h 36"/>
                  <a:gd name="T14" fmla="*/ 24 w 36"/>
                  <a:gd name="T15" fmla="*/ 0 h 36"/>
                  <a:gd name="T16" fmla="*/ 12 w 36"/>
                  <a:gd name="T17" fmla="*/ 0 h 36"/>
                  <a:gd name="T18" fmla="*/ 0 w 36"/>
                  <a:gd name="T19" fmla="*/ 18 h 36"/>
                  <a:gd name="T20" fmla="*/ 6 w 36"/>
                  <a:gd name="T2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6">
                    <a:moveTo>
                      <a:pt x="6" y="18"/>
                    </a:moveTo>
                    <a:lnTo>
                      <a:pt x="24" y="36"/>
                    </a:lnTo>
                    <a:lnTo>
                      <a:pt x="36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" name="Freeform 696"/>
              <p:cNvSpPr>
                <a:spLocks/>
              </p:cNvSpPr>
              <p:nvPr/>
            </p:nvSpPr>
            <p:spPr bwMode="auto">
              <a:xfrm>
                <a:off x="3282" y="2112"/>
                <a:ext cx="174" cy="186"/>
              </a:xfrm>
              <a:custGeom>
                <a:avLst/>
                <a:gdLst>
                  <a:gd name="T0" fmla="*/ 162 w 174"/>
                  <a:gd name="T1" fmla="*/ 144 h 186"/>
                  <a:gd name="T2" fmla="*/ 162 w 174"/>
                  <a:gd name="T3" fmla="*/ 144 h 186"/>
                  <a:gd name="T4" fmla="*/ 162 w 174"/>
                  <a:gd name="T5" fmla="*/ 144 h 186"/>
                  <a:gd name="T6" fmla="*/ 162 w 174"/>
                  <a:gd name="T7" fmla="*/ 138 h 186"/>
                  <a:gd name="T8" fmla="*/ 162 w 174"/>
                  <a:gd name="T9" fmla="*/ 132 h 186"/>
                  <a:gd name="T10" fmla="*/ 156 w 174"/>
                  <a:gd name="T11" fmla="*/ 120 h 186"/>
                  <a:gd name="T12" fmla="*/ 150 w 174"/>
                  <a:gd name="T13" fmla="*/ 108 h 186"/>
                  <a:gd name="T14" fmla="*/ 144 w 174"/>
                  <a:gd name="T15" fmla="*/ 108 h 186"/>
                  <a:gd name="T16" fmla="*/ 120 w 174"/>
                  <a:gd name="T17" fmla="*/ 84 h 186"/>
                  <a:gd name="T18" fmla="*/ 132 w 174"/>
                  <a:gd name="T19" fmla="*/ 54 h 186"/>
                  <a:gd name="T20" fmla="*/ 132 w 174"/>
                  <a:gd name="T21" fmla="*/ 36 h 186"/>
                  <a:gd name="T22" fmla="*/ 114 w 174"/>
                  <a:gd name="T23" fmla="*/ 30 h 186"/>
                  <a:gd name="T24" fmla="*/ 108 w 174"/>
                  <a:gd name="T25" fmla="*/ 6 h 186"/>
                  <a:gd name="T26" fmla="*/ 108 w 174"/>
                  <a:gd name="T27" fmla="*/ 6 h 186"/>
                  <a:gd name="T28" fmla="*/ 108 w 174"/>
                  <a:gd name="T29" fmla="*/ 6 h 186"/>
                  <a:gd name="T30" fmla="*/ 96 w 174"/>
                  <a:gd name="T31" fmla="*/ 0 h 186"/>
                  <a:gd name="T32" fmla="*/ 84 w 174"/>
                  <a:gd name="T33" fmla="*/ 6 h 186"/>
                  <a:gd name="T34" fmla="*/ 78 w 174"/>
                  <a:gd name="T35" fmla="*/ 0 h 186"/>
                  <a:gd name="T36" fmla="*/ 66 w 174"/>
                  <a:gd name="T37" fmla="*/ 6 h 186"/>
                  <a:gd name="T38" fmla="*/ 66 w 174"/>
                  <a:gd name="T39" fmla="*/ 6 h 186"/>
                  <a:gd name="T40" fmla="*/ 66 w 174"/>
                  <a:gd name="T41" fmla="*/ 6 h 186"/>
                  <a:gd name="T42" fmla="*/ 66 w 174"/>
                  <a:gd name="T43" fmla="*/ 6 h 186"/>
                  <a:gd name="T44" fmla="*/ 60 w 174"/>
                  <a:gd name="T45" fmla="*/ 6 h 186"/>
                  <a:gd name="T46" fmla="*/ 54 w 174"/>
                  <a:gd name="T47" fmla="*/ 18 h 186"/>
                  <a:gd name="T48" fmla="*/ 42 w 174"/>
                  <a:gd name="T49" fmla="*/ 24 h 186"/>
                  <a:gd name="T50" fmla="*/ 42 w 174"/>
                  <a:gd name="T51" fmla="*/ 66 h 186"/>
                  <a:gd name="T52" fmla="*/ 0 w 174"/>
                  <a:gd name="T53" fmla="*/ 90 h 186"/>
                  <a:gd name="T54" fmla="*/ 0 w 174"/>
                  <a:gd name="T55" fmla="*/ 90 h 186"/>
                  <a:gd name="T56" fmla="*/ 0 w 174"/>
                  <a:gd name="T57" fmla="*/ 90 h 186"/>
                  <a:gd name="T58" fmla="*/ 6 w 174"/>
                  <a:gd name="T59" fmla="*/ 120 h 186"/>
                  <a:gd name="T60" fmla="*/ 6 w 174"/>
                  <a:gd name="T61" fmla="*/ 114 h 186"/>
                  <a:gd name="T62" fmla="*/ 36 w 174"/>
                  <a:gd name="T63" fmla="*/ 126 h 186"/>
                  <a:gd name="T64" fmla="*/ 36 w 174"/>
                  <a:gd name="T65" fmla="*/ 126 h 186"/>
                  <a:gd name="T66" fmla="*/ 36 w 174"/>
                  <a:gd name="T67" fmla="*/ 126 h 186"/>
                  <a:gd name="T68" fmla="*/ 48 w 174"/>
                  <a:gd name="T69" fmla="*/ 138 h 186"/>
                  <a:gd name="T70" fmla="*/ 54 w 174"/>
                  <a:gd name="T71" fmla="*/ 144 h 186"/>
                  <a:gd name="T72" fmla="*/ 72 w 174"/>
                  <a:gd name="T73" fmla="*/ 150 h 186"/>
                  <a:gd name="T74" fmla="*/ 72 w 174"/>
                  <a:gd name="T75" fmla="*/ 150 h 186"/>
                  <a:gd name="T76" fmla="*/ 78 w 174"/>
                  <a:gd name="T77" fmla="*/ 162 h 186"/>
                  <a:gd name="T78" fmla="*/ 84 w 174"/>
                  <a:gd name="T79" fmla="*/ 156 h 186"/>
                  <a:gd name="T80" fmla="*/ 84 w 174"/>
                  <a:gd name="T81" fmla="*/ 156 h 186"/>
                  <a:gd name="T82" fmla="*/ 84 w 174"/>
                  <a:gd name="T83" fmla="*/ 156 h 186"/>
                  <a:gd name="T84" fmla="*/ 84 w 174"/>
                  <a:gd name="T85" fmla="*/ 156 h 186"/>
                  <a:gd name="T86" fmla="*/ 84 w 174"/>
                  <a:gd name="T87" fmla="*/ 162 h 186"/>
                  <a:gd name="T88" fmla="*/ 84 w 174"/>
                  <a:gd name="T89" fmla="*/ 174 h 186"/>
                  <a:gd name="T90" fmla="*/ 108 w 174"/>
                  <a:gd name="T91" fmla="*/ 186 h 186"/>
                  <a:gd name="T92" fmla="*/ 138 w 174"/>
                  <a:gd name="T93" fmla="*/ 180 h 186"/>
                  <a:gd name="T94" fmla="*/ 150 w 174"/>
                  <a:gd name="T95" fmla="*/ 162 h 186"/>
                  <a:gd name="T96" fmla="*/ 162 w 174"/>
                  <a:gd name="T97" fmla="*/ 162 h 186"/>
                  <a:gd name="T98" fmla="*/ 168 w 174"/>
                  <a:gd name="T99" fmla="*/ 168 h 186"/>
                  <a:gd name="T100" fmla="*/ 168 w 174"/>
                  <a:gd name="T101" fmla="*/ 162 h 186"/>
                  <a:gd name="T102" fmla="*/ 174 w 174"/>
                  <a:gd name="T103" fmla="*/ 168 h 186"/>
                  <a:gd name="T104" fmla="*/ 174 w 174"/>
                  <a:gd name="T105" fmla="*/ 162 h 186"/>
                  <a:gd name="T106" fmla="*/ 168 w 174"/>
                  <a:gd name="T107" fmla="*/ 150 h 186"/>
                  <a:gd name="T108" fmla="*/ 162 w 174"/>
                  <a:gd name="T109" fmla="*/ 14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4" h="186">
                    <a:moveTo>
                      <a:pt x="162" y="144"/>
                    </a:moveTo>
                    <a:lnTo>
                      <a:pt x="162" y="144"/>
                    </a:lnTo>
                    <a:lnTo>
                      <a:pt x="162" y="144"/>
                    </a:lnTo>
                    <a:lnTo>
                      <a:pt x="162" y="138"/>
                    </a:lnTo>
                    <a:lnTo>
                      <a:pt x="162" y="132"/>
                    </a:lnTo>
                    <a:lnTo>
                      <a:pt x="156" y="120"/>
                    </a:lnTo>
                    <a:lnTo>
                      <a:pt x="150" y="108"/>
                    </a:lnTo>
                    <a:lnTo>
                      <a:pt x="144" y="108"/>
                    </a:lnTo>
                    <a:lnTo>
                      <a:pt x="120" y="84"/>
                    </a:lnTo>
                    <a:lnTo>
                      <a:pt x="132" y="54"/>
                    </a:lnTo>
                    <a:lnTo>
                      <a:pt x="132" y="36"/>
                    </a:lnTo>
                    <a:lnTo>
                      <a:pt x="114" y="30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42" y="6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6" y="120"/>
                    </a:lnTo>
                    <a:lnTo>
                      <a:pt x="6" y="114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48" y="138"/>
                    </a:lnTo>
                    <a:lnTo>
                      <a:pt x="54" y="144"/>
                    </a:lnTo>
                    <a:lnTo>
                      <a:pt x="72" y="150"/>
                    </a:lnTo>
                    <a:lnTo>
                      <a:pt x="72" y="150"/>
                    </a:lnTo>
                    <a:lnTo>
                      <a:pt x="78" y="162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108" y="186"/>
                    </a:lnTo>
                    <a:lnTo>
                      <a:pt x="138" y="180"/>
                    </a:lnTo>
                    <a:lnTo>
                      <a:pt x="150" y="162"/>
                    </a:lnTo>
                    <a:lnTo>
                      <a:pt x="162" y="162"/>
                    </a:lnTo>
                    <a:lnTo>
                      <a:pt x="168" y="168"/>
                    </a:lnTo>
                    <a:lnTo>
                      <a:pt x="168" y="162"/>
                    </a:lnTo>
                    <a:lnTo>
                      <a:pt x="174" y="168"/>
                    </a:lnTo>
                    <a:lnTo>
                      <a:pt x="174" y="162"/>
                    </a:lnTo>
                    <a:lnTo>
                      <a:pt x="168" y="150"/>
                    </a:lnTo>
                    <a:lnTo>
                      <a:pt x="162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4" name="Freeform 697"/>
              <p:cNvSpPr>
                <a:spLocks/>
              </p:cNvSpPr>
              <p:nvPr/>
            </p:nvSpPr>
            <p:spPr bwMode="auto">
              <a:xfrm>
                <a:off x="3378" y="211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5" name="Rectangle 698"/>
              <p:cNvSpPr>
                <a:spLocks noChangeArrowheads="1"/>
              </p:cNvSpPr>
              <p:nvPr/>
            </p:nvSpPr>
            <p:spPr bwMode="auto">
              <a:xfrm>
                <a:off x="3348" y="21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6" name="Freeform 699"/>
              <p:cNvSpPr>
                <a:spLocks/>
              </p:cNvSpPr>
              <p:nvPr/>
            </p:nvSpPr>
            <p:spPr bwMode="auto">
              <a:xfrm>
                <a:off x="3360" y="211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7" name="Freeform 700"/>
              <p:cNvSpPr>
                <a:spLocks/>
              </p:cNvSpPr>
              <p:nvPr/>
            </p:nvSpPr>
            <p:spPr bwMode="auto">
              <a:xfrm>
                <a:off x="3450" y="2262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12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8" name="Freeform 701"/>
              <p:cNvSpPr>
                <a:spLocks/>
              </p:cNvSpPr>
              <p:nvPr/>
            </p:nvSpPr>
            <p:spPr bwMode="auto">
              <a:xfrm>
                <a:off x="3444" y="225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9" name="Freeform 702"/>
              <p:cNvSpPr>
                <a:spLocks/>
              </p:cNvSpPr>
              <p:nvPr/>
            </p:nvSpPr>
            <p:spPr bwMode="auto">
              <a:xfrm>
                <a:off x="3438" y="2232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0" name="Freeform 703"/>
              <p:cNvSpPr>
                <a:spLocks/>
              </p:cNvSpPr>
              <p:nvPr/>
            </p:nvSpPr>
            <p:spPr bwMode="auto">
              <a:xfrm>
                <a:off x="3216" y="2118"/>
                <a:ext cx="126" cy="108"/>
              </a:xfrm>
              <a:custGeom>
                <a:avLst/>
                <a:gdLst>
                  <a:gd name="T0" fmla="*/ 18 w 126"/>
                  <a:gd name="T1" fmla="*/ 54 h 108"/>
                  <a:gd name="T2" fmla="*/ 24 w 126"/>
                  <a:gd name="T3" fmla="*/ 60 h 108"/>
                  <a:gd name="T4" fmla="*/ 24 w 126"/>
                  <a:gd name="T5" fmla="*/ 60 h 108"/>
                  <a:gd name="T6" fmla="*/ 24 w 126"/>
                  <a:gd name="T7" fmla="*/ 60 h 108"/>
                  <a:gd name="T8" fmla="*/ 12 w 126"/>
                  <a:gd name="T9" fmla="*/ 84 h 108"/>
                  <a:gd name="T10" fmla="*/ 6 w 126"/>
                  <a:gd name="T11" fmla="*/ 90 h 108"/>
                  <a:gd name="T12" fmla="*/ 0 w 126"/>
                  <a:gd name="T13" fmla="*/ 102 h 108"/>
                  <a:gd name="T14" fmla="*/ 6 w 126"/>
                  <a:gd name="T15" fmla="*/ 102 h 108"/>
                  <a:gd name="T16" fmla="*/ 6 w 126"/>
                  <a:gd name="T17" fmla="*/ 102 h 108"/>
                  <a:gd name="T18" fmla="*/ 6 w 126"/>
                  <a:gd name="T19" fmla="*/ 102 h 108"/>
                  <a:gd name="T20" fmla="*/ 18 w 126"/>
                  <a:gd name="T21" fmla="*/ 108 h 108"/>
                  <a:gd name="T22" fmla="*/ 18 w 126"/>
                  <a:gd name="T23" fmla="*/ 108 h 108"/>
                  <a:gd name="T24" fmla="*/ 66 w 126"/>
                  <a:gd name="T25" fmla="*/ 84 h 108"/>
                  <a:gd name="T26" fmla="*/ 66 w 126"/>
                  <a:gd name="T27" fmla="*/ 84 h 108"/>
                  <a:gd name="T28" fmla="*/ 108 w 126"/>
                  <a:gd name="T29" fmla="*/ 60 h 108"/>
                  <a:gd name="T30" fmla="*/ 108 w 126"/>
                  <a:gd name="T31" fmla="*/ 18 h 108"/>
                  <a:gd name="T32" fmla="*/ 120 w 126"/>
                  <a:gd name="T33" fmla="*/ 12 h 108"/>
                  <a:gd name="T34" fmla="*/ 126 w 126"/>
                  <a:gd name="T35" fmla="*/ 0 h 108"/>
                  <a:gd name="T36" fmla="*/ 126 w 126"/>
                  <a:gd name="T37" fmla="*/ 0 h 108"/>
                  <a:gd name="T38" fmla="*/ 126 w 126"/>
                  <a:gd name="T39" fmla="*/ 0 h 108"/>
                  <a:gd name="T40" fmla="*/ 126 w 126"/>
                  <a:gd name="T41" fmla="*/ 0 h 108"/>
                  <a:gd name="T42" fmla="*/ 126 w 126"/>
                  <a:gd name="T43" fmla="*/ 0 h 108"/>
                  <a:gd name="T44" fmla="*/ 102 w 126"/>
                  <a:gd name="T45" fmla="*/ 0 h 108"/>
                  <a:gd name="T46" fmla="*/ 72 w 126"/>
                  <a:gd name="T47" fmla="*/ 12 h 108"/>
                  <a:gd name="T48" fmla="*/ 54 w 126"/>
                  <a:gd name="T49" fmla="*/ 6 h 108"/>
                  <a:gd name="T50" fmla="*/ 42 w 126"/>
                  <a:gd name="T51" fmla="*/ 12 h 108"/>
                  <a:gd name="T52" fmla="*/ 24 w 126"/>
                  <a:gd name="T53" fmla="*/ 6 h 108"/>
                  <a:gd name="T54" fmla="*/ 24 w 126"/>
                  <a:gd name="T55" fmla="*/ 18 h 108"/>
                  <a:gd name="T56" fmla="*/ 18 w 126"/>
                  <a:gd name="T57" fmla="*/ 30 h 108"/>
                  <a:gd name="T58" fmla="*/ 12 w 126"/>
                  <a:gd name="T59" fmla="*/ 24 h 108"/>
                  <a:gd name="T60" fmla="*/ 12 w 126"/>
                  <a:gd name="T61" fmla="*/ 54 h 108"/>
                  <a:gd name="T62" fmla="*/ 12 w 126"/>
                  <a:gd name="T63" fmla="*/ 54 h 108"/>
                  <a:gd name="T64" fmla="*/ 12 w 126"/>
                  <a:gd name="T65" fmla="*/ 54 h 108"/>
                  <a:gd name="T66" fmla="*/ 18 w 126"/>
                  <a:gd name="T67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6" h="108">
                    <a:moveTo>
                      <a:pt x="18" y="54"/>
                    </a:move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12" y="84"/>
                    </a:lnTo>
                    <a:lnTo>
                      <a:pt x="6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108" y="60"/>
                    </a:lnTo>
                    <a:lnTo>
                      <a:pt x="108" y="18"/>
                    </a:lnTo>
                    <a:lnTo>
                      <a:pt x="120" y="12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02" y="0"/>
                    </a:lnTo>
                    <a:lnTo>
                      <a:pt x="72" y="12"/>
                    </a:lnTo>
                    <a:lnTo>
                      <a:pt x="54" y="6"/>
                    </a:lnTo>
                    <a:lnTo>
                      <a:pt x="42" y="12"/>
                    </a:lnTo>
                    <a:lnTo>
                      <a:pt x="24" y="6"/>
                    </a:lnTo>
                    <a:lnTo>
                      <a:pt x="24" y="18"/>
                    </a:lnTo>
                    <a:lnTo>
                      <a:pt x="18" y="30"/>
                    </a:lnTo>
                    <a:lnTo>
                      <a:pt x="12" y="2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1" name="Rectangle 704"/>
              <p:cNvSpPr>
                <a:spLocks noChangeArrowheads="1"/>
              </p:cNvSpPr>
              <p:nvPr/>
            </p:nvSpPr>
            <p:spPr bwMode="auto">
              <a:xfrm>
                <a:off x="3342" y="21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2" name="Freeform 705"/>
              <p:cNvSpPr>
                <a:spLocks/>
              </p:cNvSpPr>
              <p:nvPr/>
            </p:nvSpPr>
            <p:spPr bwMode="auto">
              <a:xfrm>
                <a:off x="3240" y="2124"/>
                <a:ext cx="48" cy="6"/>
              </a:xfrm>
              <a:custGeom>
                <a:avLst/>
                <a:gdLst>
                  <a:gd name="T0" fmla="*/ 18 w 48"/>
                  <a:gd name="T1" fmla="*/ 6 h 6"/>
                  <a:gd name="T2" fmla="*/ 0 w 48"/>
                  <a:gd name="T3" fmla="*/ 0 h 6"/>
                  <a:gd name="T4" fmla="*/ 0 w 48"/>
                  <a:gd name="T5" fmla="*/ 0 h 6"/>
                  <a:gd name="T6" fmla="*/ 18 w 48"/>
                  <a:gd name="T7" fmla="*/ 6 h 6"/>
                  <a:gd name="T8" fmla="*/ 30 w 48"/>
                  <a:gd name="T9" fmla="*/ 0 h 6"/>
                  <a:gd name="T10" fmla="*/ 48 w 48"/>
                  <a:gd name="T11" fmla="*/ 6 h 6"/>
                  <a:gd name="T12" fmla="*/ 30 w 48"/>
                  <a:gd name="T13" fmla="*/ 0 h 6"/>
                  <a:gd name="T14" fmla="*/ 18 w 48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3" name="Freeform 706"/>
              <p:cNvSpPr>
                <a:spLocks/>
              </p:cNvSpPr>
              <p:nvPr/>
            </p:nvSpPr>
            <p:spPr bwMode="auto">
              <a:xfrm>
                <a:off x="3288" y="2118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30 w 54"/>
                  <a:gd name="T3" fmla="*/ 0 h 12"/>
                  <a:gd name="T4" fmla="*/ 54 w 54"/>
                  <a:gd name="T5" fmla="*/ 0 h 12"/>
                  <a:gd name="T6" fmla="*/ 30 w 54"/>
                  <a:gd name="T7" fmla="*/ 0 h 12"/>
                  <a:gd name="T8" fmla="*/ 0 w 5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30" y="0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4" name="Rectangle 707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5" name="Freeform 708"/>
              <p:cNvSpPr>
                <a:spLocks/>
              </p:cNvSpPr>
              <p:nvPr/>
            </p:nvSpPr>
            <p:spPr bwMode="auto">
              <a:xfrm>
                <a:off x="3282" y="2136"/>
                <a:ext cx="42" cy="66"/>
              </a:xfrm>
              <a:custGeom>
                <a:avLst/>
                <a:gdLst>
                  <a:gd name="T0" fmla="*/ 0 w 42"/>
                  <a:gd name="T1" fmla="*/ 66 h 66"/>
                  <a:gd name="T2" fmla="*/ 42 w 42"/>
                  <a:gd name="T3" fmla="*/ 42 h 66"/>
                  <a:gd name="T4" fmla="*/ 42 w 42"/>
                  <a:gd name="T5" fmla="*/ 0 h 66"/>
                  <a:gd name="T6" fmla="*/ 42 w 42"/>
                  <a:gd name="T7" fmla="*/ 42 h 66"/>
                  <a:gd name="T8" fmla="*/ 0 w 42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6">
                    <a:moveTo>
                      <a:pt x="0" y="66"/>
                    </a:moveTo>
                    <a:lnTo>
                      <a:pt x="42" y="42"/>
                    </a:lnTo>
                    <a:lnTo>
                      <a:pt x="42" y="0"/>
                    </a:lnTo>
                    <a:lnTo>
                      <a:pt x="42" y="42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6" name="Freeform 709"/>
              <p:cNvSpPr>
                <a:spLocks/>
              </p:cNvSpPr>
              <p:nvPr/>
            </p:nvSpPr>
            <p:spPr bwMode="auto">
              <a:xfrm>
                <a:off x="3324" y="2118"/>
                <a:ext cx="18" cy="18"/>
              </a:xfrm>
              <a:custGeom>
                <a:avLst/>
                <a:gdLst>
                  <a:gd name="T0" fmla="*/ 12 w 18"/>
                  <a:gd name="T1" fmla="*/ 12 h 18"/>
                  <a:gd name="T2" fmla="*/ 0 w 18"/>
                  <a:gd name="T3" fmla="*/ 18 h 18"/>
                  <a:gd name="T4" fmla="*/ 12 w 18"/>
                  <a:gd name="T5" fmla="*/ 12 h 18"/>
                  <a:gd name="T6" fmla="*/ 18 w 18"/>
                  <a:gd name="T7" fmla="*/ 0 h 18"/>
                  <a:gd name="T8" fmla="*/ 18 w 18"/>
                  <a:gd name="T9" fmla="*/ 0 h 18"/>
                  <a:gd name="T10" fmla="*/ 12 w 18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2" y="12"/>
                    </a:moveTo>
                    <a:lnTo>
                      <a:pt x="0" y="18"/>
                    </a:lnTo>
                    <a:lnTo>
                      <a:pt x="12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7" name="Freeform 710"/>
              <p:cNvSpPr>
                <a:spLocks/>
              </p:cNvSpPr>
              <p:nvPr/>
            </p:nvSpPr>
            <p:spPr bwMode="auto">
              <a:xfrm>
                <a:off x="3204" y="2202"/>
                <a:ext cx="84" cy="96"/>
              </a:xfrm>
              <a:custGeom>
                <a:avLst/>
                <a:gdLst>
                  <a:gd name="T0" fmla="*/ 42 w 84"/>
                  <a:gd name="T1" fmla="*/ 78 h 96"/>
                  <a:gd name="T2" fmla="*/ 48 w 84"/>
                  <a:gd name="T3" fmla="*/ 78 h 96"/>
                  <a:gd name="T4" fmla="*/ 60 w 84"/>
                  <a:gd name="T5" fmla="*/ 60 h 96"/>
                  <a:gd name="T6" fmla="*/ 42 w 84"/>
                  <a:gd name="T7" fmla="*/ 42 h 96"/>
                  <a:gd name="T8" fmla="*/ 42 w 84"/>
                  <a:gd name="T9" fmla="*/ 42 h 96"/>
                  <a:gd name="T10" fmla="*/ 42 w 84"/>
                  <a:gd name="T11" fmla="*/ 42 h 96"/>
                  <a:gd name="T12" fmla="*/ 78 w 84"/>
                  <a:gd name="T13" fmla="*/ 36 h 96"/>
                  <a:gd name="T14" fmla="*/ 84 w 84"/>
                  <a:gd name="T15" fmla="*/ 30 h 96"/>
                  <a:gd name="T16" fmla="*/ 78 w 84"/>
                  <a:gd name="T17" fmla="*/ 0 h 96"/>
                  <a:gd name="T18" fmla="*/ 78 w 84"/>
                  <a:gd name="T19" fmla="*/ 0 h 96"/>
                  <a:gd name="T20" fmla="*/ 78 w 84"/>
                  <a:gd name="T21" fmla="*/ 0 h 96"/>
                  <a:gd name="T22" fmla="*/ 30 w 84"/>
                  <a:gd name="T23" fmla="*/ 24 h 96"/>
                  <a:gd name="T24" fmla="*/ 30 w 84"/>
                  <a:gd name="T25" fmla="*/ 24 h 96"/>
                  <a:gd name="T26" fmla="*/ 30 w 84"/>
                  <a:gd name="T27" fmla="*/ 24 h 96"/>
                  <a:gd name="T28" fmla="*/ 30 w 84"/>
                  <a:gd name="T29" fmla="*/ 24 h 96"/>
                  <a:gd name="T30" fmla="*/ 18 w 84"/>
                  <a:gd name="T31" fmla="*/ 18 h 96"/>
                  <a:gd name="T32" fmla="*/ 12 w 84"/>
                  <a:gd name="T33" fmla="*/ 18 h 96"/>
                  <a:gd name="T34" fmla="*/ 12 w 84"/>
                  <a:gd name="T35" fmla="*/ 18 h 96"/>
                  <a:gd name="T36" fmla="*/ 12 w 84"/>
                  <a:gd name="T37" fmla="*/ 54 h 96"/>
                  <a:gd name="T38" fmla="*/ 12 w 84"/>
                  <a:gd name="T39" fmla="*/ 54 h 96"/>
                  <a:gd name="T40" fmla="*/ 6 w 84"/>
                  <a:gd name="T41" fmla="*/ 60 h 96"/>
                  <a:gd name="T42" fmla="*/ 6 w 84"/>
                  <a:gd name="T43" fmla="*/ 84 h 96"/>
                  <a:gd name="T44" fmla="*/ 0 w 84"/>
                  <a:gd name="T45" fmla="*/ 90 h 96"/>
                  <a:gd name="T46" fmla="*/ 0 w 84"/>
                  <a:gd name="T47" fmla="*/ 90 h 96"/>
                  <a:gd name="T48" fmla="*/ 0 w 84"/>
                  <a:gd name="T49" fmla="*/ 90 h 96"/>
                  <a:gd name="T50" fmla="*/ 24 w 84"/>
                  <a:gd name="T51" fmla="*/ 96 h 96"/>
                  <a:gd name="T52" fmla="*/ 36 w 84"/>
                  <a:gd name="T53" fmla="*/ 78 h 96"/>
                  <a:gd name="T54" fmla="*/ 42 w 84"/>
                  <a:gd name="T55" fmla="*/ 7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4" h="96">
                    <a:moveTo>
                      <a:pt x="42" y="78"/>
                    </a:moveTo>
                    <a:lnTo>
                      <a:pt x="48" y="78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78" y="36"/>
                    </a:lnTo>
                    <a:lnTo>
                      <a:pt x="84" y="3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6" y="60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lnTo>
                      <a:pt x="36" y="78"/>
                    </a:lnTo>
                    <a:lnTo>
                      <a:pt x="42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8" name="Rectangle 711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9" name="Freeform 712"/>
              <p:cNvSpPr>
                <a:spLocks/>
              </p:cNvSpPr>
              <p:nvPr/>
            </p:nvSpPr>
            <p:spPr bwMode="auto">
              <a:xfrm>
                <a:off x="3234" y="2202"/>
                <a:ext cx="48" cy="24"/>
              </a:xfrm>
              <a:custGeom>
                <a:avLst/>
                <a:gdLst>
                  <a:gd name="T0" fmla="*/ 48 w 48"/>
                  <a:gd name="T1" fmla="*/ 0 h 24"/>
                  <a:gd name="T2" fmla="*/ 0 w 48"/>
                  <a:gd name="T3" fmla="*/ 24 h 24"/>
                  <a:gd name="T4" fmla="*/ 0 w 48"/>
                  <a:gd name="T5" fmla="*/ 24 h 24"/>
                  <a:gd name="T6" fmla="*/ 48 w 48"/>
                  <a:gd name="T7" fmla="*/ 0 h 24"/>
                  <a:gd name="T8" fmla="*/ 48 w 48"/>
                  <a:gd name="T9" fmla="*/ 0 h 24"/>
                  <a:gd name="T10" fmla="*/ 48 w 48"/>
                  <a:gd name="T11" fmla="*/ 0 h 24"/>
                  <a:gd name="T12" fmla="*/ 48 w 4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4">
                    <a:moveTo>
                      <a:pt x="48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0" name="Freeform 713"/>
              <p:cNvSpPr>
                <a:spLocks/>
              </p:cNvSpPr>
              <p:nvPr/>
            </p:nvSpPr>
            <p:spPr bwMode="auto">
              <a:xfrm>
                <a:off x="3222" y="222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1" name="Rectangle 714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2" name="Freeform 715"/>
              <p:cNvSpPr>
                <a:spLocks/>
              </p:cNvSpPr>
              <p:nvPr/>
            </p:nvSpPr>
            <p:spPr bwMode="auto">
              <a:xfrm>
                <a:off x="3192" y="2172"/>
                <a:ext cx="48" cy="120"/>
              </a:xfrm>
              <a:custGeom>
                <a:avLst/>
                <a:gdLst>
                  <a:gd name="T0" fmla="*/ 18 w 48"/>
                  <a:gd name="T1" fmla="*/ 114 h 120"/>
                  <a:gd name="T2" fmla="*/ 18 w 48"/>
                  <a:gd name="T3" fmla="*/ 90 h 120"/>
                  <a:gd name="T4" fmla="*/ 24 w 48"/>
                  <a:gd name="T5" fmla="*/ 84 h 120"/>
                  <a:gd name="T6" fmla="*/ 24 w 48"/>
                  <a:gd name="T7" fmla="*/ 84 h 120"/>
                  <a:gd name="T8" fmla="*/ 24 w 48"/>
                  <a:gd name="T9" fmla="*/ 48 h 120"/>
                  <a:gd name="T10" fmla="*/ 24 w 48"/>
                  <a:gd name="T11" fmla="*/ 48 h 120"/>
                  <a:gd name="T12" fmla="*/ 24 w 48"/>
                  <a:gd name="T13" fmla="*/ 48 h 120"/>
                  <a:gd name="T14" fmla="*/ 24 w 48"/>
                  <a:gd name="T15" fmla="*/ 48 h 120"/>
                  <a:gd name="T16" fmla="*/ 24 w 48"/>
                  <a:gd name="T17" fmla="*/ 48 h 120"/>
                  <a:gd name="T18" fmla="*/ 30 w 48"/>
                  <a:gd name="T19" fmla="*/ 36 h 120"/>
                  <a:gd name="T20" fmla="*/ 36 w 48"/>
                  <a:gd name="T21" fmla="*/ 30 h 120"/>
                  <a:gd name="T22" fmla="*/ 48 w 48"/>
                  <a:gd name="T23" fmla="*/ 6 h 120"/>
                  <a:gd name="T24" fmla="*/ 42 w 48"/>
                  <a:gd name="T25" fmla="*/ 0 h 120"/>
                  <a:gd name="T26" fmla="*/ 36 w 48"/>
                  <a:gd name="T27" fmla="*/ 0 h 120"/>
                  <a:gd name="T28" fmla="*/ 36 w 48"/>
                  <a:gd name="T29" fmla="*/ 6 h 120"/>
                  <a:gd name="T30" fmla="*/ 18 w 48"/>
                  <a:gd name="T31" fmla="*/ 36 h 120"/>
                  <a:gd name="T32" fmla="*/ 6 w 48"/>
                  <a:gd name="T33" fmla="*/ 72 h 120"/>
                  <a:gd name="T34" fmla="*/ 0 w 48"/>
                  <a:gd name="T35" fmla="*/ 78 h 120"/>
                  <a:gd name="T36" fmla="*/ 12 w 48"/>
                  <a:gd name="T37" fmla="*/ 120 h 120"/>
                  <a:gd name="T38" fmla="*/ 12 w 48"/>
                  <a:gd name="T39" fmla="*/ 120 h 120"/>
                  <a:gd name="T40" fmla="*/ 12 w 48"/>
                  <a:gd name="T41" fmla="*/ 120 h 120"/>
                  <a:gd name="T42" fmla="*/ 18 w 48"/>
                  <a:gd name="T43" fmla="*/ 1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120">
                    <a:moveTo>
                      <a:pt x="18" y="114"/>
                    </a:moveTo>
                    <a:lnTo>
                      <a:pt x="18" y="90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0" y="36"/>
                    </a:lnTo>
                    <a:lnTo>
                      <a:pt x="36" y="3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18" y="3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8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3" name="Freeform 716"/>
              <p:cNvSpPr>
                <a:spLocks/>
              </p:cNvSpPr>
              <p:nvPr/>
            </p:nvSpPr>
            <p:spPr bwMode="auto">
              <a:xfrm>
                <a:off x="3228" y="2178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4" name="Freeform 717"/>
              <p:cNvSpPr>
                <a:spLocks/>
              </p:cNvSpPr>
              <p:nvPr/>
            </p:nvSpPr>
            <p:spPr bwMode="auto">
              <a:xfrm>
                <a:off x="3228" y="2172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5" name="Freeform 718"/>
              <p:cNvSpPr>
                <a:spLocks/>
              </p:cNvSpPr>
              <p:nvPr/>
            </p:nvSpPr>
            <p:spPr bwMode="auto">
              <a:xfrm>
                <a:off x="3216" y="220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6 w 6"/>
                  <a:gd name="T5" fmla="*/ 0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6" name="Freeform 719"/>
              <p:cNvSpPr>
                <a:spLocks/>
              </p:cNvSpPr>
              <p:nvPr/>
            </p:nvSpPr>
            <p:spPr bwMode="auto">
              <a:xfrm>
                <a:off x="3204" y="2286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7" name="Freeform 720"/>
              <p:cNvSpPr>
                <a:spLocks/>
              </p:cNvSpPr>
              <p:nvPr/>
            </p:nvSpPr>
            <p:spPr bwMode="auto">
              <a:xfrm>
                <a:off x="3210" y="2256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6 h 30"/>
                  <a:gd name="T4" fmla="*/ 6 w 6"/>
                  <a:gd name="T5" fmla="*/ 0 h 30"/>
                  <a:gd name="T6" fmla="*/ 0 w 6"/>
                  <a:gd name="T7" fmla="*/ 6 h 30"/>
                  <a:gd name="T8" fmla="*/ 0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8" name="Rectangle 721"/>
              <p:cNvSpPr>
                <a:spLocks noChangeArrowheads="1"/>
              </p:cNvSpPr>
              <p:nvPr/>
            </p:nvSpPr>
            <p:spPr bwMode="auto">
              <a:xfrm>
                <a:off x="3216" y="222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9" name="Freeform 722"/>
              <p:cNvSpPr>
                <a:spLocks/>
              </p:cNvSpPr>
              <p:nvPr/>
            </p:nvSpPr>
            <p:spPr bwMode="auto">
              <a:xfrm>
                <a:off x="3198" y="2226"/>
                <a:ext cx="390" cy="330"/>
              </a:xfrm>
              <a:custGeom>
                <a:avLst/>
                <a:gdLst>
                  <a:gd name="T0" fmla="*/ 222 w 390"/>
                  <a:gd name="T1" fmla="*/ 66 h 330"/>
                  <a:gd name="T2" fmla="*/ 168 w 390"/>
                  <a:gd name="T3" fmla="*/ 60 h 330"/>
                  <a:gd name="T4" fmla="*/ 168 w 390"/>
                  <a:gd name="T5" fmla="*/ 42 h 330"/>
                  <a:gd name="T6" fmla="*/ 162 w 390"/>
                  <a:gd name="T7" fmla="*/ 48 h 330"/>
                  <a:gd name="T8" fmla="*/ 156 w 390"/>
                  <a:gd name="T9" fmla="*/ 36 h 330"/>
                  <a:gd name="T10" fmla="*/ 132 w 390"/>
                  <a:gd name="T11" fmla="*/ 24 h 330"/>
                  <a:gd name="T12" fmla="*/ 90 w 390"/>
                  <a:gd name="T13" fmla="*/ 0 h 330"/>
                  <a:gd name="T14" fmla="*/ 48 w 390"/>
                  <a:gd name="T15" fmla="*/ 18 h 330"/>
                  <a:gd name="T16" fmla="*/ 54 w 390"/>
                  <a:gd name="T17" fmla="*/ 54 h 330"/>
                  <a:gd name="T18" fmla="*/ 42 w 390"/>
                  <a:gd name="T19" fmla="*/ 54 h 330"/>
                  <a:gd name="T20" fmla="*/ 6 w 390"/>
                  <a:gd name="T21" fmla="*/ 66 h 330"/>
                  <a:gd name="T22" fmla="*/ 0 w 390"/>
                  <a:gd name="T23" fmla="*/ 90 h 330"/>
                  <a:gd name="T24" fmla="*/ 48 w 390"/>
                  <a:gd name="T25" fmla="*/ 144 h 330"/>
                  <a:gd name="T26" fmla="*/ 60 w 390"/>
                  <a:gd name="T27" fmla="*/ 168 h 330"/>
                  <a:gd name="T28" fmla="*/ 84 w 390"/>
                  <a:gd name="T29" fmla="*/ 210 h 330"/>
                  <a:gd name="T30" fmla="*/ 96 w 390"/>
                  <a:gd name="T31" fmla="*/ 246 h 330"/>
                  <a:gd name="T32" fmla="*/ 126 w 390"/>
                  <a:gd name="T33" fmla="*/ 270 h 330"/>
                  <a:gd name="T34" fmla="*/ 132 w 390"/>
                  <a:gd name="T35" fmla="*/ 300 h 330"/>
                  <a:gd name="T36" fmla="*/ 150 w 390"/>
                  <a:gd name="T37" fmla="*/ 330 h 330"/>
                  <a:gd name="T38" fmla="*/ 222 w 390"/>
                  <a:gd name="T39" fmla="*/ 306 h 330"/>
                  <a:gd name="T40" fmla="*/ 258 w 390"/>
                  <a:gd name="T41" fmla="*/ 288 h 330"/>
                  <a:gd name="T42" fmla="*/ 324 w 390"/>
                  <a:gd name="T43" fmla="*/ 276 h 330"/>
                  <a:gd name="T44" fmla="*/ 390 w 390"/>
                  <a:gd name="T45" fmla="*/ 216 h 330"/>
                  <a:gd name="T46" fmla="*/ 384 w 390"/>
                  <a:gd name="T47" fmla="*/ 204 h 330"/>
                  <a:gd name="T48" fmla="*/ 336 w 390"/>
                  <a:gd name="T49" fmla="*/ 198 h 330"/>
                  <a:gd name="T50" fmla="*/ 318 w 390"/>
                  <a:gd name="T51" fmla="*/ 174 h 330"/>
                  <a:gd name="T52" fmla="*/ 318 w 390"/>
                  <a:gd name="T53" fmla="*/ 174 h 330"/>
                  <a:gd name="T54" fmla="*/ 312 w 390"/>
                  <a:gd name="T55" fmla="*/ 162 h 330"/>
                  <a:gd name="T56" fmla="*/ 306 w 390"/>
                  <a:gd name="T57" fmla="*/ 162 h 330"/>
                  <a:gd name="T58" fmla="*/ 300 w 390"/>
                  <a:gd name="T59" fmla="*/ 162 h 330"/>
                  <a:gd name="T60" fmla="*/ 288 w 390"/>
                  <a:gd name="T61" fmla="*/ 144 h 330"/>
                  <a:gd name="T62" fmla="*/ 258 w 390"/>
                  <a:gd name="T63" fmla="*/ 90 h 330"/>
                  <a:gd name="T64" fmla="*/ 246 w 390"/>
                  <a:gd name="T65" fmla="*/ 84 h 330"/>
                  <a:gd name="T66" fmla="*/ 222 w 390"/>
                  <a:gd name="T67" fmla="*/ 6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0" h="330">
                    <a:moveTo>
                      <a:pt x="222" y="66"/>
                    </a:moveTo>
                    <a:lnTo>
                      <a:pt x="222" y="66"/>
                    </a:lnTo>
                    <a:lnTo>
                      <a:pt x="192" y="72"/>
                    </a:lnTo>
                    <a:lnTo>
                      <a:pt x="168" y="60"/>
                    </a:lnTo>
                    <a:lnTo>
                      <a:pt x="168" y="48"/>
                    </a:lnTo>
                    <a:lnTo>
                      <a:pt x="168" y="42"/>
                    </a:lnTo>
                    <a:lnTo>
                      <a:pt x="168" y="42"/>
                    </a:lnTo>
                    <a:lnTo>
                      <a:pt x="162" y="48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12"/>
                    </a:lnTo>
                    <a:lnTo>
                      <a:pt x="48" y="18"/>
                    </a:lnTo>
                    <a:lnTo>
                      <a:pt x="66" y="36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2" y="54"/>
                    </a:lnTo>
                    <a:lnTo>
                      <a:pt x="30" y="72"/>
                    </a:lnTo>
                    <a:lnTo>
                      <a:pt x="6" y="66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48" y="144"/>
                    </a:lnTo>
                    <a:lnTo>
                      <a:pt x="54" y="168"/>
                    </a:lnTo>
                    <a:lnTo>
                      <a:pt x="60" y="168"/>
                    </a:lnTo>
                    <a:lnTo>
                      <a:pt x="78" y="180"/>
                    </a:lnTo>
                    <a:lnTo>
                      <a:pt x="84" y="210"/>
                    </a:lnTo>
                    <a:lnTo>
                      <a:pt x="90" y="240"/>
                    </a:lnTo>
                    <a:lnTo>
                      <a:pt x="96" y="246"/>
                    </a:lnTo>
                    <a:lnTo>
                      <a:pt x="102" y="252"/>
                    </a:lnTo>
                    <a:lnTo>
                      <a:pt x="126" y="270"/>
                    </a:lnTo>
                    <a:lnTo>
                      <a:pt x="120" y="282"/>
                    </a:lnTo>
                    <a:lnTo>
                      <a:pt x="132" y="300"/>
                    </a:lnTo>
                    <a:lnTo>
                      <a:pt x="144" y="306"/>
                    </a:lnTo>
                    <a:lnTo>
                      <a:pt x="150" y="330"/>
                    </a:lnTo>
                    <a:lnTo>
                      <a:pt x="180" y="306"/>
                    </a:lnTo>
                    <a:lnTo>
                      <a:pt x="222" y="306"/>
                    </a:lnTo>
                    <a:lnTo>
                      <a:pt x="234" y="318"/>
                    </a:lnTo>
                    <a:lnTo>
                      <a:pt x="258" y="288"/>
                    </a:lnTo>
                    <a:lnTo>
                      <a:pt x="306" y="276"/>
                    </a:lnTo>
                    <a:lnTo>
                      <a:pt x="324" y="276"/>
                    </a:lnTo>
                    <a:lnTo>
                      <a:pt x="378" y="258"/>
                    </a:lnTo>
                    <a:lnTo>
                      <a:pt x="390" y="216"/>
                    </a:lnTo>
                    <a:lnTo>
                      <a:pt x="384" y="204"/>
                    </a:lnTo>
                    <a:lnTo>
                      <a:pt x="384" y="204"/>
                    </a:lnTo>
                    <a:lnTo>
                      <a:pt x="360" y="198"/>
                    </a:lnTo>
                    <a:lnTo>
                      <a:pt x="336" y="198"/>
                    </a:lnTo>
                    <a:lnTo>
                      <a:pt x="330" y="186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2" y="168"/>
                    </a:lnTo>
                    <a:lnTo>
                      <a:pt x="312" y="162"/>
                    </a:lnTo>
                    <a:lnTo>
                      <a:pt x="306" y="162"/>
                    </a:lnTo>
                    <a:lnTo>
                      <a:pt x="306" y="162"/>
                    </a:lnTo>
                    <a:lnTo>
                      <a:pt x="300" y="162"/>
                    </a:lnTo>
                    <a:lnTo>
                      <a:pt x="300" y="162"/>
                    </a:lnTo>
                    <a:lnTo>
                      <a:pt x="294" y="144"/>
                    </a:lnTo>
                    <a:lnTo>
                      <a:pt x="288" y="144"/>
                    </a:lnTo>
                    <a:lnTo>
                      <a:pt x="288" y="120"/>
                    </a:lnTo>
                    <a:lnTo>
                      <a:pt x="258" y="90"/>
                    </a:lnTo>
                    <a:lnTo>
                      <a:pt x="258" y="84"/>
                    </a:lnTo>
                    <a:lnTo>
                      <a:pt x="246" y="84"/>
                    </a:lnTo>
                    <a:lnTo>
                      <a:pt x="228" y="66"/>
                    </a:lnTo>
                    <a:lnTo>
                      <a:pt x="22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" name="Rectangle 723"/>
              <p:cNvSpPr>
                <a:spLocks noChangeArrowheads="1"/>
              </p:cNvSpPr>
              <p:nvPr/>
            </p:nvSpPr>
            <p:spPr bwMode="auto">
              <a:xfrm>
                <a:off x="3420" y="229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1" name="Freeform 724"/>
              <p:cNvSpPr>
                <a:spLocks/>
              </p:cNvSpPr>
              <p:nvPr/>
            </p:nvSpPr>
            <p:spPr bwMode="auto">
              <a:xfrm>
                <a:off x="3318" y="2238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12 w 18"/>
                  <a:gd name="T3" fmla="*/ 12 h 18"/>
                  <a:gd name="T4" fmla="*/ 0 w 18"/>
                  <a:gd name="T5" fmla="*/ 0 h 18"/>
                  <a:gd name="T6" fmla="*/ 0 w 18"/>
                  <a:gd name="T7" fmla="*/ 0 h 18"/>
                  <a:gd name="T8" fmla="*/ 12 w 18"/>
                  <a:gd name="T9" fmla="*/ 12 h 18"/>
                  <a:gd name="T10" fmla="*/ 18 w 18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2" name="Freeform 725"/>
              <p:cNvSpPr>
                <a:spLocks/>
              </p:cNvSpPr>
              <p:nvPr/>
            </p:nvSpPr>
            <p:spPr bwMode="auto">
              <a:xfrm>
                <a:off x="3366" y="226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3" name="Freeform 726"/>
              <p:cNvSpPr>
                <a:spLocks/>
              </p:cNvSpPr>
              <p:nvPr/>
            </p:nvSpPr>
            <p:spPr bwMode="auto">
              <a:xfrm>
                <a:off x="3354" y="2262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6 w 12"/>
                  <a:gd name="T3" fmla="*/ 12 h 12"/>
                  <a:gd name="T4" fmla="*/ 0 w 12"/>
                  <a:gd name="T5" fmla="*/ 0 h 12"/>
                  <a:gd name="T6" fmla="*/ 6 w 12"/>
                  <a:gd name="T7" fmla="*/ 12 h 12"/>
                  <a:gd name="T8" fmla="*/ 12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4" name="Freeform 727"/>
              <p:cNvSpPr>
                <a:spLocks/>
              </p:cNvSpPr>
              <p:nvPr/>
            </p:nvSpPr>
            <p:spPr bwMode="auto">
              <a:xfrm>
                <a:off x="3246" y="2244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0 w 18"/>
                  <a:gd name="T5" fmla="*/ 0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5" name="Freeform 728"/>
              <p:cNvSpPr>
                <a:spLocks/>
              </p:cNvSpPr>
              <p:nvPr/>
            </p:nvSpPr>
            <p:spPr bwMode="auto">
              <a:xfrm>
                <a:off x="3246" y="2262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6 w 18"/>
                  <a:gd name="T3" fmla="*/ 18 h 18"/>
                  <a:gd name="T4" fmla="*/ 18 w 18"/>
                  <a:gd name="T5" fmla="*/ 0 h 18"/>
                  <a:gd name="T6" fmla="*/ 6 w 18"/>
                  <a:gd name="T7" fmla="*/ 18 h 18"/>
                  <a:gd name="T8" fmla="*/ 0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6" y="18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6" name="Freeform 729"/>
              <p:cNvSpPr>
                <a:spLocks/>
              </p:cNvSpPr>
              <p:nvPr/>
            </p:nvSpPr>
            <p:spPr bwMode="auto">
              <a:xfrm>
                <a:off x="3498" y="2358"/>
                <a:ext cx="18" cy="30"/>
              </a:xfrm>
              <a:custGeom>
                <a:avLst/>
                <a:gdLst>
                  <a:gd name="T0" fmla="*/ 6 w 18"/>
                  <a:gd name="T1" fmla="*/ 30 h 30"/>
                  <a:gd name="T2" fmla="*/ 6 w 18"/>
                  <a:gd name="T3" fmla="*/ 30 h 30"/>
                  <a:gd name="T4" fmla="*/ 12 w 18"/>
                  <a:gd name="T5" fmla="*/ 30 h 30"/>
                  <a:gd name="T6" fmla="*/ 18 w 18"/>
                  <a:gd name="T7" fmla="*/ 6 h 30"/>
                  <a:gd name="T8" fmla="*/ 6 w 18"/>
                  <a:gd name="T9" fmla="*/ 0 h 30"/>
                  <a:gd name="T10" fmla="*/ 0 w 18"/>
                  <a:gd name="T11" fmla="*/ 12 h 30"/>
                  <a:gd name="T12" fmla="*/ 0 w 18"/>
                  <a:gd name="T13" fmla="*/ 30 h 30"/>
                  <a:gd name="T14" fmla="*/ 0 w 18"/>
                  <a:gd name="T15" fmla="*/ 30 h 30"/>
                  <a:gd name="T16" fmla="*/ 0 w 18"/>
                  <a:gd name="T17" fmla="*/ 30 h 30"/>
                  <a:gd name="T18" fmla="*/ 6 w 18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0">
                    <a:moveTo>
                      <a:pt x="6" y="30"/>
                    </a:moveTo>
                    <a:lnTo>
                      <a:pt x="6" y="30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7" name="Freeform 730"/>
              <p:cNvSpPr>
                <a:spLocks/>
              </p:cNvSpPr>
              <p:nvPr/>
            </p:nvSpPr>
            <p:spPr bwMode="auto">
              <a:xfrm>
                <a:off x="3498" y="238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0 w 6"/>
                  <a:gd name="T4" fmla="*/ 6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8" name="Freeform 731"/>
              <p:cNvSpPr>
                <a:spLocks/>
              </p:cNvSpPr>
              <p:nvPr/>
            </p:nvSpPr>
            <p:spPr bwMode="auto">
              <a:xfrm>
                <a:off x="3516" y="2352"/>
                <a:ext cx="84" cy="78"/>
              </a:xfrm>
              <a:custGeom>
                <a:avLst/>
                <a:gdLst>
                  <a:gd name="T0" fmla="*/ 18 w 84"/>
                  <a:gd name="T1" fmla="*/ 72 h 78"/>
                  <a:gd name="T2" fmla="*/ 42 w 84"/>
                  <a:gd name="T3" fmla="*/ 72 h 78"/>
                  <a:gd name="T4" fmla="*/ 66 w 84"/>
                  <a:gd name="T5" fmla="*/ 78 h 78"/>
                  <a:gd name="T6" fmla="*/ 72 w 84"/>
                  <a:gd name="T7" fmla="*/ 54 h 78"/>
                  <a:gd name="T8" fmla="*/ 78 w 84"/>
                  <a:gd name="T9" fmla="*/ 48 h 78"/>
                  <a:gd name="T10" fmla="*/ 72 w 84"/>
                  <a:gd name="T11" fmla="*/ 30 h 78"/>
                  <a:gd name="T12" fmla="*/ 84 w 84"/>
                  <a:gd name="T13" fmla="*/ 30 h 78"/>
                  <a:gd name="T14" fmla="*/ 84 w 84"/>
                  <a:gd name="T15" fmla="*/ 0 h 78"/>
                  <a:gd name="T16" fmla="*/ 48 w 84"/>
                  <a:gd name="T17" fmla="*/ 48 h 78"/>
                  <a:gd name="T18" fmla="*/ 12 w 84"/>
                  <a:gd name="T19" fmla="*/ 48 h 78"/>
                  <a:gd name="T20" fmla="*/ 6 w 84"/>
                  <a:gd name="T21" fmla="*/ 54 h 78"/>
                  <a:gd name="T22" fmla="*/ 0 w 84"/>
                  <a:gd name="T23" fmla="*/ 48 h 78"/>
                  <a:gd name="T24" fmla="*/ 12 w 84"/>
                  <a:gd name="T25" fmla="*/ 60 h 78"/>
                  <a:gd name="T26" fmla="*/ 18 w 84"/>
                  <a:gd name="T27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78">
                    <a:moveTo>
                      <a:pt x="18" y="72"/>
                    </a:moveTo>
                    <a:lnTo>
                      <a:pt x="42" y="72"/>
                    </a:lnTo>
                    <a:lnTo>
                      <a:pt x="66" y="78"/>
                    </a:lnTo>
                    <a:lnTo>
                      <a:pt x="72" y="54"/>
                    </a:lnTo>
                    <a:lnTo>
                      <a:pt x="78" y="48"/>
                    </a:lnTo>
                    <a:lnTo>
                      <a:pt x="72" y="30"/>
                    </a:lnTo>
                    <a:lnTo>
                      <a:pt x="84" y="30"/>
                    </a:lnTo>
                    <a:lnTo>
                      <a:pt x="84" y="0"/>
                    </a:lnTo>
                    <a:lnTo>
                      <a:pt x="48" y="48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0" y="48"/>
                    </a:lnTo>
                    <a:lnTo>
                      <a:pt x="12" y="60"/>
                    </a:lnTo>
                    <a:lnTo>
                      <a:pt x="18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9" name="Freeform 732"/>
              <p:cNvSpPr>
                <a:spLocks/>
              </p:cNvSpPr>
              <p:nvPr/>
            </p:nvSpPr>
            <p:spPr bwMode="auto">
              <a:xfrm>
                <a:off x="3516" y="240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0 w 12"/>
                  <a:gd name="T5" fmla="*/ 0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0" name="Freeform 733"/>
              <p:cNvSpPr>
                <a:spLocks/>
              </p:cNvSpPr>
              <p:nvPr/>
            </p:nvSpPr>
            <p:spPr bwMode="auto">
              <a:xfrm>
                <a:off x="3558" y="2424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24 w 24"/>
                  <a:gd name="T3" fmla="*/ 6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1" name="Freeform 734"/>
              <p:cNvSpPr>
                <a:spLocks/>
              </p:cNvSpPr>
              <p:nvPr/>
            </p:nvSpPr>
            <p:spPr bwMode="auto">
              <a:xfrm>
                <a:off x="3522" y="2382"/>
                <a:ext cx="144" cy="168"/>
              </a:xfrm>
              <a:custGeom>
                <a:avLst/>
                <a:gdLst>
                  <a:gd name="T0" fmla="*/ 72 w 144"/>
                  <a:gd name="T1" fmla="*/ 18 h 168"/>
                  <a:gd name="T2" fmla="*/ 66 w 144"/>
                  <a:gd name="T3" fmla="*/ 24 h 168"/>
                  <a:gd name="T4" fmla="*/ 60 w 144"/>
                  <a:gd name="T5" fmla="*/ 48 h 168"/>
                  <a:gd name="T6" fmla="*/ 60 w 144"/>
                  <a:gd name="T7" fmla="*/ 48 h 168"/>
                  <a:gd name="T8" fmla="*/ 60 w 144"/>
                  <a:gd name="T9" fmla="*/ 48 h 168"/>
                  <a:gd name="T10" fmla="*/ 66 w 144"/>
                  <a:gd name="T11" fmla="*/ 60 h 168"/>
                  <a:gd name="T12" fmla="*/ 54 w 144"/>
                  <a:gd name="T13" fmla="*/ 102 h 168"/>
                  <a:gd name="T14" fmla="*/ 0 w 144"/>
                  <a:gd name="T15" fmla="*/ 120 h 168"/>
                  <a:gd name="T16" fmla="*/ 0 w 144"/>
                  <a:gd name="T17" fmla="*/ 120 h 168"/>
                  <a:gd name="T18" fmla="*/ 0 w 144"/>
                  <a:gd name="T19" fmla="*/ 120 h 168"/>
                  <a:gd name="T20" fmla="*/ 0 w 144"/>
                  <a:gd name="T21" fmla="*/ 120 h 168"/>
                  <a:gd name="T22" fmla="*/ 18 w 144"/>
                  <a:gd name="T23" fmla="*/ 168 h 168"/>
                  <a:gd name="T24" fmla="*/ 42 w 144"/>
                  <a:gd name="T25" fmla="*/ 156 h 168"/>
                  <a:gd name="T26" fmla="*/ 54 w 144"/>
                  <a:gd name="T27" fmla="*/ 162 h 168"/>
                  <a:gd name="T28" fmla="*/ 60 w 144"/>
                  <a:gd name="T29" fmla="*/ 144 h 168"/>
                  <a:gd name="T30" fmla="*/ 78 w 144"/>
                  <a:gd name="T31" fmla="*/ 138 h 168"/>
                  <a:gd name="T32" fmla="*/ 84 w 144"/>
                  <a:gd name="T33" fmla="*/ 126 h 168"/>
                  <a:gd name="T34" fmla="*/ 102 w 144"/>
                  <a:gd name="T35" fmla="*/ 120 h 168"/>
                  <a:gd name="T36" fmla="*/ 102 w 144"/>
                  <a:gd name="T37" fmla="*/ 102 h 168"/>
                  <a:gd name="T38" fmla="*/ 108 w 144"/>
                  <a:gd name="T39" fmla="*/ 90 h 168"/>
                  <a:gd name="T40" fmla="*/ 114 w 144"/>
                  <a:gd name="T41" fmla="*/ 90 h 168"/>
                  <a:gd name="T42" fmla="*/ 144 w 144"/>
                  <a:gd name="T43" fmla="*/ 54 h 168"/>
                  <a:gd name="T44" fmla="*/ 132 w 144"/>
                  <a:gd name="T45" fmla="*/ 48 h 168"/>
                  <a:gd name="T46" fmla="*/ 120 w 144"/>
                  <a:gd name="T47" fmla="*/ 30 h 168"/>
                  <a:gd name="T48" fmla="*/ 96 w 144"/>
                  <a:gd name="T49" fmla="*/ 24 h 168"/>
                  <a:gd name="T50" fmla="*/ 78 w 144"/>
                  <a:gd name="T51" fmla="*/ 0 h 168"/>
                  <a:gd name="T52" fmla="*/ 78 w 144"/>
                  <a:gd name="T53" fmla="*/ 0 h 168"/>
                  <a:gd name="T54" fmla="*/ 66 w 144"/>
                  <a:gd name="T55" fmla="*/ 0 h 168"/>
                  <a:gd name="T56" fmla="*/ 72 w 144"/>
                  <a:gd name="T57" fmla="*/ 1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4" h="168">
                    <a:moveTo>
                      <a:pt x="72" y="18"/>
                    </a:moveTo>
                    <a:lnTo>
                      <a:pt x="66" y="24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6" y="60"/>
                    </a:lnTo>
                    <a:lnTo>
                      <a:pt x="54" y="102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8" y="168"/>
                    </a:lnTo>
                    <a:lnTo>
                      <a:pt x="42" y="156"/>
                    </a:lnTo>
                    <a:lnTo>
                      <a:pt x="54" y="16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02" y="120"/>
                    </a:lnTo>
                    <a:lnTo>
                      <a:pt x="102" y="102"/>
                    </a:lnTo>
                    <a:lnTo>
                      <a:pt x="108" y="90"/>
                    </a:lnTo>
                    <a:lnTo>
                      <a:pt x="114" y="90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20" y="30"/>
                    </a:lnTo>
                    <a:lnTo>
                      <a:pt x="96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7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2" name="Freeform 735"/>
              <p:cNvSpPr>
                <a:spLocks/>
              </p:cNvSpPr>
              <p:nvPr/>
            </p:nvSpPr>
            <p:spPr bwMode="auto">
              <a:xfrm>
                <a:off x="3582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3" name="Freeform 736"/>
              <p:cNvSpPr>
                <a:spLocks/>
              </p:cNvSpPr>
              <p:nvPr/>
            </p:nvSpPr>
            <p:spPr bwMode="auto">
              <a:xfrm>
                <a:off x="3582" y="2406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4" name="Rectangle 737"/>
              <p:cNvSpPr>
                <a:spLocks noChangeArrowheads="1"/>
              </p:cNvSpPr>
              <p:nvPr/>
            </p:nvSpPr>
            <p:spPr bwMode="auto">
              <a:xfrm>
                <a:off x="3582" y="24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5" name="Freeform 738"/>
              <p:cNvSpPr>
                <a:spLocks/>
              </p:cNvSpPr>
              <p:nvPr/>
            </p:nvSpPr>
            <p:spPr bwMode="auto">
              <a:xfrm>
                <a:off x="3348" y="2502"/>
                <a:ext cx="192" cy="120"/>
              </a:xfrm>
              <a:custGeom>
                <a:avLst/>
                <a:gdLst>
                  <a:gd name="T0" fmla="*/ 174 w 192"/>
                  <a:gd name="T1" fmla="*/ 0 h 120"/>
                  <a:gd name="T2" fmla="*/ 156 w 192"/>
                  <a:gd name="T3" fmla="*/ 0 h 120"/>
                  <a:gd name="T4" fmla="*/ 108 w 192"/>
                  <a:gd name="T5" fmla="*/ 12 h 120"/>
                  <a:gd name="T6" fmla="*/ 84 w 192"/>
                  <a:gd name="T7" fmla="*/ 42 h 120"/>
                  <a:gd name="T8" fmla="*/ 72 w 192"/>
                  <a:gd name="T9" fmla="*/ 30 h 120"/>
                  <a:gd name="T10" fmla="*/ 30 w 192"/>
                  <a:gd name="T11" fmla="*/ 30 h 120"/>
                  <a:gd name="T12" fmla="*/ 0 w 192"/>
                  <a:gd name="T13" fmla="*/ 54 h 120"/>
                  <a:gd name="T14" fmla="*/ 6 w 192"/>
                  <a:gd name="T15" fmla="*/ 60 h 120"/>
                  <a:gd name="T16" fmla="*/ 0 w 192"/>
                  <a:gd name="T17" fmla="*/ 72 h 120"/>
                  <a:gd name="T18" fmla="*/ 18 w 192"/>
                  <a:gd name="T19" fmla="*/ 120 h 120"/>
                  <a:gd name="T20" fmla="*/ 42 w 192"/>
                  <a:gd name="T21" fmla="*/ 120 h 120"/>
                  <a:gd name="T22" fmla="*/ 60 w 192"/>
                  <a:gd name="T23" fmla="*/ 108 h 120"/>
                  <a:gd name="T24" fmla="*/ 78 w 192"/>
                  <a:gd name="T25" fmla="*/ 108 h 120"/>
                  <a:gd name="T26" fmla="*/ 96 w 192"/>
                  <a:gd name="T27" fmla="*/ 96 h 120"/>
                  <a:gd name="T28" fmla="*/ 108 w 192"/>
                  <a:gd name="T29" fmla="*/ 96 h 120"/>
                  <a:gd name="T30" fmla="*/ 120 w 192"/>
                  <a:gd name="T31" fmla="*/ 84 h 120"/>
                  <a:gd name="T32" fmla="*/ 180 w 192"/>
                  <a:gd name="T33" fmla="*/ 66 h 120"/>
                  <a:gd name="T34" fmla="*/ 174 w 192"/>
                  <a:gd name="T35" fmla="*/ 54 h 120"/>
                  <a:gd name="T36" fmla="*/ 192 w 192"/>
                  <a:gd name="T37" fmla="*/ 48 h 120"/>
                  <a:gd name="T38" fmla="*/ 174 w 192"/>
                  <a:gd name="T39" fmla="*/ 0 h 120"/>
                  <a:gd name="T40" fmla="*/ 174 w 192"/>
                  <a:gd name="T4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20">
                    <a:moveTo>
                      <a:pt x="174" y="0"/>
                    </a:moveTo>
                    <a:lnTo>
                      <a:pt x="156" y="0"/>
                    </a:lnTo>
                    <a:lnTo>
                      <a:pt x="108" y="1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30" y="30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0" y="72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60" y="108"/>
                    </a:lnTo>
                    <a:lnTo>
                      <a:pt x="78" y="108"/>
                    </a:lnTo>
                    <a:lnTo>
                      <a:pt x="96" y="96"/>
                    </a:lnTo>
                    <a:lnTo>
                      <a:pt x="108" y="96"/>
                    </a:lnTo>
                    <a:lnTo>
                      <a:pt x="120" y="84"/>
                    </a:lnTo>
                    <a:lnTo>
                      <a:pt x="180" y="66"/>
                    </a:lnTo>
                    <a:lnTo>
                      <a:pt x="174" y="54"/>
                    </a:lnTo>
                    <a:lnTo>
                      <a:pt x="192" y="48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6" name="Freeform 739"/>
              <p:cNvSpPr>
                <a:spLocks/>
              </p:cNvSpPr>
              <p:nvPr/>
            </p:nvSpPr>
            <p:spPr bwMode="auto">
              <a:xfrm>
                <a:off x="3504" y="2502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7" name="Rectangle 740"/>
              <p:cNvSpPr>
                <a:spLocks noChangeArrowheads="1"/>
              </p:cNvSpPr>
              <p:nvPr/>
            </p:nvSpPr>
            <p:spPr bwMode="auto">
              <a:xfrm>
                <a:off x="3522" y="25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8" name="Freeform 741"/>
              <p:cNvSpPr>
                <a:spLocks/>
              </p:cNvSpPr>
              <p:nvPr/>
            </p:nvSpPr>
            <p:spPr bwMode="auto">
              <a:xfrm>
                <a:off x="2412" y="2118"/>
                <a:ext cx="372" cy="384"/>
              </a:xfrm>
              <a:custGeom>
                <a:avLst/>
                <a:gdLst>
                  <a:gd name="T0" fmla="*/ 138 w 372"/>
                  <a:gd name="T1" fmla="*/ 108 h 384"/>
                  <a:gd name="T2" fmla="*/ 90 w 372"/>
                  <a:gd name="T3" fmla="*/ 120 h 384"/>
                  <a:gd name="T4" fmla="*/ 90 w 372"/>
                  <a:gd name="T5" fmla="*/ 132 h 384"/>
                  <a:gd name="T6" fmla="*/ 90 w 372"/>
                  <a:gd name="T7" fmla="*/ 138 h 384"/>
                  <a:gd name="T8" fmla="*/ 78 w 372"/>
                  <a:gd name="T9" fmla="*/ 144 h 384"/>
                  <a:gd name="T10" fmla="*/ 66 w 372"/>
                  <a:gd name="T11" fmla="*/ 144 h 384"/>
                  <a:gd name="T12" fmla="*/ 54 w 372"/>
                  <a:gd name="T13" fmla="*/ 156 h 384"/>
                  <a:gd name="T14" fmla="*/ 54 w 372"/>
                  <a:gd name="T15" fmla="*/ 162 h 384"/>
                  <a:gd name="T16" fmla="*/ 54 w 372"/>
                  <a:gd name="T17" fmla="*/ 162 h 384"/>
                  <a:gd name="T18" fmla="*/ 54 w 372"/>
                  <a:gd name="T19" fmla="*/ 162 h 384"/>
                  <a:gd name="T20" fmla="*/ 48 w 372"/>
                  <a:gd name="T21" fmla="*/ 162 h 384"/>
                  <a:gd name="T22" fmla="*/ 36 w 372"/>
                  <a:gd name="T23" fmla="*/ 162 h 384"/>
                  <a:gd name="T24" fmla="*/ 0 w 372"/>
                  <a:gd name="T25" fmla="*/ 180 h 384"/>
                  <a:gd name="T26" fmla="*/ 0 w 372"/>
                  <a:gd name="T27" fmla="*/ 204 h 384"/>
                  <a:gd name="T28" fmla="*/ 0 w 372"/>
                  <a:gd name="T29" fmla="*/ 204 h 384"/>
                  <a:gd name="T30" fmla="*/ 0 w 372"/>
                  <a:gd name="T31" fmla="*/ 216 h 384"/>
                  <a:gd name="T32" fmla="*/ 66 w 372"/>
                  <a:gd name="T33" fmla="*/ 258 h 384"/>
                  <a:gd name="T34" fmla="*/ 66 w 372"/>
                  <a:gd name="T35" fmla="*/ 264 h 384"/>
                  <a:gd name="T36" fmla="*/ 174 w 372"/>
                  <a:gd name="T37" fmla="*/ 336 h 384"/>
                  <a:gd name="T38" fmla="*/ 174 w 372"/>
                  <a:gd name="T39" fmla="*/ 348 h 384"/>
                  <a:gd name="T40" fmla="*/ 186 w 372"/>
                  <a:gd name="T41" fmla="*/ 348 h 384"/>
                  <a:gd name="T42" fmla="*/ 216 w 372"/>
                  <a:gd name="T43" fmla="*/ 366 h 384"/>
                  <a:gd name="T44" fmla="*/ 216 w 372"/>
                  <a:gd name="T45" fmla="*/ 372 h 384"/>
                  <a:gd name="T46" fmla="*/ 216 w 372"/>
                  <a:gd name="T47" fmla="*/ 384 h 384"/>
                  <a:gd name="T48" fmla="*/ 228 w 372"/>
                  <a:gd name="T49" fmla="*/ 378 h 384"/>
                  <a:gd name="T50" fmla="*/ 228 w 372"/>
                  <a:gd name="T51" fmla="*/ 378 h 384"/>
                  <a:gd name="T52" fmla="*/ 264 w 372"/>
                  <a:gd name="T53" fmla="*/ 372 h 384"/>
                  <a:gd name="T54" fmla="*/ 372 w 372"/>
                  <a:gd name="T55" fmla="*/ 294 h 384"/>
                  <a:gd name="T56" fmla="*/ 336 w 372"/>
                  <a:gd name="T57" fmla="*/ 264 h 384"/>
                  <a:gd name="T58" fmla="*/ 336 w 372"/>
                  <a:gd name="T59" fmla="*/ 180 h 384"/>
                  <a:gd name="T60" fmla="*/ 324 w 372"/>
                  <a:gd name="T61" fmla="*/ 156 h 384"/>
                  <a:gd name="T62" fmla="*/ 324 w 372"/>
                  <a:gd name="T63" fmla="*/ 156 h 384"/>
                  <a:gd name="T64" fmla="*/ 324 w 372"/>
                  <a:gd name="T65" fmla="*/ 156 h 384"/>
                  <a:gd name="T66" fmla="*/ 330 w 372"/>
                  <a:gd name="T67" fmla="*/ 150 h 384"/>
                  <a:gd name="T68" fmla="*/ 318 w 372"/>
                  <a:gd name="T69" fmla="*/ 114 h 384"/>
                  <a:gd name="T70" fmla="*/ 306 w 372"/>
                  <a:gd name="T71" fmla="*/ 108 h 384"/>
                  <a:gd name="T72" fmla="*/ 300 w 372"/>
                  <a:gd name="T73" fmla="*/ 90 h 384"/>
                  <a:gd name="T74" fmla="*/ 294 w 372"/>
                  <a:gd name="T75" fmla="*/ 84 h 384"/>
                  <a:gd name="T76" fmla="*/ 294 w 372"/>
                  <a:gd name="T77" fmla="*/ 72 h 384"/>
                  <a:gd name="T78" fmla="*/ 294 w 372"/>
                  <a:gd name="T79" fmla="*/ 72 h 384"/>
                  <a:gd name="T80" fmla="*/ 294 w 372"/>
                  <a:gd name="T81" fmla="*/ 72 h 384"/>
                  <a:gd name="T82" fmla="*/ 312 w 372"/>
                  <a:gd name="T83" fmla="*/ 48 h 384"/>
                  <a:gd name="T84" fmla="*/ 312 w 372"/>
                  <a:gd name="T85" fmla="*/ 18 h 384"/>
                  <a:gd name="T86" fmla="*/ 312 w 372"/>
                  <a:gd name="T87" fmla="*/ 6 h 384"/>
                  <a:gd name="T88" fmla="*/ 312 w 372"/>
                  <a:gd name="T89" fmla="*/ 6 h 384"/>
                  <a:gd name="T90" fmla="*/ 270 w 372"/>
                  <a:gd name="T91" fmla="*/ 0 h 384"/>
                  <a:gd name="T92" fmla="*/ 252 w 372"/>
                  <a:gd name="T93" fmla="*/ 12 h 384"/>
                  <a:gd name="T94" fmla="*/ 240 w 372"/>
                  <a:gd name="T95" fmla="*/ 6 h 384"/>
                  <a:gd name="T96" fmla="*/ 210 w 372"/>
                  <a:gd name="T97" fmla="*/ 12 h 384"/>
                  <a:gd name="T98" fmla="*/ 198 w 372"/>
                  <a:gd name="T99" fmla="*/ 12 h 384"/>
                  <a:gd name="T100" fmla="*/ 162 w 372"/>
                  <a:gd name="T101" fmla="*/ 24 h 384"/>
                  <a:gd name="T102" fmla="*/ 156 w 372"/>
                  <a:gd name="T103" fmla="*/ 30 h 384"/>
                  <a:gd name="T104" fmla="*/ 144 w 372"/>
                  <a:gd name="T105" fmla="*/ 30 h 384"/>
                  <a:gd name="T106" fmla="*/ 126 w 372"/>
                  <a:gd name="T107" fmla="*/ 48 h 384"/>
                  <a:gd name="T108" fmla="*/ 120 w 372"/>
                  <a:gd name="T109" fmla="*/ 48 h 384"/>
                  <a:gd name="T110" fmla="*/ 126 w 372"/>
                  <a:gd name="T111" fmla="*/ 54 h 384"/>
                  <a:gd name="T112" fmla="*/ 138 w 372"/>
                  <a:gd name="T113" fmla="*/ 108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2" h="384">
                    <a:moveTo>
                      <a:pt x="138" y="108"/>
                    </a:moveTo>
                    <a:lnTo>
                      <a:pt x="90" y="120"/>
                    </a:lnTo>
                    <a:lnTo>
                      <a:pt x="90" y="132"/>
                    </a:lnTo>
                    <a:lnTo>
                      <a:pt x="90" y="138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54" y="156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48" y="162"/>
                    </a:lnTo>
                    <a:lnTo>
                      <a:pt x="36" y="162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16"/>
                    </a:lnTo>
                    <a:lnTo>
                      <a:pt x="66" y="258"/>
                    </a:lnTo>
                    <a:lnTo>
                      <a:pt x="66" y="264"/>
                    </a:lnTo>
                    <a:lnTo>
                      <a:pt x="174" y="336"/>
                    </a:lnTo>
                    <a:lnTo>
                      <a:pt x="174" y="348"/>
                    </a:lnTo>
                    <a:lnTo>
                      <a:pt x="186" y="348"/>
                    </a:lnTo>
                    <a:lnTo>
                      <a:pt x="216" y="366"/>
                    </a:lnTo>
                    <a:lnTo>
                      <a:pt x="216" y="372"/>
                    </a:lnTo>
                    <a:lnTo>
                      <a:pt x="216" y="384"/>
                    </a:lnTo>
                    <a:lnTo>
                      <a:pt x="228" y="378"/>
                    </a:lnTo>
                    <a:lnTo>
                      <a:pt x="228" y="378"/>
                    </a:lnTo>
                    <a:lnTo>
                      <a:pt x="264" y="372"/>
                    </a:lnTo>
                    <a:lnTo>
                      <a:pt x="372" y="294"/>
                    </a:lnTo>
                    <a:lnTo>
                      <a:pt x="336" y="264"/>
                    </a:lnTo>
                    <a:lnTo>
                      <a:pt x="336" y="180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30" y="150"/>
                    </a:lnTo>
                    <a:lnTo>
                      <a:pt x="318" y="114"/>
                    </a:lnTo>
                    <a:lnTo>
                      <a:pt x="306" y="108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312" y="48"/>
                    </a:lnTo>
                    <a:lnTo>
                      <a:pt x="312" y="18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270" y="0"/>
                    </a:lnTo>
                    <a:lnTo>
                      <a:pt x="252" y="12"/>
                    </a:lnTo>
                    <a:lnTo>
                      <a:pt x="240" y="6"/>
                    </a:lnTo>
                    <a:lnTo>
                      <a:pt x="210" y="12"/>
                    </a:lnTo>
                    <a:lnTo>
                      <a:pt x="198" y="12"/>
                    </a:lnTo>
                    <a:lnTo>
                      <a:pt x="162" y="24"/>
                    </a:lnTo>
                    <a:lnTo>
                      <a:pt x="156" y="30"/>
                    </a:lnTo>
                    <a:lnTo>
                      <a:pt x="144" y="30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26" y="54"/>
                    </a:lnTo>
                    <a:lnTo>
                      <a:pt x="138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9" name="Freeform 742"/>
              <p:cNvSpPr>
                <a:spLocks/>
              </p:cNvSpPr>
              <p:nvPr/>
            </p:nvSpPr>
            <p:spPr bwMode="auto">
              <a:xfrm>
                <a:off x="2706" y="2112"/>
                <a:ext cx="72" cy="156"/>
              </a:xfrm>
              <a:custGeom>
                <a:avLst/>
                <a:gdLst>
                  <a:gd name="T0" fmla="*/ 18 w 72"/>
                  <a:gd name="T1" fmla="*/ 24 h 156"/>
                  <a:gd name="T2" fmla="*/ 18 w 72"/>
                  <a:gd name="T3" fmla="*/ 54 h 156"/>
                  <a:gd name="T4" fmla="*/ 0 w 72"/>
                  <a:gd name="T5" fmla="*/ 78 h 156"/>
                  <a:gd name="T6" fmla="*/ 0 w 72"/>
                  <a:gd name="T7" fmla="*/ 90 h 156"/>
                  <a:gd name="T8" fmla="*/ 6 w 72"/>
                  <a:gd name="T9" fmla="*/ 96 h 156"/>
                  <a:gd name="T10" fmla="*/ 12 w 72"/>
                  <a:gd name="T11" fmla="*/ 114 h 156"/>
                  <a:gd name="T12" fmla="*/ 24 w 72"/>
                  <a:gd name="T13" fmla="*/ 120 h 156"/>
                  <a:gd name="T14" fmla="*/ 36 w 72"/>
                  <a:gd name="T15" fmla="*/ 156 h 156"/>
                  <a:gd name="T16" fmla="*/ 48 w 72"/>
                  <a:gd name="T17" fmla="*/ 150 h 156"/>
                  <a:gd name="T18" fmla="*/ 48 w 72"/>
                  <a:gd name="T19" fmla="*/ 132 h 156"/>
                  <a:gd name="T20" fmla="*/ 72 w 72"/>
                  <a:gd name="T21" fmla="*/ 114 h 156"/>
                  <a:gd name="T22" fmla="*/ 72 w 72"/>
                  <a:gd name="T23" fmla="*/ 96 h 156"/>
                  <a:gd name="T24" fmla="*/ 60 w 72"/>
                  <a:gd name="T25" fmla="*/ 90 h 156"/>
                  <a:gd name="T26" fmla="*/ 42 w 72"/>
                  <a:gd name="T27" fmla="*/ 78 h 156"/>
                  <a:gd name="T28" fmla="*/ 66 w 72"/>
                  <a:gd name="T29" fmla="*/ 54 h 156"/>
                  <a:gd name="T30" fmla="*/ 66 w 72"/>
                  <a:gd name="T31" fmla="*/ 42 h 156"/>
                  <a:gd name="T32" fmla="*/ 54 w 72"/>
                  <a:gd name="T33" fmla="*/ 30 h 156"/>
                  <a:gd name="T34" fmla="*/ 66 w 72"/>
                  <a:gd name="T35" fmla="*/ 18 h 156"/>
                  <a:gd name="T36" fmla="*/ 66 w 72"/>
                  <a:gd name="T37" fmla="*/ 6 h 156"/>
                  <a:gd name="T38" fmla="*/ 48 w 72"/>
                  <a:gd name="T39" fmla="*/ 18 h 156"/>
                  <a:gd name="T40" fmla="*/ 48 w 72"/>
                  <a:gd name="T41" fmla="*/ 6 h 156"/>
                  <a:gd name="T42" fmla="*/ 30 w 72"/>
                  <a:gd name="T43" fmla="*/ 0 h 156"/>
                  <a:gd name="T44" fmla="*/ 18 w 72"/>
                  <a:gd name="T45" fmla="*/ 12 h 156"/>
                  <a:gd name="T46" fmla="*/ 18 w 72"/>
                  <a:gd name="T47" fmla="*/ 12 h 156"/>
                  <a:gd name="T48" fmla="*/ 18 w 72"/>
                  <a:gd name="T49" fmla="*/ 12 h 156"/>
                  <a:gd name="T50" fmla="*/ 18 w 72"/>
                  <a:gd name="T51" fmla="*/ 2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2" h="156">
                    <a:moveTo>
                      <a:pt x="18" y="24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56"/>
                    </a:lnTo>
                    <a:lnTo>
                      <a:pt x="48" y="150"/>
                    </a:lnTo>
                    <a:lnTo>
                      <a:pt x="48" y="132"/>
                    </a:lnTo>
                    <a:lnTo>
                      <a:pt x="72" y="114"/>
                    </a:lnTo>
                    <a:lnTo>
                      <a:pt x="72" y="96"/>
                    </a:lnTo>
                    <a:lnTo>
                      <a:pt x="60" y="90"/>
                    </a:lnTo>
                    <a:lnTo>
                      <a:pt x="42" y="78"/>
                    </a:lnTo>
                    <a:lnTo>
                      <a:pt x="66" y="54"/>
                    </a:lnTo>
                    <a:lnTo>
                      <a:pt x="66" y="42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66" y="6"/>
                    </a:lnTo>
                    <a:lnTo>
                      <a:pt x="48" y="18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0" name="Freeform 743"/>
              <p:cNvSpPr>
                <a:spLocks/>
              </p:cNvSpPr>
              <p:nvPr/>
            </p:nvSpPr>
            <p:spPr bwMode="auto">
              <a:xfrm>
                <a:off x="2706" y="219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1" name="Freeform 744"/>
              <p:cNvSpPr>
                <a:spLocks/>
              </p:cNvSpPr>
              <p:nvPr/>
            </p:nvSpPr>
            <p:spPr bwMode="auto">
              <a:xfrm>
                <a:off x="2718" y="2226"/>
                <a:ext cx="24" cy="42"/>
              </a:xfrm>
              <a:custGeom>
                <a:avLst/>
                <a:gdLst>
                  <a:gd name="T0" fmla="*/ 12 w 24"/>
                  <a:gd name="T1" fmla="*/ 6 h 42"/>
                  <a:gd name="T2" fmla="*/ 0 w 24"/>
                  <a:gd name="T3" fmla="*/ 0 h 42"/>
                  <a:gd name="T4" fmla="*/ 12 w 24"/>
                  <a:gd name="T5" fmla="*/ 6 h 42"/>
                  <a:gd name="T6" fmla="*/ 24 w 24"/>
                  <a:gd name="T7" fmla="*/ 42 h 42"/>
                  <a:gd name="T8" fmla="*/ 24 w 24"/>
                  <a:gd name="T9" fmla="*/ 42 h 42"/>
                  <a:gd name="T10" fmla="*/ 12 w 24"/>
                  <a:gd name="T11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2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2" name="Freeform 745"/>
              <p:cNvSpPr>
                <a:spLocks/>
              </p:cNvSpPr>
              <p:nvPr/>
            </p:nvSpPr>
            <p:spPr bwMode="auto">
              <a:xfrm>
                <a:off x="2724" y="2124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3" name="Freeform 746"/>
              <p:cNvSpPr>
                <a:spLocks/>
              </p:cNvSpPr>
              <p:nvPr/>
            </p:nvSpPr>
            <p:spPr bwMode="auto">
              <a:xfrm>
                <a:off x="2328" y="2148"/>
                <a:ext cx="222" cy="174"/>
              </a:xfrm>
              <a:custGeom>
                <a:avLst/>
                <a:gdLst>
                  <a:gd name="T0" fmla="*/ 84 w 222"/>
                  <a:gd name="T1" fmla="*/ 174 h 174"/>
                  <a:gd name="T2" fmla="*/ 84 w 222"/>
                  <a:gd name="T3" fmla="*/ 174 h 174"/>
                  <a:gd name="T4" fmla="*/ 84 w 222"/>
                  <a:gd name="T5" fmla="*/ 150 h 174"/>
                  <a:gd name="T6" fmla="*/ 120 w 222"/>
                  <a:gd name="T7" fmla="*/ 132 h 174"/>
                  <a:gd name="T8" fmla="*/ 132 w 222"/>
                  <a:gd name="T9" fmla="*/ 132 h 174"/>
                  <a:gd name="T10" fmla="*/ 138 w 222"/>
                  <a:gd name="T11" fmla="*/ 132 h 174"/>
                  <a:gd name="T12" fmla="*/ 138 w 222"/>
                  <a:gd name="T13" fmla="*/ 126 h 174"/>
                  <a:gd name="T14" fmla="*/ 150 w 222"/>
                  <a:gd name="T15" fmla="*/ 114 h 174"/>
                  <a:gd name="T16" fmla="*/ 162 w 222"/>
                  <a:gd name="T17" fmla="*/ 114 h 174"/>
                  <a:gd name="T18" fmla="*/ 174 w 222"/>
                  <a:gd name="T19" fmla="*/ 108 h 174"/>
                  <a:gd name="T20" fmla="*/ 174 w 222"/>
                  <a:gd name="T21" fmla="*/ 102 h 174"/>
                  <a:gd name="T22" fmla="*/ 174 w 222"/>
                  <a:gd name="T23" fmla="*/ 90 h 174"/>
                  <a:gd name="T24" fmla="*/ 222 w 222"/>
                  <a:gd name="T25" fmla="*/ 78 h 174"/>
                  <a:gd name="T26" fmla="*/ 210 w 222"/>
                  <a:gd name="T27" fmla="*/ 24 h 174"/>
                  <a:gd name="T28" fmla="*/ 204 w 222"/>
                  <a:gd name="T29" fmla="*/ 18 h 174"/>
                  <a:gd name="T30" fmla="*/ 186 w 222"/>
                  <a:gd name="T31" fmla="*/ 12 h 174"/>
                  <a:gd name="T32" fmla="*/ 156 w 222"/>
                  <a:gd name="T33" fmla="*/ 18 h 174"/>
                  <a:gd name="T34" fmla="*/ 138 w 222"/>
                  <a:gd name="T35" fmla="*/ 0 h 174"/>
                  <a:gd name="T36" fmla="*/ 132 w 222"/>
                  <a:gd name="T37" fmla="*/ 6 h 174"/>
                  <a:gd name="T38" fmla="*/ 120 w 222"/>
                  <a:gd name="T39" fmla="*/ 42 h 174"/>
                  <a:gd name="T40" fmla="*/ 90 w 222"/>
                  <a:gd name="T41" fmla="*/ 60 h 174"/>
                  <a:gd name="T42" fmla="*/ 72 w 222"/>
                  <a:gd name="T43" fmla="*/ 78 h 174"/>
                  <a:gd name="T44" fmla="*/ 60 w 222"/>
                  <a:gd name="T45" fmla="*/ 108 h 174"/>
                  <a:gd name="T46" fmla="*/ 60 w 222"/>
                  <a:gd name="T47" fmla="*/ 120 h 174"/>
                  <a:gd name="T48" fmla="*/ 66 w 222"/>
                  <a:gd name="T49" fmla="*/ 126 h 174"/>
                  <a:gd name="T50" fmla="*/ 54 w 222"/>
                  <a:gd name="T51" fmla="*/ 150 h 174"/>
                  <a:gd name="T52" fmla="*/ 24 w 222"/>
                  <a:gd name="T53" fmla="*/ 168 h 174"/>
                  <a:gd name="T54" fmla="*/ 6 w 222"/>
                  <a:gd name="T55" fmla="*/ 174 h 174"/>
                  <a:gd name="T56" fmla="*/ 0 w 222"/>
                  <a:gd name="T57" fmla="*/ 174 h 174"/>
                  <a:gd name="T58" fmla="*/ 30 w 222"/>
                  <a:gd name="T59" fmla="*/ 174 h 174"/>
                  <a:gd name="T60" fmla="*/ 84 w 222"/>
                  <a:gd name="T61" fmla="*/ 174 h 174"/>
                  <a:gd name="T62" fmla="*/ 84 w 222"/>
                  <a:gd name="T6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2" h="174">
                    <a:moveTo>
                      <a:pt x="84" y="174"/>
                    </a:moveTo>
                    <a:lnTo>
                      <a:pt x="84" y="174"/>
                    </a:lnTo>
                    <a:lnTo>
                      <a:pt x="84" y="150"/>
                    </a:lnTo>
                    <a:lnTo>
                      <a:pt x="120" y="132"/>
                    </a:lnTo>
                    <a:lnTo>
                      <a:pt x="132" y="132"/>
                    </a:lnTo>
                    <a:lnTo>
                      <a:pt x="138" y="132"/>
                    </a:lnTo>
                    <a:lnTo>
                      <a:pt x="138" y="126"/>
                    </a:lnTo>
                    <a:lnTo>
                      <a:pt x="150" y="114"/>
                    </a:lnTo>
                    <a:lnTo>
                      <a:pt x="162" y="114"/>
                    </a:lnTo>
                    <a:lnTo>
                      <a:pt x="174" y="108"/>
                    </a:lnTo>
                    <a:lnTo>
                      <a:pt x="174" y="102"/>
                    </a:lnTo>
                    <a:lnTo>
                      <a:pt x="174" y="90"/>
                    </a:lnTo>
                    <a:lnTo>
                      <a:pt x="222" y="78"/>
                    </a:lnTo>
                    <a:lnTo>
                      <a:pt x="210" y="24"/>
                    </a:lnTo>
                    <a:lnTo>
                      <a:pt x="204" y="18"/>
                    </a:lnTo>
                    <a:lnTo>
                      <a:pt x="186" y="12"/>
                    </a:lnTo>
                    <a:lnTo>
                      <a:pt x="156" y="18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0" y="42"/>
                    </a:lnTo>
                    <a:lnTo>
                      <a:pt x="90" y="60"/>
                    </a:lnTo>
                    <a:lnTo>
                      <a:pt x="72" y="78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54" y="150"/>
                    </a:lnTo>
                    <a:lnTo>
                      <a:pt x="24" y="168"/>
                    </a:lnTo>
                    <a:lnTo>
                      <a:pt x="6" y="174"/>
                    </a:lnTo>
                    <a:lnTo>
                      <a:pt x="0" y="174"/>
                    </a:lnTo>
                    <a:lnTo>
                      <a:pt x="30" y="174"/>
                    </a:lnTo>
                    <a:lnTo>
                      <a:pt x="84" y="174"/>
                    </a:lnTo>
                    <a:lnTo>
                      <a:pt x="84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4" name="Freeform 747"/>
              <p:cNvSpPr>
                <a:spLocks/>
              </p:cNvSpPr>
              <p:nvPr/>
            </p:nvSpPr>
            <p:spPr bwMode="auto">
              <a:xfrm>
                <a:off x="2412" y="2280"/>
                <a:ext cx="48" cy="18"/>
              </a:xfrm>
              <a:custGeom>
                <a:avLst/>
                <a:gdLst>
                  <a:gd name="T0" fmla="*/ 48 w 48"/>
                  <a:gd name="T1" fmla="*/ 0 h 18"/>
                  <a:gd name="T2" fmla="*/ 36 w 48"/>
                  <a:gd name="T3" fmla="*/ 0 h 18"/>
                  <a:gd name="T4" fmla="*/ 0 w 48"/>
                  <a:gd name="T5" fmla="*/ 18 h 18"/>
                  <a:gd name="T6" fmla="*/ 36 w 48"/>
                  <a:gd name="T7" fmla="*/ 0 h 18"/>
                  <a:gd name="T8" fmla="*/ 48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48" y="0"/>
                    </a:moveTo>
                    <a:lnTo>
                      <a:pt x="36" y="0"/>
                    </a:lnTo>
                    <a:lnTo>
                      <a:pt x="0" y="18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5" name="Freeform 748"/>
              <p:cNvSpPr>
                <a:spLocks/>
              </p:cNvSpPr>
              <p:nvPr/>
            </p:nvSpPr>
            <p:spPr bwMode="auto">
              <a:xfrm>
                <a:off x="2490" y="225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6 h 12"/>
                  <a:gd name="T4" fmla="*/ 0 w 12"/>
                  <a:gd name="T5" fmla="*/ 12 h 12"/>
                  <a:gd name="T6" fmla="*/ 12 w 12"/>
                  <a:gd name="T7" fmla="*/ 6 h 12"/>
                  <a:gd name="T8" fmla="*/ 12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6" name="Rectangle 749"/>
              <p:cNvSpPr>
                <a:spLocks noChangeArrowheads="1"/>
              </p:cNvSpPr>
              <p:nvPr/>
            </p:nvSpPr>
            <p:spPr bwMode="auto">
              <a:xfrm>
                <a:off x="2466" y="2274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7" name="Freeform 750"/>
              <p:cNvSpPr>
                <a:spLocks/>
              </p:cNvSpPr>
              <p:nvPr/>
            </p:nvSpPr>
            <p:spPr bwMode="auto">
              <a:xfrm>
                <a:off x="2256" y="2322"/>
                <a:ext cx="156" cy="132"/>
              </a:xfrm>
              <a:custGeom>
                <a:avLst/>
                <a:gdLst>
                  <a:gd name="T0" fmla="*/ 72 w 156"/>
                  <a:gd name="T1" fmla="*/ 132 h 132"/>
                  <a:gd name="T2" fmla="*/ 72 w 156"/>
                  <a:gd name="T3" fmla="*/ 102 h 132"/>
                  <a:gd name="T4" fmla="*/ 78 w 156"/>
                  <a:gd name="T5" fmla="*/ 90 h 132"/>
                  <a:gd name="T6" fmla="*/ 96 w 156"/>
                  <a:gd name="T7" fmla="*/ 90 h 132"/>
                  <a:gd name="T8" fmla="*/ 96 w 156"/>
                  <a:gd name="T9" fmla="*/ 36 h 132"/>
                  <a:gd name="T10" fmla="*/ 156 w 156"/>
                  <a:gd name="T11" fmla="*/ 36 h 132"/>
                  <a:gd name="T12" fmla="*/ 156 w 156"/>
                  <a:gd name="T13" fmla="*/ 24 h 132"/>
                  <a:gd name="T14" fmla="*/ 156 w 156"/>
                  <a:gd name="T15" fmla="*/ 12 h 132"/>
                  <a:gd name="T16" fmla="*/ 156 w 156"/>
                  <a:gd name="T17" fmla="*/ 12 h 132"/>
                  <a:gd name="T18" fmla="*/ 156 w 156"/>
                  <a:gd name="T19" fmla="*/ 12 h 132"/>
                  <a:gd name="T20" fmla="*/ 156 w 156"/>
                  <a:gd name="T21" fmla="*/ 0 h 132"/>
                  <a:gd name="T22" fmla="*/ 156 w 156"/>
                  <a:gd name="T23" fmla="*/ 0 h 132"/>
                  <a:gd name="T24" fmla="*/ 102 w 156"/>
                  <a:gd name="T25" fmla="*/ 0 h 132"/>
                  <a:gd name="T26" fmla="*/ 72 w 156"/>
                  <a:gd name="T27" fmla="*/ 0 h 132"/>
                  <a:gd name="T28" fmla="*/ 66 w 156"/>
                  <a:gd name="T29" fmla="*/ 24 h 132"/>
                  <a:gd name="T30" fmla="*/ 48 w 156"/>
                  <a:gd name="T31" fmla="*/ 30 h 132"/>
                  <a:gd name="T32" fmla="*/ 36 w 156"/>
                  <a:gd name="T33" fmla="*/ 66 h 132"/>
                  <a:gd name="T34" fmla="*/ 18 w 156"/>
                  <a:gd name="T35" fmla="*/ 96 h 132"/>
                  <a:gd name="T36" fmla="*/ 0 w 156"/>
                  <a:gd name="T37" fmla="*/ 132 h 132"/>
                  <a:gd name="T38" fmla="*/ 6 w 156"/>
                  <a:gd name="T39" fmla="*/ 132 h 132"/>
                  <a:gd name="T40" fmla="*/ 72 w 156"/>
                  <a:gd name="T4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132">
                    <a:moveTo>
                      <a:pt x="72" y="132"/>
                    </a:moveTo>
                    <a:lnTo>
                      <a:pt x="72" y="102"/>
                    </a:lnTo>
                    <a:lnTo>
                      <a:pt x="78" y="90"/>
                    </a:lnTo>
                    <a:lnTo>
                      <a:pt x="96" y="90"/>
                    </a:lnTo>
                    <a:lnTo>
                      <a:pt x="96" y="36"/>
                    </a:lnTo>
                    <a:lnTo>
                      <a:pt x="156" y="36"/>
                    </a:lnTo>
                    <a:lnTo>
                      <a:pt x="156" y="24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02" y="0"/>
                    </a:lnTo>
                    <a:lnTo>
                      <a:pt x="72" y="0"/>
                    </a:lnTo>
                    <a:lnTo>
                      <a:pt x="66" y="24"/>
                    </a:lnTo>
                    <a:lnTo>
                      <a:pt x="48" y="30"/>
                    </a:lnTo>
                    <a:lnTo>
                      <a:pt x="36" y="66"/>
                    </a:lnTo>
                    <a:lnTo>
                      <a:pt x="18" y="9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72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8" name="Rectangle 751"/>
              <p:cNvSpPr>
                <a:spLocks noChangeArrowheads="1"/>
              </p:cNvSpPr>
              <p:nvPr/>
            </p:nvSpPr>
            <p:spPr bwMode="auto">
              <a:xfrm>
                <a:off x="2412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9" name="Freeform 752"/>
              <p:cNvSpPr>
                <a:spLocks/>
              </p:cNvSpPr>
              <p:nvPr/>
            </p:nvSpPr>
            <p:spPr bwMode="auto">
              <a:xfrm>
                <a:off x="2412" y="232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0" name="Freeform 753"/>
              <p:cNvSpPr>
                <a:spLocks/>
              </p:cNvSpPr>
              <p:nvPr/>
            </p:nvSpPr>
            <p:spPr bwMode="auto">
              <a:xfrm>
                <a:off x="2358" y="2322"/>
                <a:ext cx="54" cy="0"/>
              </a:xfrm>
              <a:custGeom>
                <a:avLst/>
                <a:gdLst>
                  <a:gd name="T0" fmla="*/ 54 w 54"/>
                  <a:gd name="T1" fmla="*/ 54 w 54"/>
                  <a:gd name="T2" fmla="*/ 54 w 54"/>
                  <a:gd name="T3" fmla="*/ 0 w 54"/>
                  <a:gd name="T4" fmla="*/ 54 w 54"/>
                  <a:gd name="T5" fmla="*/ 54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1" name="Freeform 754"/>
              <p:cNvSpPr>
                <a:spLocks/>
              </p:cNvSpPr>
              <p:nvPr/>
            </p:nvSpPr>
            <p:spPr bwMode="auto">
              <a:xfrm>
                <a:off x="2346" y="2376"/>
                <a:ext cx="300" cy="294"/>
              </a:xfrm>
              <a:custGeom>
                <a:avLst/>
                <a:gdLst>
                  <a:gd name="T0" fmla="*/ 126 w 300"/>
                  <a:gd name="T1" fmla="*/ 294 h 294"/>
                  <a:gd name="T2" fmla="*/ 126 w 300"/>
                  <a:gd name="T3" fmla="*/ 264 h 294"/>
                  <a:gd name="T4" fmla="*/ 138 w 300"/>
                  <a:gd name="T5" fmla="*/ 258 h 294"/>
                  <a:gd name="T6" fmla="*/ 150 w 300"/>
                  <a:gd name="T7" fmla="*/ 234 h 294"/>
                  <a:gd name="T8" fmla="*/ 174 w 300"/>
                  <a:gd name="T9" fmla="*/ 228 h 294"/>
                  <a:gd name="T10" fmla="*/ 204 w 300"/>
                  <a:gd name="T11" fmla="*/ 204 h 294"/>
                  <a:gd name="T12" fmla="*/ 222 w 300"/>
                  <a:gd name="T13" fmla="*/ 204 h 294"/>
                  <a:gd name="T14" fmla="*/ 222 w 300"/>
                  <a:gd name="T15" fmla="*/ 204 h 294"/>
                  <a:gd name="T16" fmla="*/ 228 w 300"/>
                  <a:gd name="T17" fmla="*/ 204 h 294"/>
                  <a:gd name="T18" fmla="*/ 288 w 300"/>
                  <a:gd name="T19" fmla="*/ 192 h 294"/>
                  <a:gd name="T20" fmla="*/ 300 w 300"/>
                  <a:gd name="T21" fmla="*/ 180 h 294"/>
                  <a:gd name="T22" fmla="*/ 294 w 300"/>
                  <a:gd name="T23" fmla="*/ 120 h 294"/>
                  <a:gd name="T24" fmla="*/ 282 w 300"/>
                  <a:gd name="T25" fmla="*/ 126 h 294"/>
                  <a:gd name="T26" fmla="*/ 282 w 300"/>
                  <a:gd name="T27" fmla="*/ 126 h 294"/>
                  <a:gd name="T28" fmla="*/ 282 w 300"/>
                  <a:gd name="T29" fmla="*/ 126 h 294"/>
                  <a:gd name="T30" fmla="*/ 282 w 300"/>
                  <a:gd name="T31" fmla="*/ 114 h 294"/>
                  <a:gd name="T32" fmla="*/ 282 w 300"/>
                  <a:gd name="T33" fmla="*/ 108 h 294"/>
                  <a:gd name="T34" fmla="*/ 252 w 300"/>
                  <a:gd name="T35" fmla="*/ 90 h 294"/>
                  <a:gd name="T36" fmla="*/ 240 w 300"/>
                  <a:gd name="T37" fmla="*/ 90 h 294"/>
                  <a:gd name="T38" fmla="*/ 240 w 300"/>
                  <a:gd name="T39" fmla="*/ 78 h 294"/>
                  <a:gd name="T40" fmla="*/ 132 w 300"/>
                  <a:gd name="T41" fmla="*/ 6 h 294"/>
                  <a:gd name="T42" fmla="*/ 132 w 300"/>
                  <a:gd name="T43" fmla="*/ 0 h 294"/>
                  <a:gd name="T44" fmla="*/ 132 w 300"/>
                  <a:gd name="T45" fmla="*/ 6 h 294"/>
                  <a:gd name="T46" fmla="*/ 102 w 300"/>
                  <a:gd name="T47" fmla="*/ 6 h 294"/>
                  <a:gd name="T48" fmla="*/ 114 w 300"/>
                  <a:gd name="T49" fmla="*/ 174 h 294"/>
                  <a:gd name="T50" fmla="*/ 126 w 300"/>
                  <a:gd name="T51" fmla="*/ 174 h 294"/>
                  <a:gd name="T52" fmla="*/ 120 w 300"/>
                  <a:gd name="T53" fmla="*/ 192 h 294"/>
                  <a:gd name="T54" fmla="*/ 36 w 300"/>
                  <a:gd name="T55" fmla="*/ 192 h 294"/>
                  <a:gd name="T56" fmla="*/ 30 w 300"/>
                  <a:gd name="T57" fmla="*/ 198 h 294"/>
                  <a:gd name="T58" fmla="*/ 12 w 300"/>
                  <a:gd name="T59" fmla="*/ 180 h 294"/>
                  <a:gd name="T60" fmla="*/ 0 w 300"/>
                  <a:gd name="T61" fmla="*/ 204 h 294"/>
                  <a:gd name="T62" fmla="*/ 0 w 300"/>
                  <a:gd name="T63" fmla="*/ 204 h 294"/>
                  <a:gd name="T64" fmla="*/ 0 w 300"/>
                  <a:gd name="T65" fmla="*/ 228 h 294"/>
                  <a:gd name="T66" fmla="*/ 18 w 300"/>
                  <a:gd name="T67" fmla="*/ 240 h 294"/>
                  <a:gd name="T68" fmla="*/ 12 w 300"/>
                  <a:gd name="T69" fmla="*/ 252 h 294"/>
                  <a:gd name="T70" fmla="*/ 42 w 300"/>
                  <a:gd name="T71" fmla="*/ 258 h 294"/>
                  <a:gd name="T72" fmla="*/ 54 w 300"/>
                  <a:gd name="T73" fmla="*/ 246 h 294"/>
                  <a:gd name="T74" fmla="*/ 72 w 300"/>
                  <a:gd name="T75" fmla="*/ 288 h 294"/>
                  <a:gd name="T76" fmla="*/ 84 w 300"/>
                  <a:gd name="T77" fmla="*/ 288 h 294"/>
                  <a:gd name="T78" fmla="*/ 108 w 300"/>
                  <a:gd name="T79" fmla="*/ 282 h 294"/>
                  <a:gd name="T80" fmla="*/ 126 w 300"/>
                  <a:gd name="T81" fmla="*/ 294 h 294"/>
                  <a:gd name="T82" fmla="*/ 126 w 300"/>
                  <a:gd name="T83" fmla="*/ 294 h 294"/>
                  <a:gd name="T84" fmla="*/ 126 w 300"/>
                  <a:gd name="T85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0" h="294">
                    <a:moveTo>
                      <a:pt x="126" y="294"/>
                    </a:moveTo>
                    <a:lnTo>
                      <a:pt x="126" y="264"/>
                    </a:lnTo>
                    <a:lnTo>
                      <a:pt x="138" y="258"/>
                    </a:lnTo>
                    <a:lnTo>
                      <a:pt x="150" y="234"/>
                    </a:lnTo>
                    <a:lnTo>
                      <a:pt x="174" y="228"/>
                    </a:lnTo>
                    <a:lnTo>
                      <a:pt x="204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8" y="204"/>
                    </a:lnTo>
                    <a:lnTo>
                      <a:pt x="288" y="192"/>
                    </a:lnTo>
                    <a:lnTo>
                      <a:pt x="300" y="180"/>
                    </a:lnTo>
                    <a:lnTo>
                      <a:pt x="294" y="120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14"/>
                    </a:lnTo>
                    <a:lnTo>
                      <a:pt x="282" y="108"/>
                    </a:lnTo>
                    <a:lnTo>
                      <a:pt x="252" y="90"/>
                    </a:lnTo>
                    <a:lnTo>
                      <a:pt x="240" y="90"/>
                    </a:lnTo>
                    <a:lnTo>
                      <a:pt x="240" y="7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132" y="6"/>
                    </a:lnTo>
                    <a:lnTo>
                      <a:pt x="102" y="6"/>
                    </a:lnTo>
                    <a:lnTo>
                      <a:pt x="114" y="174"/>
                    </a:lnTo>
                    <a:lnTo>
                      <a:pt x="126" y="174"/>
                    </a:lnTo>
                    <a:lnTo>
                      <a:pt x="120" y="192"/>
                    </a:lnTo>
                    <a:lnTo>
                      <a:pt x="36" y="192"/>
                    </a:lnTo>
                    <a:lnTo>
                      <a:pt x="30" y="198"/>
                    </a:lnTo>
                    <a:lnTo>
                      <a:pt x="12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28"/>
                    </a:lnTo>
                    <a:lnTo>
                      <a:pt x="18" y="240"/>
                    </a:lnTo>
                    <a:lnTo>
                      <a:pt x="12" y="252"/>
                    </a:lnTo>
                    <a:lnTo>
                      <a:pt x="42" y="258"/>
                    </a:lnTo>
                    <a:lnTo>
                      <a:pt x="54" y="246"/>
                    </a:lnTo>
                    <a:lnTo>
                      <a:pt x="72" y="288"/>
                    </a:lnTo>
                    <a:lnTo>
                      <a:pt x="84" y="288"/>
                    </a:lnTo>
                    <a:lnTo>
                      <a:pt x="108" y="282"/>
                    </a:lnTo>
                    <a:lnTo>
                      <a:pt x="126" y="294"/>
                    </a:lnTo>
                    <a:lnTo>
                      <a:pt x="126" y="294"/>
                    </a:lnTo>
                    <a:lnTo>
                      <a:pt x="126" y="29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2" name="Freeform 755"/>
              <p:cNvSpPr>
                <a:spLocks/>
              </p:cNvSpPr>
              <p:nvPr/>
            </p:nvSpPr>
            <p:spPr bwMode="auto">
              <a:xfrm>
                <a:off x="2628" y="249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3" name="Freeform 756"/>
              <p:cNvSpPr>
                <a:spLocks/>
              </p:cNvSpPr>
              <p:nvPr/>
            </p:nvSpPr>
            <p:spPr bwMode="auto">
              <a:xfrm>
                <a:off x="2586" y="2466"/>
                <a:ext cx="42" cy="24"/>
              </a:xfrm>
              <a:custGeom>
                <a:avLst/>
                <a:gdLst>
                  <a:gd name="T0" fmla="*/ 42 w 42"/>
                  <a:gd name="T1" fmla="*/ 18 h 24"/>
                  <a:gd name="T2" fmla="*/ 42 w 42"/>
                  <a:gd name="T3" fmla="*/ 24 h 24"/>
                  <a:gd name="T4" fmla="*/ 42 w 42"/>
                  <a:gd name="T5" fmla="*/ 18 h 24"/>
                  <a:gd name="T6" fmla="*/ 12 w 42"/>
                  <a:gd name="T7" fmla="*/ 0 h 24"/>
                  <a:gd name="T8" fmla="*/ 0 w 42"/>
                  <a:gd name="T9" fmla="*/ 0 h 24"/>
                  <a:gd name="T10" fmla="*/ 12 w 42"/>
                  <a:gd name="T11" fmla="*/ 0 h 24"/>
                  <a:gd name="T12" fmla="*/ 42 w 42"/>
                  <a:gd name="T13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4">
                    <a:moveTo>
                      <a:pt x="42" y="18"/>
                    </a:moveTo>
                    <a:lnTo>
                      <a:pt x="42" y="24"/>
                    </a:lnTo>
                    <a:lnTo>
                      <a:pt x="4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4" name="Freeform 757"/>
              <p:cNvSpPr>
                <a:spLocks/>
              </p:cNvSpPr>
              <p:nvPr/>
            </p:nvSpPr>
            <p:spPr bwMode="auto">
              <a:xfrm>
                <a:off x="2256" y="2334"/>
                <a:ext cx="222" cy="246"/>
              </a:xfrm>
              <a:custGeom>
                <a:avLst/>
                <a:gdLst>
                  <a:gd name="T0" fmla="*/ 42 w 222"/>
                  <a:gd name="T1" fmla="*/ 210 h 246"/>
                  <a:gd name="T2" fmla="*/ 42 w 222"/>
                  <a:gd name="T3" fmla="*/ 210 h 246"/>
                  <a:gd name="T4" fmla="*/ 72 w 222"/>
                  <a:gd name="T5" fmla="*/ 234 h 246"/>
                  <a:gd name="T6" fmla="*/ 90 w 222"/>
                  <a:gd name="T7" fmla="*/ 246 h 246"/>
                  <a:gd name="T8" fmla="*/ 102 w 222"/>
                  <a:gd name="T9" fmla="*/ 222 h 246"/>
                  <a:gd name="T10" fmla="*/ 120 w 222"/>
                  <a:gd name="T11" fmla="*/ 240 h 246"/>
                  <a:gd name="T12" fmla="*/ 126 w 222"/>
                  <a:gd name="T13" fmla="*/ 234 h 246"/>
                  <a:gd name="T14" fmla="*/ 210 w 222"/>
                  <a:gd name="T15" fmla="*/ 234 h 246"/>
                  <a:gd name="T16" fmla="*/ 216 w 222"/>
                  <a:gd name="T17" fmla="*/ 216 h 246"/>
                  <a:gd name="T18" fmla="*/ 204 w 222"/>
                  <a:gd name="T19" fmla="*/ 216 h 246"/>
                  <a:gd name="T20" fmla="*/ 192 w 222"/>
                  <a:gd name="T21" fmla="*/ 48 h 246"/>
                  <a:gd name="T22" fmla="*/ 222 w 222"/>
                  <a:gd name="T23" fmla="*/ 48 h 246"/>
                  <a:gd name="T24" fmla="*/ 156 w 222"/>
                  <a:gd name="T25" fmla="*/ 0 h 246"/>
                  <a:gd name="T26" fmla="*/ 156 w 222"/>
                  <a:gd name="T27" fmla="*/ 0 h 246"/>
                  <a:gd name="T28" fmla="*/ 156 w 222"/>
                  <a:gd name="T29" fmla="*/ 12 h 246"/>
                  <a:gd name="T30" fmla="*/ 156 w 222"/>
                  <a:gd name="T31" fmla="*/ 24 h 246"/>
                  <a:gd name="T32" fmla="*/ 96 w 222"/>
                  <a:gd name="T33" fmla="*/ 24 h 246"/>
                  <a:gd name="T34" fmla="*/ 96 w 222"/>
                  <a:gd name="T35" fmla="*/ 78 h 246"/>
                  <a:gd name="T36" fmla="*/ 78 w 222"/>
                  <a:gd name="T37" fmla="*/ 78 h 246"/>
                  <a:gd name="T38" fmla="*/ 72 w 222"/>
                  <a:gd name="T39" fmla="*/ 90 h 246"/>
                  <a:gd name="T40" fmla="*/ 72 w 222"/>
                  <a:gd name="T41" fmla="*/ 120 h 246"/>
                  <a:gd name="T42" fmla="*/ 6 w 222"/>
                  <a:gd name="T43" fmla="*/ 120 h 246"/>
                  <a:gd name="T44" fmla="*/ 0 w 222"/>
                  <a:gd name="T45" fmla="*/ 120 h 246"/>
                  <a:gd name="T46" fmla="*/ 0 w 222"/>
                  <a:gd name="T47" fmla="*/ 126 h 246"/>
                  <a:gd name="T48" fmla="*/ 12 w 222"/>
                  <a:gd name="T49" fmla="*/ 144 h 246"/>
                  <a:gd name="T50" fmla="*/ 12 w 222"/>
                  <a:gd name="T51" fmla="*/ 162 h 246"/>
                  <a:gd name="T52" fmla="*/ 18 w 222"/>
                  <a:gd name="T53" fmla="*/ 174 h 246"/>
                  <a:gd name="T54" fmla="*/ 12 w 222"/>
                  <a:gd name="T55" fmla="*/ 216 h 246"/>
                  <a:gd name="T56" fmla="*/ 42 w 222"/>
                  <a:gd name="T57" fmla="*/ 210 h 246"/>
                  <a:gd name="T58" fmla="*/ 42 w 222"/>
                  <a:gd name="T59" fmla="*/ 21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2" h="246">
                    <a:moveTo>
                      <a:pt x="42" y="210"/>
                    </a:moveTo>
                    <a:lnTo>
                      <a:pt x="42" y="210"/>
                    </a:lnTo>
                    <a:lnTo>
                      <a:pt x="72" y="234"/>
                    </a:lnTo>
                    <a:lnTo>
                      <a:pt x="90" y="246"/>
                    </a:lnTo>
                    <a:lnTo>
                      <a:pt x="102" y="222"/>
                    </a:lnTo>
                    <a:lnTo>
                      <a:pt x="120" y="240"/>
                    </a:lnTo>
                    <a:lnTo>
                      <a:pt x="126" y="234"/>
                    </a:lnTo>
                    <a:lnTo>
                      <a:pt x="210" y="234"/>
                    </a:lnTo>
                    <a:lnTo>
                      <a:pt x="216" y="216"/>
                    </a:lnTo>
                    <a:lnTo>
                      <a:pt x="204" y="216"/>
                    </a:lnTo>
                    <a:lnTo>
                      <a:pt x="192" y="48"/>
                    </a:lnTo>
                    <a:lnTo>
                      <a:pt x="222" y="48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12"/>
                    </a:lnTo>
                    <a:lnTo>
                      <a:pt x="156" y="24"/>
                    </a:lnTo>
                    <a:lnTo>
                      <a:pt x="96" y="24"/>
                    </a:lnTo>
                    <a:lnTo>
                      <a:pt x="96" y="78"/>
                    </a:lnTo>
                    <a:lnTo>
                      <a:pt x="78" y="78"/>
                    </a:lnTo>
                    <a:lnTo>
                      <a:pt x="72" y="90"/>
                    </a:lnTo>
                    <a:lnTo>
                      <a:pt x="72" y="120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12" y="144"/>
                    </a:lnTo>
                    <a:lnTo>
                      <a:pt x="12" y="162"/>
                    </a:lnTo>
                    <a:lnTo>
                      <a:pt x="18" y="174"/>
                    </a:lnTo>
                    <a:lnTo>
                      <a:pt x="12" y="216"/>
                    </a:lnTo>
                    <a:lnTo>
                      <a:pt x="42" y="210"/>
                    </a:lnTo>
                    <a:lnTo>
                      <a:pt x="42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5" name="Freeform 758"/>
              <p:cNvSpPr>
                <a:spLocks/>
              </p:cNvSpPr>
              <p:nvPr/>
            </p:nvSpPr>
            <p:spPr bwMode="auto">
              <a:xfrm>
                <a:off x="2412" y="2334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0 h 12"/>
                  <a:gd name="T3" fmla="*/ 0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6" name="Freeform 759"/>
              <p:cNvSpPr>
                <a:spLocks/>
              </p:cNvSpPr>
              <p:nvPr/>
            </p:nvSpPr>
            <p:spPr bwMode="auto">
              <a:xfrm>
                <a:off x="2256" y="2454"/>
                <a:ext cx="72" cy="0"/>
              </a:xfrm>
              <a:custGeom>
                <a:avLst/>
                <a:gdLst>
                  <a:gd name="T0" fmla="*/ 72 w 72"/>
                  <a:gd name="T1" fmla="*/ 6 w 72"/>
                  <a:gd name="T2" fmla="*/ 0 w 72"/>
                  <a:gd name="T3" fmla="*/ 6 w 72"/>
                  <a:gd name="T4" fmla="*/ 72 w 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2">
                    <a:moveTo>
                      <a:pt x="7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7" name="Freeform 760"/>
              <p:cNvSpPr>
                <a:spLocks/>
              </p:cNvSpPr>
              <p:nvPr/>
            </p:nvSpPr>
            <p:spPr bwMode="auto">
              <a:xfrm>
                <a:off x="2358" y="2556"/>
                <a:ext cx="24" cy="18"/>
              </a:xfrm>
              <a:custGeom>
                <a:avLst/>
                <a:gdLst>
                  <a:gd name="T0" fmla="*/ 24 w 24"/>
                  <a:gd name="T1" fmla="*/ 12 h 18"/>
                  <a:gd name="T2" fmla="*/ 18 w 24"/>
                  <a:gd name="T3" fmla="*/ 18 h 18"/>
                  <a:gd name="T4" fmla="*/ 0 w 24"/>
                  <a:gd name="T5" fmla="*/ 0 h 18"/>
                  <a:gd name="T6" fmla="*/ 18 w 24"/>
                  <a:gd name="T7" fmla="*/ 18 h 18"/>
                  <a:gd name="T8" fmla="*/ 24 w 24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8" name="Freeform 761"/>
              <p:cNvSpPr>
                <a:spLocks/>
              </p:cNvSpPr>
              <p:nvPr/>
            </p:nvSpPr>
            <p:spPr bwMode="auto">
              <a:xfrm>
                <a:off x="2250" y="2544"/>
                <a:ext cx="114" cy="84"/>
              </a:xfrm>
              <a:custGeom>
                <a:avLst/>
                <a:gdLst>
                  <a:gd name="T0" fmla="*/ 36 w 114"/>
                  <a:gd name="T1" fmla="*/ 78 h 84"/>
                  <a:gd name="T2" fmla="*/ 66 w 114"/>
                  <a:gd name="T3" fmla="*/ 72 h 84"/>
                  <a:gd name="T4" fmla="*/ 66 w 114"/>
                  <a:gd name="T5" fmla="*/ 78 h 84"/>
                  <a:gd name="T6" fmla="*/ 108 w 114"/>
                  <a:gd name="T7" fmla="*/ 84 h 84"/>
                  <a:gd name="T8" fmla="*/ 114 w 114"/>
                  <a:gd name="T9" fmla="*/ 72 h 84"/>
                  <a:gd name="T10" fmla="*/ 96 w 114"/>
                  <a:gd name="T11" fmla="*/ 60 h 84"/>
                  <a:gd name="T12" fmla="*/ 96 w 114"/>
                  <a:gd name="T13" fmla="*/ 36 h 84"/>
                  <a:gd name="T14" fmla="*/ 78 w 114"/>
                  <a:gd name="T15" fmla="*/ 24 h 84"/>
                  <a:gd name="T16" fmla="*/ 48 w 114"/>
                  <a:gd name="T17" fmla="*/ 0 h 84"/>
                  <a:gd name="T18" fmla="*/ 18 w 114"/>
                  <a:gd name="T19" fmla="*/ 6 h 84"/>
                  <a:gd name="T20" fmla="*/ 12 w 114"/>
                  <a:gd name="T21" fmla="*/ 18 h 84"/>
                  <a:gd name="T22" fmla="*/ 0 w 114"/>
                  <a:gd name="T23" fmla="*/ 36 h 84"/>
                  <a:gd name="T24" fmla="*/ 12 w 114"/>
                  <a:gd name="T25" fmla="*/ 60 h 84"/>
                  <a:gd name="T26" fmla="*/ 6 w 114"/>
                  <a:gd name="T27" fmla="*/ 66 h 84"/>
                  <a:gd name="T28" fmla="*/ 12 w 114"/>
                  <a:gd name="T29" fmla="*/ 84 h 84"/>
                  <a:gd name="T30" fmla="*/ 30 w 114"/>
                  <a:gd name="T31" fmla="*/ 84 h 84"/>
                  <a:gd name="T32" fmla="*/ 36 w 114"/>
                  <a:gd name="T33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84">
                    <a:moveTo>
                      <a:pt x="36" y="78"/>
                    </a:moveTo>
                    <a:lnTo>
                      <a:pt x="66" y="72"/>
                    </a:lnTo>
                    <a:lnTo>
                      <a:pt x="66" y="78"/>
                    </a:lnTo>
                    <a:lnTo>
                      <a:pt x="108" y="84"/>
                    </a:lnTo>
                    <a:lnTo>
                      <a:pt x="114" y="72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78" y="24"/>
                    </a:lnTo>
                    <a:lnTo>
                      <a:pt x="48" y="0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0" y="36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12" y="84"/>
                    </a:lnTo>
                    <a:lnTo>
                      <a:pt x="30" y="84"/>
                    </a:lnTo>
                    <a:lnTo>
                      <a:pt x="36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9" name="Freeform 762"/>
              <p:cNvSpPr>
                <a:spLocks/>
              </p:cNvSpPr>
              <p:nvPr/>
            </p:nvSpPr>
            <p:spPr bwMode="auto">
              <a:xfrm>
                <a:off x="2346" y="2604"/>
                <a:ext cx="18" cy="24"/>
              </a:xfrm>
              <a:custGeom>
                <a:avLst/>
                <a:gdLst>
                  <a:gd name="T0" fmla="*/ 18 w 18"/>
                  <a:gd name="T1" fmla="*/ 12 h 24"/>
                  <a:gd name="T2" fmla="*/ 0 w 18"/>
                  <a:gd name="T3" fmla="*/ 0 h 24"/>
                  <a:gd name="T4" fmla="*/ 18 w 18"/>
                  <a:gd name="T5" fmla="*/ 12 h 24"/>
                  <a:gd name="T6" fmla="*/ 12 w 18"/>
                  <a:gd name="T7" fmla="*/ 24 h 24"/>
                  <a:gd name="T8" fmla="*/ 12 w 18"/>
                  <a:gd name="T9" fmla="*/ 24 h 24"/>
                  <a:gd name="T10" fmla="*/ 18 w 18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0" name="Freeform 763"/>
              <p:cNvSpPr>
                <a:spLocks/>
              </p:cNvSpPr>
              <p:nvPr/>
            </p:nvSpPr>
            <p:spPr bwMode="auto">
              <a:xfrm>
                <a:off x="2298" y="2544"/>
                <a:ext cx="30" cy="24"/>
              </a:xfrm>
              <a:custGeom>
                <a:avLst/>
                <a:gdLst>
                  <a:gd name="T0" fmla="*/ 0 w 30"/>
                  <a:gd name="T1" fmla="*/ 0 h 24"/>
                  <a:gd name="T2" fmla="*/ 30 w 30"/>
                  <a:gd name="T3" fmla="*/ 24 h 24"/>
                  <a:gd name="T4" fmla="*/ 0 w 30"/>
                  <a:gd name="T5" fmla="*/ 0 h 24"/>
                  <a:gd name="T6" fmla="*/ 0 w 30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4">
                    <a:moveTo>
                      <a:pt x="0" y="0"/>
                    </a:move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1" name="Freeform 764"/>
              <p:cNvSpPr>
                <a:spLocks/>
              </p:cNvSpPr>
              <p:nvPr/>
            </p:nvSpPr>
            <p:spPr bwMode="auto">
              <a:xfrm>
                <a:off x="2262" y="2616"/>
                <a:ext cx="54" cy="36"/>
              </a:xfrm>
              <a:custGeom>
                <a:avLst/>
                <a:gdLst>
                  <a:gd name="T0" fmla="*/ 54 w 54"/>
                  <a:gd name="T1" fmla="*/ 6 h 36"/>
                  <a:gd name="T2" fmla="*/ 54 w 54"/>
                  <a:gd name="T3" fmla="*/ 6 h 36"/>
                  <a:gd name="T4" fmla="*/ 54 w 54"/>
                  <a:gd name="T5" fmla="*/ 6 h 36"/>
                  <a:gd name="T6" fmla="*/ 54 w 54"/>
                  <a:gd name="T7" fmla="*/ 6 h 36"/>
                  <a:gd name="T8" fmla="*/ 54 w 54"/>
                  <a:gd name="T9" fmla="*/ 0 h 36"/>
                  <a:gd name="T10" fmla="*/ 24 w 54"/>
                  <a:gd name="T11" fmla="*/ 6 h 36"/>
                  <a:gd name="T12" fmla="*/ 18 w 54"/>
                  <a:gd name="T13" fmla="*/ 12 h 36"/>
                  <a:gd name="T14" fmla="*/ 0 w 54"/>
                  <a:gd name="T15" fmla="*/ 12 h 36"/>
                  <a:gd name="T16" fmla="*/ 0 w 54"/>
                  <a:gd name="T17" fmla="*/ 12 h 36"/>
                  <a:gd name="T18" fmla="*/ 0 w 54"/>
                  <a:gd name="T19" fmla="*/ 12 h 36"/>
                  <a:gd name="T20" fmla="*/ 0 w 54"/>
                  <a:gd name="T21" fmla="*/ 12 h 36"/>
                  <a:gd name="T22" fmla="*/ 24 w 54"/>
                  <a:gd name="T23" fmla="*/ 24 h 36"/>
                  <a:gd name="T24" fmla="*/ 24 w 54"/>
                  <a:gd name="T25" fmla="*/ 36 h 36"/>
                  <a:gd name="T26" fmla="*/ 30 w 54"/>
                  <a:gd name="T27" fmla="*/ 36 h 36"/>
                  <a:gd name="T28" fmla="*/ 54 w 54"/>
                  <a:gd name="T29" fmla="*/ 24 h 36"/>
                  <a:gd name="T30" fmla="*/ 54 w 54"/>
                  <a:gd name="T3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36">
                    <a:moveTo>
                      <a:pt x="54" y="6"/>
                    </a:move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54" y="24"/>
                    </a:lnTo>
                    <a:lnTo>
                      <a:pt x="5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2" name="Rectangle 765"/>
              <p:cNvSpPr>
                <a:spLocks noChangeArrowheads="1"/>
              </p:cNvSpPr>
              <p:nvPr/>
            </p:nvSpPr>
            <p:spPr bwMode="auto">
              <a:xfrm>
                <a:off x="2262" y="2628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3" name="Freeform 766"/>
              <p:cNvSpPr>
                <a:spLocks/>
              </p:cNvSpPr>
              <p:nvPr/>
            </p:nvSpPr>
            <p:spPr bwMode="auto">
              <a:xfrm>
                <a:off x="2292" y="2622"/>
                <a:ext cx="138" cy="96"/>
              </a:xfrm>
              <a:custGeom>
                <a:avLst/>
                <a:gdLst>
                  <a:gd name="T0" fmla="*/ 48 w 138"/>
                  <a:gd name="T1" fmla="*/ 54 h 96"/>
                  <a:gd name="T2" fmla="*/ 72 w 138"/>
                  <a:gd name="T3" fmla="*/ 48 h 96"/>
                  <a:gd name="T4" fmla="*/ 72 w 138"/>
                  <a:gd name="T5" fmla="*/ 48 h 96"/>
                  <a:gd name="T6" fmla="*/ 72 w 138"/>
                  <a:gd name="T7" fmla="*/ 48 h 96"/>
                  <a:gd name="T8" fmla="*/ 84 w 138"/>
                  <a:gd name="T9" fmla="*/ 72 h 96"/>
                  <a:gd name="T10" fmla="*/ 78 w 138"/>
                  <a:gd name="T11" fmla="*/ 84 h 96"/>
                  <a:gd name="T12" fmla="*/ 84 w 138"/>
                  <a:gd name="T13" fmla="*/ 78 h 96"/>
                  <a:gd name="T14" fmla="*/ 84 w 138"/>
                  <a:gd name="T15" fmla="*/ 78 h 96"/>
                  <a:gd name="T16" fmla="*/ 84 w 138"/>
                  <a:gd name="T17" fmla="*/ 78 h 96"/>
                  <a:gd name="T18" fmla="*/ 90 w 138"/>
                  <a:gd name="T19" fmla="*/ 78 h 96"/>
                  <a:gd name="T20" fmla="*/ 102 w 138"/>
                  <a:gd name="T21" fmla="*/ 78 h 96"/>
                  <a:gd name="T22" fmla="*/ 102 w 138"/>
                  <a:gd name="T23" fmla="*/ 96 h 96"/>
                  <a:gd name="T24" fmla="*/ 108 w 138"/>
                  <a:gd name="T25" fmla="*/ 96 h 96"/>
                  <a:gd name="T26" fmla="*/ 114 w 138"/>
                  <a:gd name="T27" fmla="*/ 90 h 96"/>
                  <a:gd name="T28" fmla="*/ 114 w 138"/>
                  <a:gd name="T29" fmla="*/ 90 h 96"/>
                  <a:gd name="T30" fmla="*/ 114 w 138"/>
                  <a:gd name="T31" fmla="*/ 90 h 96"/>
                  <a:gd name="T32" fmla="*/ 126 w 138"/>
                  <a:gd name="T33" fmla="*/ 96 h 96"/>
                  <a:gd name="T34" fmla="*/ 138 w 138"/>
                  <a:gd name="T35" fmla="*/ 78 h 96"/>
                  <a:gd name="T36" fmla="*/ 126 w 138"/>
                  <a:gd name="T37" fmla="*/ 48 h 96"/>
                  <a:gd name="T38" fmla="*/ 138 w 138"/>
                  <a:gd name="T39" fmla="*/ 42 h 96"/>
                  <a:gd name="T40" fmla="*/ 126 w 138"/>
                  <a:gd name="T41" fmla="*/ 42 h 96"/>
                  <a:gd name="T42" fmla="*/ 108 w 138"/>
                  <a:gd name="T43" fmla="*/ 0 h 96"/>
                  <a:gd name="T44" fmla="*/ 96 w 138"/>
                  <a:gd name="T45" fmla="*/ 12 h 96"/>
                  <a:gd name="T46" fmla="*/ 96 w 138"/>
                  <a:gd name="T47" fmla="*/ 12 h 96"/>
                  <a:gd name="T48" fmla="*/ 96 w 138"/>
                  <a:gd name="T49" fmla="*/ 12 h 96"/>
                  <a:gd name="T50" fmla="*/ 66 w 138"/>
                  <a:gd name="T51" fmla="*/ 6 h 96"/>
                  <a:gd name="T52" fmla="*/ 24 w 138"/>
                  <a:gd name="T53" fmla="*/ 0 h 96"/>
                  <a:gd name="T54" fmla="*/ 24 w 138"/>
                  <a:gd name="T55" fmla="*/ 0 h 96"/>
                  <a:gd name="T56" fmla="*/ 24 w 138"/>
                  <a:gd name="T57" fmla="*/ 0 h 96"/>
                  <a:gd name="T58" fmla="*/ 24 w 138"/>
                  <a:gd name="T59" fmla="*/ 0 h 96"/>
                  <a:gd name="T60" fmla="*/ 24 w 138"/>
                  <a:gd name="T61" fmla="*/ 0 h 96"/>
                  <a:gd name="T62" fmla="*/ 24 w 138"/>
                  <a:gd name="T63" fmla="*/ 18 h 96"/>
                  <a:gd name="T64" fmla="*/ 0 w 138"/>
                  <a:gd name="T65" fmla="*/ 30 h 96"/>
                  <a:gd name="T66" fmla="*/ 6 w 138"/>
                  <a:gd name="T67" fmla="*/ 36 h 96"/>
                  <a:gd name="T68" fmla="*/ 12 w 138"/>
                  <a:gd name="T69" fmla="*/ 48 h 96"/>
                  <a:gd name="T70" fmla="*/ 24 w 138"/>
                  <a:gd name="T71" fmla="*/ 54 h 96"/>
                  <a:gd name="T72" fmla="*/ 30 w 138"/>
                  <a:gd name="T73" fmla="*/ 66 h 96"/>
                  <a:gd name="T74" fmla="*/ 36 w 138"/>
                  <a:gd name="T75" fmla="*/ 66 h 96"/>
                  <a:gd name="T76" fmla="*/ 48 w 138"/>
                  <a:gd name="T77" fmla="*/ 5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8" h="96">
                    <a:moveTo>
                      <a:pt x="48" y="5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84" y="72"/>
                    </a:lnTo>
                    <a:lnTo>
                      <a:pt x="78" y="84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90" y="78"/>
                    </a:lnTo>
                    <a:lnTo>
                      <a:pt x="102" y="78"/>
                    </a:lnTo>
                    <a:lnTo>
                      <a:pt x="102" y="96"/>
                    </a:lnTo>
                    <a:lnTo>
                      <a:pt x="108" y="96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26" y="96"/>
                    </a:lnTo>
                    <a:lnTo>
                      <a:pt x="138" y="78"/>
                    </a:lnTo>
                    <a:lnTo>
                      <a:pt x="126" y="48"/>
                    </a:lnTo>
                    <a:lnTo>
                      <a:pt x="138" y="42"/>
                    </a:lnTo>
                    <a:lnTo>
                      <a:pt x="126" y="42"/>
                    </a:lnTo>
                    <a:lnTo>
                      <a:pt x="108" y="0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66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48"/>
                    </a:lnTo>
                    <a:lnTo>
                      <a:pt x="24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4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4" name="Freeform 767"/>
              <p:cNvSpPr>
                <a:spLocks/>
              </p:cNvSpPr>
              <p:nvPr/>
            </p:nvSpPr>
            <p:spPr bwMode="auto">
              <a:xfrm>
                <a:off x="2358" y="2628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30 w 30"/>
                  <a:gd name="T3" fmla="*/ 6 h 6"/>
                  <a:gd name="T4" fmla="*/ 30 w 30"/>
                  <a:gd name="T5" fmla="*/ 6 h 6"/>
                  <a:gd name="T6" fmla="*/ 0 w 30"/>
                  <a:gd name="T7" fmla="*/ 0 h 6"/>
                  <a:gd name="T8" fmla="*/ 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0" y="0"/>
                    </a:moveTo>
                    <a:lnTo>
                      <a:pt x="30" y="6"/>
                    </a:lnTo>
                    <a:lnTo>
                      <a:pt x="3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5" name="Freeform 768"/>
              <p:cNvSpPr>
                <a:spLocks/>
              </p:cNvSpPr>
              <p:nvPr/>
            </p:nvSpPr>
            <p:spPr bwMode="auto">
              <a:xfrm>
                <a:off x="2316" y="2622"/>
                <a:ext cx="42" cy="6"/>
              </a:xfrm>
              <a:custGeom>
                <a:avLst/>
                <a:gdLst>
                  <a:gd name="T0" fmla="*/ 0 w 42"/>
                  <a:gd name="T1" fmla="*/ 0 h 6"/>
                  <a:gd name="T2" fmla="*/ 0 w 42"/>
                  <a:gd name="T3" fmla="*/ 0 h 6"/>
                  <a:gd name="T4" fmla="*/ 42 w 42"/>
                  <a:gd name="T5" fmla="*/ 6 h 6"/>
                  <a:gd name="T6" fmla="*/ 42 w 42"/>
                  <a:gd name="T7" fmla="*/ 6 h 6"/>
                  <a:gd name="T8" fmla="*/ 0 w 4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">
                    <a:moveTo>
                      <a:pt x="0" y="0"/>
                    </a:moveTo>
                    <a:lnTo>
                      <a:pt x="0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6" name="Rectangle 769"/>
              <p:cNvSpPr>
                <a:spLocks noChangeArrowheads="1"/>
              </p:cNvSpPr>
              <p:nvPr/>
            </p:nvSpPr>
            <p:spPr bwMode="auto">
              <a:xfrm>
                <a:off x="2358" y="262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7" name="Rectangle 770"/>
              <p:cNvSpPr>
                <a:spLocks noChangeArrowheads="1"/>
              </p:cNvSpPr>
              <p:nvPr/>
            </p:nvSpPr>
            <p:spPr bwMode="auto">
              <a:xfrm>
                <a:off x="2316" y="26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8" name="Freeform 771"/>
              <p:cNvSpPr>
                <a:spLocks/>
              </p:cNvSpPr>
              <p:nvPr/>
            </p:nvSpPr>
            <p:spPr bwMode="auto">
              <a:xfrm>
                <a:off x="2322" y="2670"/>
                <a:ext cx="54" cy="60"/>
              </a:xfrm>
              <a:custGeom>
                <a:avLst/>
                <a:gdLst>
                  <a:gd name="T0" fmla="*/ 54 w 54"/>
                  <a:gd name="T1" fmla="*/ 30 h 60"/>
                  <a:gd name="T2" fmla="*/ 48 w 54"/>
                  <a:gd name="T3" fmla="*/ 36 h 60"/>
                  <a:gd name="T4" fmla="*/ 54 w 54"/>
                  <a:gd name="T5" fmla="*/ 24 h 60"/>
                  <a:gd name="T6" fmla="*/ 42 w 54"/>
                  <a:gd name="T7" fmla="*/ 0 h 60"/>
                  <a:gd name="T8" fmla="*/ 18 w 54"/>
                  <a:gd name="T9" fmla="*/ 6 h 60"/>
                  <a:gd name="T10" fmla="*/ 6 w 54"/>
                  <a:gd name="T11" fmla="*/ 18 h 60"/>
                  <a:gd name="T12" fmla="*/ 0 w 54"/>
                  <a:gd name="T13" fmla="*/ 18 h 60"/>
                  <a:gd name="T14" fmla="*/ 0 w 54"/>
                  <a:gd name="T15" fmla="*/ 18 h 60"/>
                  <a:gd name="T16" fmla="*/ 0 w 54"/>
                  <a:gd name="T17" fmla="*/ 18 h 60"/>
                  <a:gd name="T18" fmla="*/ 0 w 54"/>
                  <a:gd name="T19" fmla="*/ 36 h 60"/>
                  <a:gd name="T20" fmla="*/ 6 w 54"/>
                  <a:gd name="T21" fmla="*/ 42 h 60"/>
                  <a:gd name="T22" fmla="*/ 18 w 54"/>
                  <a:gd name="T23" fmla="*/ 48 h 60"/>
                  <a:gd name="T24" fmla="*/ 18 w 54"/>
                  <a:gd name="T25" fmla="*/ 54 h 60"/>
                  <a:gd name="T26" fmla="*/ 30 w 54"/>
                  <a:gd name="T27" fmla="*/ 54 h 60"/>
                  <a:gd name="T28" fmla="*/ 30 w 54"/>
                  <a:gd name="T29" fmla="*/ 60 h 60"/>
                  <a:gd name="T30" fmla="*/ 42 w 54"/>
                  <a:gd name="T31" fmla="*/ 42 h 60"/>
                  <a:gd name="T32" fmla="*/ 54 w 54"/>
                  <a:gd name="T33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60">
                    <a:moveTo>
                      <a:pt x="54" y="30"/>
                    </a:moveTo>
                    <a:lnTo>
                      <a:pt x="48" y="36"/>
                    </a:lnTo>
                    <a:lnTo>
                      <a:pt x="54" y="24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42" y="42"/>
                    </a:lnTo>
                    <a:lnTo>
                      <a:pt x="5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9" name="Rectangle 772"/>
              <p:cNvSpPr>
                <a:spLocks noChangeArrowheads="1"/>
              </p:cNvSpPr>
              <p:nvPr/>
            </p:nvSpPr>
            <p:spPr bwMode="auto">
              <a:xfrm>
                <a:off x="2322" y="268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0" name="Freeform 773"/>
              <p:cNvSpPr>
                <a:spLocks/>
              </p:cNvSpPr>
              <p:nvPr/>
            </p:nvSpPr>
            <p:spPr bwMode="auto">
              <a:xfrm>
                <a:off x="2328" y="2670"/>
                <a:ext cx="36" cy="18"/>
              </a:xfrm>
              <a:custGeom>
                <a:avLst/>
                <a:gdLst>
                  <a:gd name="T0" fmla="*/ 12 w 36"/>
                  <a:gd name="T1" fmla="*/ 6 h 18"/>
                  <a:gd name="T2" fmla="*/ 0 w 36"/>
                  <a:gd name="T3" fmla="*/ 18 h 18"/>
                  <a:gd name="T4" fmla="*/ 12 w 36"/>
                  <a:gd name="T5" fmla="*/ 6 h 18"/>
                  <a:gd name="T6" fmla="*/ 36 w 36"/>
                  <a:gd name="T7" fmla="*/ 0 h 18"/>
                  <a:gd name="T8" fmla="*/ 36 w 36"/>
                  <a:gd name="T9" fmla="*/ 0 h 18"/>
                  <a:gd name="T10" fmla="*/ 12 w 3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1" name="Freeform 774"/>
              <p:cNvSpPr>
                <a:spLocks/>
              </p:cNvSpPr>
              <p:nvPr/>
            </p:nvSpPr>
            <p:spPr bwMode="auto">
              <a:xfrm>
                <a:off x="2370" y="270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2" name="Freeform 775"/>
              <p:cNvSpPr>
                <a:spLocks/>
              </p:cNvSpPr>
              <p:nvPr/>
            </p:nvSpPr>
            <p:spPr bwMode="auto">
              <a:xfrm>
                <a:off x="2352" y="2700"/>
                <a:ext cx="78" cy="78"/>
              </a:xfrm>
              <a:custGeom>
                <a:avLst/>
                <a:gdLst>
                  <a:gd name="T0" fmla="*/ 66 w 78"/>
                  <a:gd name="T1" fmla="*/ 18 h 78"/>
                  <a:gd name="T2" fmla="*/ 54 w 78"/>
                  <a:gd name="T3" fmla="*/ 12 h 78"/>
                  <a:gd name="T4" fmla="*/ 48 w 78"/>
                  <a:gd name="T5" fmla="*/ 18 h 78"/>
                  <a:gd name="T6" fmla="*/ 42 w 78"/>
                  <a:gd name="T7" fmla="*/ 18 h 78"/>
                  <a:gd name="T8" fmla="*/ 42 w 78"/>
                  <a:gd name="T9" fmla="*/ 0 h 78"/>
                  <a:gd name="T10" fmla="*/ 30 w 78"/>
                  <a:gd name="T11" fmla="*/ 0 h 78"/>
                  <a:gd name="T12" fmla="*/ 24 w 78"/>
                  <a:gd name="T13" fmla="*/ 0 h 78"/>
                  <a:gd name="T14" fmla="*/ 24 w 78"/>
                  <a:gd name="T15" fmla="*/ 0 h 78"/>
                  <a:gd name="T16" fmla="*/ 12 w 78"/>
                  <a:gd name="T17" fmla="*/ 12 h 78"/>
                  <a:gd name="T18" fmla="*/ 0 w 78"/>
                  <a:gd name="T19" fmla="*/ 30 h 78"/>
                  <a:gd name="T20" fmla="*/ 0 w 78"/>
                  <a:gd name="T21" fmla="*/ 30 h 78"/>
                  <a:gd name="T22" fmla="*/ 0 w 78"/>
                  <a:gd name="T23" fmla="*/ 30 h 78"/>
                  <a:gd name="T24" fmla="*/ 6 w 78"/>
                  <a:gd name="T25" fmla="*/ 30 h 78"/>
                  <a:gd name="T26" fmla="*/ 6 w 78"/>
                  <a:gd name="T27" fmla="*/ 30 h 78"/>
                  <a:gd name="T28" fmla="*/ 6 w 78"/>
                  <a:gd name="T29" fmla="*/ 36 h 78"/>
                  <a:gd name="T30" fmla="*/ 12 w 78"/>
                  <a:gd name="T31" fmla="*/ 36 h 78"/>
                  <a:gd name="T32" fmla="*/ 18 w 78"/>
                  <a:gd name="T33" fmla="*/ 42 h 78"/>
                  <a:gd name="T34" fmla="*/ 24 w 78"/>
                  <a:gd name="T35" fmla="*/ 42 h 78"/>
                  <a:gd name="T36" fmla="*/ 42 w 78"/>
                  <a:gd name="T37" fmla="*/ 66 h 78"/>
                  <a:gd name="T38" fmla="*/ 48 w 78"/>
                  <a:gd name="T39" fmla="*/ 66 h 78"/>
                  <a:gd name="T40" fmla="*/ 54 w 78"/>
                  <a:gd name="T41" fmla="*/ 72 h 78"/>
                  <a:gd name="T42" fmla="*/ 60 w 78"/>
                  <a:gd name="T43" fmla="*/ 72 h 78"/>
                  <a:gd name="T44" fmla="*/ 66 w 78"/>
                  <a:gd name="T45" fmla="*/ 72 h 78"/>
                  <a:gd name="T46" fmla="*/ 66 w 78"/>
                  <a:gd name="T47" fmla="*/ 72 h 78"/>
                  <a:gd name="T48" fmla="*/ 72 w 78"/>
                  <a:gd name="T49" fmla="*/ 78 h 78"/>
                  <a:gd name="T50" fmla="*/ 78 w 78"/>
                  <a:gd name="T51" fmla="*/ 48 h 78"/>
                  <a:gd name="T52" fmla="*/ 54 w 78"/>
                  <a:gd name="T53" fmla="*/ 36 h 78"/>
                  <a:gd name="T54" fmla="*/ 66 w 78"/>
                  <a:gd name="T55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8" h="78">
                    <a:moveTo>
                      <a:pt x="66" y="18"/>
                    </a:moveTo>
                    <a:lnTo>
                      <a:pt x="54" y="12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42" y="66"/>
                    </a:lnTo>
                    <a:lnTo>
                      <a:pt x="48" y="66"/>
                    </a:lnTo>
                    <a:lnTo>
                      <a:pt x="54" y="7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72" y="78"/>
                    </a:lnTo>
                    <a:lnTo>
                      <a:pt x="78" y="48"/>
                    </a:lnTo>
                    <a:lnTo>
                      <a:pt x="54" y="36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3" name="Freeform 776"/>
              <p:cNvSpPr>
                <a:spLocks/>
              </p:cNvSpPr>
              <p:nvPr/>
            </p:nvSpPr>
            <p:spPr bwMode="auto">
              <a:xfrm>
                <a:off x="2376" y="2700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4" name="Freeform 777"/>
              <p:cNvSpPr>
                <a:spLocks/>
              </p:cNvSpPr>
              <p:nvPr/>
            </p:nvSpPr>
            <p:spPr bwMode="auto">
              <a:xfrm>
                <a:off x="2400" y="271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5" name="Freeform 778"/>
              <p:cNvSpPr>
                <a:spLocks/>
              </p:cNvSpPr>
              <p:nvPr/>
            </p:nvSpPr>
            <p:spPr bwMode="auto">
              <a:xfrm>
                <a:off x="2352" y="2712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18 h 18"/>
                  <a:gd name="T4" fmla="*/ 0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6" name="Freeform 779"/>
              <p:cNvSpPr>
                <a:spLocks/>
              </p:cNvSpPr>
              <p:nvPr/>
            </p:nvSpPr>
            <p:spPr bwMode="auto">
              <a:xfrm>
                <a:off x="2472" y="2580"/>
                <a:ext cx="144" cy="96"/>
              </a:xfrm>
              <a:custGeom>
                <a:avLst/>
                <a:gdLst>
                  <a:gd name="T0" fmla="*/ 132 w 144"/>
                  <a:gd name="T1" fmla="*/ 42 h 96"/>
                  <a:gd name="T2" fmla="*/ 126 w 144"/>
                  <a:gd name="T3" fmla="*/ 42 h 96"/>
                  <a:gd name="T4" fmla="*/ 120 w 144"/>
                  <a:gd name="T5" fmla="*/ 42 h 96"/>
                  <a:gd name="T6" fmla="*/ 96 w 144"/>
                  <a:gd name="T7" fmla="*/ 0 h 96"/>
                  <a:gd name="T8" fmla="*/ 78 w 144"/>
                  <a:gd name="T9" fmla="*/ 0 h 96"/>
                  <a:gd name="T10" fmla="*/ 48 w 144"/>
                  <a:gd name="T11" fmla="*/ 24 h 96"/>
                  <a:gd name="T12" fmla="*/ 24 w 144"/>
                  <a:gd name="T13" fmla="*/ 30 h 96"/>
                  <a:gd name="T14" fmla="*/ 12 w 144"/>
                  <a:gd name="T15" fmla="*/ 54 h 96"/>
                  <a:gd name="T16" fmla="*/ 0 w 144"/>
                  <a:gd name="T17" fmla="*/ 60 h 96"/>
                  <a:gd name="T18" fmla="*/ 0 w 144"/>
                  <a:gd name="T19" fmla="*/ 90 h 96"/>
                  <a:gd name="T20" fmla="*/ 6 w 144"/>
                  <a:gd name="T21" fmla="*/ 90 h 96"/>
                  <a:gd name="T22" fmla="*/ 12 w 144"/>
                  <a:gd name="T23" fmla="*/ 96 h 96"/>
                  <a:gd name="T24" fmla="*/ 36 w 144"/>
                  <a:gd name="T25" fmla="*/ 90 h 96"/>
                  <a:gd name="T26" fmla="*/ 48 w 144"/>
                  <a:gd name="T27" fmla="*/ 96 h 96"/>
                  <a:gd name="T28" fmla="*/ 42 w 144"/>
                  <a:gd name="T29" fmla="*/ 72 h 96"/>
                  <a:gd name="T30" fmla="*/ 42 w 144"/>
                  <a:gd name="T31" fmla="*/ 72 h 96"/>
                  <a:gd name="T32" fmla="*/ 42 w 144"/>
                  <a:gd name="T33" fmla="*/ 72 h 96"/>
                  <a:gd name="T34" fmla="*/ 60 w 144"/>
                  <a:gd name="T35" fmla="*/ 72 h 96"/>
                  <a:gd name="T36" fmla="*/ 84 w 144"/>
                  <a:gd name="T37" fmla="*/ 72 h 96"/>
                  <a:gd name="T38" fmla="*/ 84 w 144"/>
                  <a:gd name="T39" fmla="*/ 72 h 96"/>
                  <a:gd name="T40" fmla="*/ 84 w 144"/>
                  <a:gd name="T41" fmla="*/ 72 h 96"/>
                  <a:gd name="T42" fmla="*/ 84 w 144"/>
                  <a:gd name="T43" fmla="*/ 72 h 96"/>
                  <a:gd name="T44" fmla="*/ 114 w 144"/>
                  <a:gd name="T45" fmla="*/ 72 h 96"/>
                  <a:gd name="T46" fmla="*/ 120 w 144"/>
                  <a:gd name="T47" fmla="*/ 66 h 96"/>
                  <a:gd name="T48" fmla="*/ 132 w 144"/>
                  <a:gd name="T49" fmla="*/ 66 h 96"/>
                  <a:gd name="T50" fmla="*/ 144 w 144"/>
                  <a:gd name="T51" fmla="*/ 48 h 96"/>
                  <a:gd name="T52" fmla="*/ 138 w 144"/>
                  <a:gd name="T53" fmla="*/ 42 h 96"/>
                  <a:gd name="T54" fmla="*/ 132 w 144"/>
                  <a:gd name="T55" fmla="*/ 4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4" h="96">
                    <a:moveTo>
                      <a:pt x="132" y="42"/>
                    </a:moveTo>
                    <a:lnTo>
                      <a:pt x="126" y="42"/>
                    </a:lnTo>
                    <a:lnTo>
                      <a:pt x="120" y="4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48" y="24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12" y="96"/>
                    </a:lnTo>
                    <a:lnTo>
                      <a:pt x="36" y="90"/>
                    </a:lnTo>
                    <a:lnTo>
                      <a:pt x="48" y="96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60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114" y="72"/>
                    </a:lnTo>
                    <a:lnTo>
                      <a:pt x="120" y="66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7" name="Freeform 780"/>
              <p:cNvSpPr>
                <a:spLocks/>
              </p:cNvSpPr>
              <p:nvPr/>
            </p:nvSpPr>
            <p:spPr bwMode="auto">
              <a:xfrm>
                <a:off x="2496" y="2580"/>
                <a:ext cx="72" cy="30"/>
              </a:xfrm>
              <a:custGeom>
                <a:avLst/>
                <a:gdLst>
                  <a:gd name="T0" fmla="*/ 54 w 72"/>
                  <a:gd name="T1" fmla="*/ 0 h 30"/>
                  <a:gd name="T2" fmla="*/ 24 w 72"/>
                  <a:gd name="T3" fmla="*/ 24 h 30"/>
                  <a:gd name="T4" fmla="*/ 0 w 72"/>
                  <a:gd name="T5" fmla="*/ 30 h 30"/>
                  <a:gd name="T6" fmla="*/ 24 w 72"/>
                  <a:gd name="T7" fmla="*/ 24 h 30"/>
                  <a:gd name="T8" fmla="*/ 54 w 72"/>
                  <a:gd name="T9" fmla="*/ 0 h 30"/>
                  <a:gd name="T10" fmla="*/ 72 w 72"/>
                  <a:gd name="T11" fmla="*/ 0 h 30"/>
                  <a:gd name="T12" fmla="*/ 72 w 72"/>
                  <a:gd name="T13" fmla="*/ 0 h 30"/>
                  <a:gd name="T14" fmla="*/ 54 w 72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30">
                    <a:moveTo>
                      <a:pt x="54" y="0"/>
                    </a:moveTo>
                    <a:lnTo>
                      <a:pt x="24" y="24"/>
                    </a:lnTo>
                    <a:lnTo>
                      <a:pt x="0" y="30"/>
                    </a:lnTo>
                    <a:lnTo>
                      <a:pt x="24" y="24"/>
                    </a:lnTo>
                    <a:lnTo>
                      <a:pt x="5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8" name="Freeform 781"/>
              <p:cNvSpPr>
                <a:spLocks/>
              </p:cNvSpPr>
              <p:nvPr/>
            </p:nvSpPr>
            <p:spPr bwMode="auto">
              <a:xfrm>
                <a:off x="2472" y="2640"/>
                <a:ext cx="0" cy="30"/>
              </a:xfrm>
              <a:custGeom>
                <a:avLst/>
                <a:gdLst>
                  <a:gd name="T0" fmla="*/ 30 h 30"/>
                  <a:gd name="T1" fmla="*/ 0 h 30"/>
                  <a:gd name="T2" fmla="*/ 30 h 30"/>
                  <a:gd name="T3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9" name="Rectangle 782"/>
              <p:cNvSpPr>
                <a:spLocks noChangeArrowheads="1"/>
              </p:cNvSpPr>
              <p:nvPr/>
            </p:nvSpPr>
            <p:spPr bwMode="auto">
              <a:xfrm>
                <a:off x="2430" y="266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0" name="Freeform 783"/>
              <p:cNvSpPr>
                <a:spLocks/>
              </p:cNvSpPr>
              <p:nvPr/>
            </p:nvSpPr>
            <p:spPr bwMode="auto">
              <a:xfrm>
                <a:off x="2406" y="2658"/>
                <a:ext cx="114" cy="120"/>
              </a:xfrm>
              <a:custGeom>
                <a:avLst/>
                <a:gdLst>
                  <a:gd name="T0" fmla="*/ 114 w 114"/>
                  <a:gd name="T1" fmla="*/ 42 h 120"/>
                  <a:gd name="T2" fmla="*/ 114 w 114"/>
                  <a:gd name="T3" fmla="*/ 18 h 120"/>
                  <a:gd name="T4" fmla="*/ 102 w 114"/>
                  <a:gd name="T5" fmla="*/ 12 h 120"/>
                  <a:gd name="T6" fmla="*/ 78 w 114"/>
                  <a:gd name="T7" fmla="*/ 18 h 120"/>
                  <a:gd name="T8" fmla="*/ 72 w 114"/>
                  <a:gd name="T9" fmla="*/ 12 h 120"/>
                  <a:gd name="T10" fmla="*/ 66 w 114"/>
                  <a:gd name="T11" fmla="*/ 12 h 120"/>
                  <a:gd name="T12" fmla="*/ 66 w 114"/>
                  <a:gd name="T13" fmla="*/ 12 h 120"/>
                  <a:gd name="T14" fmla="*/ 48 w 114"/>
                  <a:gd name="T15" fmla="*/ 0 h 120"/>
                  <a:gd name="T16" fmla="*/ 24 w 114"/>
                  <a:gd name="T17" fmla="*/ 6 h 120"/>
                  <a:gd name="T18" fmla="*/ 12 w 114"/>
                  <a:gd name="T19" fmla="*/ 12 h 120"/>
                  <a:gd name="T20" fmla="*/ 24 w 114"/>
                  <a:gd name="T21" fmla="*/ 42 h 120"/>
                  <a:gd name="T22" fmla="*/ 24 w 114"/>
                  <a:gd name="T23" fmla="*/ 42 h 120"/>
                  <a:gd name="T24" fmla="*/ 24 w 114"/>
                  <a:gd name="T25" fmla="*/ 42 h 120"/>
                  <a:gd name="T26" fmla="*/ 0 w 114"/>
                  <a:gd name="T27" fmla="*/ 78 h 120"/>
                  <a:gd name="T28" fmla="*/ 24 w 114"/>
                  <a:gd name="T29" fmla="*/ 90 h 120"/>
                  <a:gd name="T30" fmla="*/ 18 w 114"/>
                  <a:gd name="T31" fmla="*/ 120 h 120"/>
                  <a:gd name="T32" fmla="*/ 24 w 114"/>
                  <a:gd name="T33" fmla="*/ 120 h 120"/>
                  <a:gd name="T34" fmla="*/ 24 w 114"/>
                  <a:gd name="T35" fmla="*/ 120 h 120"/>
                  <a:gd name="T36" fmla="*/ 30 w 114"/>
                  <a:gd name="T37" fmla="*/ 120 h 120"/>
                  <a:gd name="T38" fmla="*/ 36 w 114"/>
                  <a:gd name="T39" fmla="*/ 114 h 120"/>
                  <a:gd name="T40" fmla="*/ 54 w 114"/>
                  <a:gd name="T41" fmla="*/ 108 h 120"/>
                  <a:gd name="T42" fmla="*/ 66 w 114"/>
                  <a:gd name="T43" fmla="*/ 108 h 120"/>
                  <a:gd name="T44" fmla="*/ 90 w 114"/>
                  <a:gd name="T45" fmla="*/ 102 h 120"/>
                  <a:gd name="T46" fmla="*/ 96 w 114"/>
                  <a:gd name="T47" fmla="*/ 108 h 120"/>
                  <a:gd name="T48" fmla="*/ 102 w 114"/>
                  <a:gd name="T49" fmla="*/ 108 h 120"/>
                  <a:gd name="T50" fmla="*/ 114 w 114"/>
                  <a:gd name="T51" fmla="*/ 108 h 120"/>
                  <a:gd name="T52" fmla="*/ 114 w 114"/>
                  <a:gd name="T53" fmla="*/ 96 h 120"/>
                  <a:gd name="T54" fmla="*/ 102 w 114"/>
                  <a:gd name="T55" fmla="*/ 78 h 120"/>
                  <a:gd name="T56" fmla="*/ 114 w 114"/>
                  <a:gd name="T57" fmla="*/ 4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120">
                    <a:moveTo>
                      <a:pt x="114" y="42"/>
                    </a:moveTo>
                    <a:lnTo>
                      <a:pt x="114" y="18"/>
                    </a:lnTo>
                    <a:lnTo>
                      <a:pt x="102" y="12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48" y="0"/>
                    </a:lnTo>
                    <a:lnTo>
                      <a:pt x="24" y="6"/>
                    </a:lnTo>
                    <a:lnTo>
                      <a:pt x="12" y="1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18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30" y="120"/>
                    </a:lnTo>
                    <a:lnTo>
                      <a:pt x="36" y="114"/>
                    </a:lnTo>
                    <a:lnTo>
                      <a:pt x="54" y="108"/>
                    </a:lnTo>
                    <a:lnTo>
                      <a:pt x="66" y="108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102" y="108"/>
                    </a:lnTo>
                    <a:lnTo>
                      <a:pt x="114" y="108"/>
                    </a:lnTo>
                    <a:lnTo>
                      <a:pt x="114" y="96"/>
                    </a:lnTo>
                    <a:lnTo>
                      <a:pt x="102" y="78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1" name="Freeform 784"/>
              <p:cNvSpPr>
                <a:spLocks/>
              </p:cNvSpPr>
              <p:nvPr/>
            </p:nvSpPr>
            <p:spPr bwMode="auto">
              <a:xfrm>
                <a:off x="2454" y="2658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12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2" name="Freeform 785"/>
              <p:cNvSpPr>
                <a:spLocks/>
              </p:cNvSpPr>
              <p:nvPr/>
            </p:nvSpPr>
            <p:spPr bwMode="auto">
              <a:xfrm>
                <a:off x="2430" y="2658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0 w 24"/>
                  <a:gd name="T5" fmla="*/ 6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3" name="Freeform 786"/>
              <p:cNvSpPr>
                <a:spLocks/>
              </p:cNvSpPr>
              <p:nvPr/>
            </p:nvSpPr>
            <p:spPr bwMode="auto">
              <a:xfrm>
                <a:off x="2418" y="2664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4" name="Freeform 787"/>
              <p:cNvSpPr>
                <a:spLocks/>
              </p:cNvSpPr>
              <p:nvPr/>
            </p:nvSpPr>
            <p:spPr bwMode="auto">
              <a:xfrm>
                <a:off x="2418" y="2670"/>
                <a:ext cx="12" cy="30"/>
              </a:xfrm>
              <a:custGeom>
                <a:avLst/>
                <a:gdLst>
                  <a:gd name="T0" fmla="*/ 12 w 12"/>
                  <a:gd name="T1" fmla="*/ 30 h 30"/>
                  <a:gd name="T2" fmla="*/ 0 w 12"/>
                  <a:gd name="T3" fmla="*/ 0 h 30"/>
                  <a:gd name="T4" fmla="*/ 12 w 12"/>
                  <a:gd name="T5" fmla="*/ 30 h 30"/>
                  <a:gd name="T6" fmla="*/ 12 w 12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0">
                    <a:moveTo>
                      <a:pt x="12" y="30"/>
                    </a:moveTo>
                    <a:lnTo>
                      <a:pt x="0" y="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5" name="Freeform 788"/>
              <p:cNvSpPr>
                <a:spLocks/>
              </p:cNvSpPr>
              <p:nvPr/>
            </p:nvSpPr>
            <p:spPr bwMode="auto">
              <a:xfrm>
                <a:off x="2478" y="2670"/>
                <a:ext cx="42" cy="6"/>
              </a:xfrm>
              <a:custGeom>
                <a:avLst/>
                <a:gdLst>
                  <a:gd name="T0" fmla="*/ 6 w 42"/>
                  <a:gd name="T1" fmla="*/ 6 h 6"/>
                  <a:gd name="T2" fmla="*/ 0 w 42"/>
                  <a:gd name="T3" fmla="*/ 0 h 6"/>
                  <a:gd name="T4" fmla="*/ 6 w 42"/>
                  <a:gd name="T5" fmla="*/ 6 h 6"/>
                  <a:gd name="T6" fmla="*/ 30 w 42"/>
                  <a:gd name="T7" fmla="*/ 0 h 6"/>
                  <a:gd name="T8" fmla="*/ 42 w 42"/>
                  <a:gd name="T9" fmla="*/ 6 h 6"/>
                  <a:gd name="T10" fmla="*/ 30 w 42"/>
                  <a:gd name="T11" fmla="*/ 0 h 6"/>
                  <a:gd name="T12" fmla="*/ 6 w 42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6" name="Freeform 789"/>
              <p:cNvSpPr>
                <a:spLocks noEditPoints="1"/>
              </p:cNvSpPr>
              <p:nvPr/>
            </p:nvSpPr>
            <p:spPr bwMode="auto">
              <a:xfrm>
                <a:off x="2508" y="2652"/>
                <a:ext cx="78" cy="120"/>
              </a:xfrm>
              <a:custGeom>
                <a:avLst/>
                <a:gdLst>
                  <a:gd name="T0" fmla="*/ 72 w 78"/>
                  <a:gd name="T1" fmla="*/ 18 h 120"/>
                  <a:gd name="T2" fmla="*/ 48 w 78"/>
                  <a:gd name="T3" fmla="*/ 0 h 120"/>
                  <a:gd name="T4" fmla="*/ 24 w 78"/>
                  <a:gd name="T5" fmla="*/ 0 h 120"/>
                  <a:gd name="T6" fmla="*/ 6 w 78"/>
                  <a:gd name="T7" fmla="*/ 0 h 120"/>
                  <a:gd name="T8" fmla="*/ 12 w 78"/>
                  <a:gd name="T9" fmla="*/ 48 h 120"/>
                  <a:gd name="T10" fmla="*/ 0 w 78"/>
                  <a:gd name="T11" fmla="*/ 84 h 120"/>
                  <a:gd name="T12" fmla="*/ 12 w 78"/>
                  <a:gd name="T13" fmla="*/ 102 h 120"/>
                  <a:gd name="T14" fmla="*/ 12 w 78"/>
                  <a:gd name="T15" fmla="*/ 114 h 120"/>
                  <a:gd name="T16" fmla="*/ 24 w 78"/>
                  <a:gd name="T17" fmla="*/ 120 h 120"/>
                  <a:gd name="T18" fmla="*/ 36 w 78"/>
                  <a:gd name="T19" fmla="*/ 114 h 120"/>
                  <a:gd name="T20" fmla="*/ 48 w 78"/>
                  <a:gd name="T21" fmla="*/ 108 h 120"/>
                  <a:gd name="T22" fmla="*/ 60 w 78"/>
                  <a:gd name="T23" fmla="*/ 102 h 120"/>
                  <a:gd name="T24" fmla="*/ 72 w 78"/>
                  <a:gd name="T25" fmla="*/ 96 h 120"/>
                  <a:gd name="T26" fmla="*/ 72 w 78"/>
                  <a:gd name="T27" fmla="*/ 102 h 120"/>
                  <a:gd name="T28" fmla="*/ 78 w 78"/>
                  <a:gd name="T29" fmla="*/ 96 h 120"/>
                  <a:gd name="T30" fmla="*/ 78 w 78"/>
                  <a:gd name="T31" fmla="*/ 90 h 120"/>
                  <a:gd name="T32" fmla="*/ 72 w 78"/>
                  <a:gd name="T33" fmla="*/ 78 h 120"/>
                  <a:gd name="T34" fmla="*/ 72 w 78"/>
                  <a:gd name="T35" fmla="*/ 18 h 120"/>
                  <a:gd name="T36" fmla="*/ 60 w 78"/>
                  <a:gd name="T37" fmla="*/ 90 h 120"/>
                  <a:gd name="T38" fmla="*/ 42 w 78"/>
                  <a:gd name="T39" fmla="*/ 78 h 120"/>
                  <a:gd name="T40" fmla="*/ 54 w 78"/>
                  <a:gd name="T41" fmla="*/ 84 h 120"/>
                  <a:gd name="T42" fmla="*/ 60 w 78"/>
                  <a:gd name="T43" fmla="*/ 72 h 120"/>
                  <a:gd name="T44" fmla="*/ 54 w 78"/>
                  <a:gd name="T45" fmla="*/ 66 h 120"/>
                  <a:gd name="T46" fmla="*/ 48 w 78"/>
                  <a:gd name="T47" fmla="*/ 66 h 120"/>
                  <a:gd name="T48" fmla="*/ 54 w 78"/>
                  <a:gd name="T49" fmla="*/ 60 h 120"/>
                  <a:gd name="T50" fmla="*/ 48 w 78"/>
                  <a:gd name="T51" fmla="*/ 60 h 120"/>
                  <a:gd name="T52" fmla="*/ 42 w 78"/>
                  <a:gd name="T53" fmla="*/ 60 h 120"/>
                  <a:gd name="T54" fmla="*/ 42 w 78"/>
                  <a:gd name="T55" fmla="*/ 48 h 120"/>
                  <a:gd name="T56" fmla="*/ 24 w 78"/>
                  <a:gd name="T57" fmla="*/ 48 h 120"/>
                  <a:gd name="T58" fmla="*/ 36 w 78"/>
                  <a:gd name="T59" fmla="*/ 42 h 120"/>
                  <a:gd name="T60" fmla="*/ 36 w 78"/>
                  <a:gd name="T61" fmla="*/ 36 h 120"/>
                  <a:gd name="T62" fmla="*/ 42 w 78"/>
                  <a:gd name="T63" fmla="*/ 48 h 120"/>
                  <a:gd name="T64" fmla="*/ 60 w 78"/>
                  <a:gd name="T65" fmla="*/ 60 h 120"/>
                  <a:gd name="T66" fmla="*/ 60 w 78"/>
                  <a:gd name="T67" fmla="*/ 42 h 120"/>
                  <a:gd name="T68" fmla="*/ 66 w 78"/>
                  <a:gd name="T69" fmla="*/ 72 h 120"/>
                  <a:gd name="T70" fmla="*/ 60 w 78"/>
                  <a:gd name="T71" fmla="*/ 9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" h="120">
                    <a:moveTo>
                      <a:pt x="72" y="18"/>
                    </a:moveTo>
                    <a:lnTo>
                      <a:pt x="48" y="0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2" y="48"/>
                    </a:lnTo>
                    <a:lnTo>
                      <a:pt x="0" y="84"/>
                    </a:lnTo>
                    <a:lnTo>
                      <a:pt x="12" y="102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14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2" y="102"/>
                    </a:lnTo>
                    <a:lnTo>
                      <a:pt x="78" y="96"/>
                    </a:lnTo>
                    <a:lnTo>
                      <a:pt x="78" y="90"/>
                    </a:lnTo>
                    <a:lnTo>
                      <a:pt x="72" y="78"/>
                    </a:lnTo>
                    <a:lnTo>
                      <a:pt x="72" y="18"/>
                    </a:lnTo>
                    <a:close/>
                    <a:moveTo>
                      <a:pt x="60" y="90"/>
                    </a:moveTo>
                    <a:lnTo>
                      <a:pt x="42" y="78"/>
                    </a:lnTo>
                    <a:lnTo>
                      <a:pt x="54" y="84"/>
                    </a:lnTo>
                    <a:lnTo>
                      <a:pt x="60" y="72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60" y="60"/>
                    </a:lnTo>
                    <a:lnTo>
                      <a:pt x="60" y="42"/>
                    </a:lnTo>
                    <a:lnTo>
                      <a:pt x="66" y="72"/>
                    </a:lnTo>
                    <a:lnTo>
                      <a:pt x="60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7" name="Freeform 790"/>
              <p:cNvSpPr>
                <a:spLocks/>
              </p:cNvSpPr>
              <p:nvPr/>
            </p:nvSpPr>
            <p:spPr bwMode="auto">
              <a:xfrm>
                <a:off x="2514" y="2652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8" name="Freeform 791"/>
              <p:cNvSpPr>
                <a:spLocks/>
              </p:cNvSpPr>
              <p:nvPr/>
            </p:nvSpPr>
            <p:spPr bwMode="auto">
              <a:xfrm>
                <a:off x="2556" y="2652"/>
                <a:ext cx="48" cy="96"/>
              </a:xfrm>
              <a:custGeom>
                <a:avLst/>
                <a:gdLst>
                  <a:gd name="T0" fmla="*/ 42 w 48"/>
                  <a:gd name="T1" fmla="*/ 60 h 96"/>
                  <a:gd name="T2" fmla="*/ 42 w 48"/>
                  <a:gd name="T3" fmla="*/ 42 h 96"/>
                  <a:gd name="T4" fmla="*/ 36 w 48"/>
                  <a:gd name="T5" fmla="*/ 30 h 96"/>
                  <a:gd name="T6" fmla="*/ 30 w 48"/>
                  <a:gd name="T7" fmla="*/ 18 h 96"/>
                  <a:gd name="T8" fmla="*/ 24 w 48"/>
                  <a:gd name="T9" fmla="*/ 12 h 96"/>
                  <a:gd name="T10" fmla="*/ 30 w 48"/>
                  <a:gd name="T11" fmla="*/ 0 h 96"/>
                  <a:gd name="T12" fmla="*/ 0 w 48"/>
                  <a:gd name="T13" fmla="*/ 0 h 96"/>
                  <a:gd name="T14" fmla="*/ 24 w 48"/>
                  <a:gd name="T15" fmla="*/ 18 h 96"/>
                  <a:gd name="T16" fmla="*/ 24 w 48"/>
                  <a:gd name="T17" fmla="*/ 78 h 96"/>
                  <a:gd name="T18" fmla="*/ 30 w 48"/>
                  <a:gd name="T19" fmla="*/ 90 h 96"/>
                  <a:gd name="T20" fmla="*/ 30 w 48"/>
                  <a:gd name="T21" fmla="*/ 96 h 96"/>
                  <a:gd name="T22" fmla="*/ 36 w 48"/>
                  <a:gd name="T23" fmla="*/ 90 h 96"/>
                  <a:gd name="T24" fmla="*/ 48 w 48"/>
                  <a:gd name="T25" fmla="*/ 90 h 96"/>
                  <a:gd name="T26" fmla="*/ 42 w 48"/>
                  <a:gd name="T27" fmla="*/ 90 h 96"/>
                  <a:gd name="T28" fmla="*/ 42 w 48"/>
                  <a:gd name="T29" fmla="*/ 84 h 96"/>
                  <a:gd name="T30" fmla="*/ 42 w 48"/>
                  <a:gd name="T31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96">
                    <a:moveTo>
                      <a:pt x="42" y="60"/>
                    </a:moveTo>
                    <a:lnTo>
                      <a:pt x="42" y="42"/>
                    </a:lnTo>
                    <a:lnTo>
                      <a:pt x="36" y="30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78"/>
                    </a:lnTo>
                    <a:lnTo>
                      <a:pt x="30" y="90"/>
                    </a:lnTo>
                    <a:lnTo>
                      <a:pt x="30" y="96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90"/>
                    </a:lnTo>
                    <a:lnTo>
                      <a:pt x="42" y="84"/>
                    </a:lnTo>
                    <a:lnTo>
                      <a:pt x="4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9" name="Rectangle 792"/>
              <p:cNvSpPr>
                <a:spLocks noChangeArrowheads="1"/>
              </p:cNvSpPr>
              <p:nvPr/>
            </p:nvSpPr>
            <p:spPr bwMode="auto">
              <a:xfrm>
                <a:off x="2556" y="2652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0" name="Freeform 793"/>
              <p:cNvSpPr>
                <a:spLocks/>
              </p:cNvSpPr>
              <p:nvPr/>
            </p:nvSpPr>
            <p:spPr bwMode="auto">
              <a:xfrm>
                <a:off x="2580" y="2670"/>
                <a:ext cx="6" cy="72"/>
              </a:xfrm>
              <a:custGeom>
                <a:avLst/>
                <a:gdLst>
                  <a:gd name="T0" fmla="*/ 0 w 6"/>
                  <a:gd name="T1" fmla="*/ 0 h 72"/>
                  <a:gd name="T2" fmla="*/ 0 w 6"/>
                  <a:gd name="T3" fmla="*/ 60 h 72"/>
                  <a:gd name="T4" fmla="*/ 6 w 6"/>
                  <a:gd name="T5" fmla="*/ 72 h 72"/>
                  <a:gd name="T6" fmla="*/ 0 w 6"/>
                  <a:gd name="T7" fmla="*/ 60 h 72"/>
                  <a:gd name="T8" fmla="*/ 0 w 6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2">
                    <a:moveTo>
                      <a:pt x="0" y="0"/>
                    </a:moveTo>
                    <a:lnTo>
                      <a:pt x="0" y="60"/>
                    </a:lnTo>
                    <a:lnTo>
                      <a:pt x="6" y="72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1" name="Freeform 794"/>
              <p:cNvSpPr>
                <a:spLocks/>
              </p:cNvSpPr>
              <p:nvPr/>
            </p:nvSpPr>
            <p:spPr bwMode="auto">
              <a:xfrm>
                <a:off x="2580" y="2628"/>
                <a:ext cx="54" cy="114"/>
              </a:xfrm>
              <a:custGeom>
                <a:avLst/>
                <a:gdLst>
                  <a:gd name="T0" fmla="*/ 54 w 54"/>
                  <a:gd name="T1" fmla="*/ 30 h 114"/>
                  <a:gd name="T2" fmla="*/ 48 w 54"/>
                  <a:gd name="T3" fmla="*/ 6 h 114"/>
                  <a:gd name="T4" fmla="*/ 48 w 54"/>
                  <a:gd name="T5" fmla="*/ 6 h 114"/>
                  <a:gd name="T6" fmla="*/ 48 w 54"/>
                  <a:gd name="T7" fmla="*/ 6 h 114"/>
                  <a:gd name="T8" fmla="*/ 48 w 54"/>
                  <a:gd name="T9" fmla="*/ 6 h 114"/>
                  <a:gd name="T10" fmla="*/ 36 w 54"/>
                  <a:gd name="T11" fmla="*/ 0 h 114"/>
                  <a:gd name="T12" fmla="*/ 36 w 54"/>
                  <a:gd name="T13" fmla="*/ 0 h 114"/>
                  <a:gd name="T14" fmla="*/ 36 w 54"/>
                  <a:gd name="T15" fmla="*/ 0 h 114"/>
                  <a:gd name="T16" fmla="*/ 24 w 54"/>
                  <a:gd name="T17" fmla="*/ 18 h 114"/>
                  <a:gd name="T18" fmla="*/ 12 w 54"/>
                  <a:gd name="T19" fmla="*/ 18 h 114"/>
                  <a:gd name="T20" fmla="*/ 6 w 54"/>
                  <a:gd name="T21" fmla="*/ 24 h 114"/>
                  <a:gd name="T22" fmla="*/ 6 w 54"/>
                  <a:gd name="T23" fmla="*/ 24 h 114"/>
                  <a:gd name="T24" fmla="*/ 0 w 54"/>
                  <a:gd name="T25" fmla="*/ 36 h 114"/>
                  <a:gd name="T26" fmla="*/ 6 w 54"/>
                  <a:gd name="T27" fmla="*/ 42 h 114"/>
                  <a:gd name="T28" fmla="*/ 12 w 54"/>
                  <a:gd name="T29" fmla="*/ 54 h 114"/>
                  <a:gd name="T30" fmla="*/ 18 w 54"/>
                  <a:gd name="T31" fmla="*/ 66 h 114"/>
                  <a:gd name="T32" fmla="*/ 18 w 54"/>
                  <a:gd name="T33" fmla="*/ 84 h 114"/>
                  <a:gd name="T34" fmla="*/ 18 w 54"/>
                  <a:gd name="T35" fmla="*/ 108 h 114"/>
                  <a:gd name="T36" fmla="*/ 18 w 54"/>
                  <a:gd name="T37" fmla="*/ 114 h 114"/>
                  <a:gd name="T38" fmla="*/ 24 w 54"/>
                  <a:gd name="T39" fmla="*/ 114 h 114"/>
                  <a:gd name="T40" fmla="*/ 36 w 54"/>
                  <a:gd name="T41" fmla="*/ 114 h 114"/>
                  <a:gd name="T42" fmla="*/ 36 w 54"/>
                  <a:gd name="T43" fmla="*/ 66 h 114"/>
                  <a:gd name="T44" fmla="*/ 54 w 54"/>
                  <a:gd name="T45" fmla="*/ 3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114">
                    <a:moveTo>
                      <a:pt x="54" y="3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18" y="84"/>
                    </a:lnTo>
                    <a:lnTo>
                      <a:pt x="18" y="108"/>
                    </a:lnTo>
                    <a:lnTo>
                      <a:pt x="18" y="114"/>
                    </a:lnTo>
                    <a:lnTo>
                      <a:pt x="24" y="114"/>
                    </a:lnTo>
                    <a:lnTo>
                      <a:pt x="36" y="114"/>
                    </a:lnTo>
                    <a:lnTo>
                      <a:pt x="36" y="66"/>
                    </a:lnTo>
                    <a:lnTo>
                      <a:pt x="5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2" name="Freeform 795"/>
              <p:cNvSpPr>
                <a:spLocks/>
              </p:cNvSpPr>
              <p:nvPr/>
            </p:nvSpPr>
            <p:spPr bwMode="auto">
              <a:xfrm>
                <a:off x="2586" y="2628"/>
                <a:ext cx="30" cy="24"/>
              </a:xfrm>
              <a:custGeom>
                <a:avLst/>
                <a:gdLst>
                  <a:gd name="T0" fmla="*/ 6 w 30"/>
                  <a:gd name="T1" fmla="*/ 18 h 24"/>
                  <a:gd name="T2" fmla="*/ 0 w 30"/>
                  <a:gd name="T3" fmla="*/ 24 h 24"/>
                  <a:gd name="T4" fmla="*/ 0 w 30"/>
                  <a:gd name="T5" fmla="*/ 24 h 24"/>
                  <a:gd name="T6" fmla="*/ 6 w 30"/>
                  <a:gd name="T7" fmla="*/ 18 h 24"/>
                  <a:gd name="T8" fmla="*/ 18 w 30"/>
                  <a:gd name="T9" fmla="*/ 18 h 24"/>
                  <a:gd name="T10" fmla="*/ 30 w 30"/>
                  <a:gd name="T11" fmla="*/ 0 h 24"/>
                  <a:gd name="T12" fmla="*/ 30 w 30"/>
                  <a:gd name="T13" fmla="*/ 0 h 24"/>
                  <a:gd name="T14" fmla="*/ 18 w 30"/>
                  <a:gd name="T15" fmla="*/ 18 h 24"/>
                  <a:gd name="T16" fmla="*/ 6 w 30"/>
                  <a:gd name="T17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4">
                    <a:moveTo>
                      <a:pt x="6" y="18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8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3" name="Freeform 796"/>
              <p:cNvSpPr>
                <a:spLocks/>
              </p:cNvSpPr>
              <p:nvPr/>
            </p:nvSpPr>
            <p:spPr bwMode="auto">
              <a:xfrm>
                <a:off x="2598" y="2712"/>
                <a:ext cx="0" cy="30"/>
              </a:xfrm>
              <a:custGeom>
                <a:avLst/>
                <a:gdLst>
                  <a:gd name="T0" fmla="*/ 0 h 30"/>
                  <a:gd name="T1" fmla="*/ 24 h 30"/>
                  <a:gd name="T2" fmla="*/ 30 h 30"/>
                  <a:gd name="T3" fmla="*/ 24 h 30"/>
                  <a:gd name="T4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4" name="Freeform 797"/>
              <p:cNvSpPr>
                <a:spLocks/>
              </p:cNvSpPr>
              <p:nvPr/>
            </p:nvSpPr>
            <p:spPr bwMode="auto">
              <a:xfrm>
                <a:off x="2580" y="2652"/>
                <a:ext cx="12" cy="30"/>
              </a:xfrm>
              <a:custGeom>
                <a:avLst/>
                <a:gdLst>
                  <a:gd name="T0" fmla="*/ 6 w 12"/>
                  <a:gd name="T1" fmla="*/ 0 h 30"/>
                  <a:gd name="T2" fmla="*/ 0 w 12"/>
                  <a:gd name="T3" fmla="*/ 12 h 30"/>
                  <a:gd name="T4" fmla="*/ 6 w 12"/>
                  <a:gd name="T5" fmla="*/ 18 h 30"/>
                  <a:gd name="T6" fmla="*/ 12 w 12"/>
                  <a:gd name="T7" fmla="*/ 30 h 30"/>
                  <a:gd name="T8" fmla="*/ 6 w 12"/>
                  <a:gd name="T9" fmla="*/ 18 h 30"/>
                  <a:gd name="T10" fmla="*/ 0 w 12"/>
                  <a:gd name="T11" fmla="*/ 12 h 30"/>
                  <a:gd name="T12" fmla="*/ 6 w 12"/>
                  <a:gd name="T13" fmla="*/ 0 h 30"/>
                  <a:gd name="T14" fmla="*/ 6 w 12"/>
                  <a:gd name="T15" fmla="*/ 0 h 30"/>
                  <a:gd name="T16" fmla="*/ 6 w 12"/>
                  <a:gd name="T17" fmla="*/ 0 h 30"/>
                  <a:gd name="T18" fmla="*/ 6 w 12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30">
                    <a:moveTo>
                      <a:pt x="6" y="0"/>
                    </a:moveTo>
                    <a:lnTo>
                      <a:pt x="0" y="12"/>
                    </a:lnTo>
                    <a:lnTo>
                      <a:pt x="6" y="18"/>
                    </a:lnTo>
                    <a:lnTo>
                      <a:pt x="12" y="30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5" name="Rectangle 798"/>
              <p:cNvSpPr>
                <a:spLocks noChangeArrowheads="1"/>
              </p:cNvSpPr>
              <p:nvPr/>
            </p:nvSpPr>
            <p:spPr bwMode="auto">
              <a:xfrm>
                <a:off x="2586" y="265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6" name="Freeform 799"/>
              <p:cNvSpPr>
                <a:spLocks/>
              </p:cNvSpPr>
              <p:nvPr/>
            </p:nvSpPr>
            <p:spPr bwMode="auto">
              <a:xfrm>
                <a:off x="2568" y="2412"/>
                <a:ext cx="294" cy="222"/>
              </a:xfrm>
              <a:custGeom>
                <a:avLst/>
                <a:gdLst>
                  <a:gd name="T0" fmla="*/ 240 w 294"/>
                  <a:gd name="T1" fmla="*/ 180 h 222"/>
                  <a:gd name="T2" fmla="*/ 246 w 294"/>
                  <a:gd name="T3" fmla="*/ 180 h 222"/>
                  <a:gd name="T4" fmla="*/ 252 w 294"/>
                  <a:gd name="T5" fmla="*/ 156 h 222"/>
                  <a:gd name="T6" fmla="*/ 264 w 294"/>
                  <a:gd name="T7" fmla="*/ 144 h 222"/>
                  <a:gd name="T8" fmla="*/ 282 w 294"/>
                  <a:gd name="T9" fmla="*/ 126 h 222"/>
                  <a:gd name="T10" fmla="*/ 288 w 294"/>
                  <a:gd name="T11" fmla="*/ 66 h 222"/>
                  <a:gd name="T12" fmla="*/ 294 w 294"/>
                  <a:gd name="T13" fmla="*/ 60 h 222"/>
                  <a:gd name="T14" fmla="*/ 276 w 294"/>
                  <a:gd name="T15" fmla="*/ 48 h 222"/>
                  <a:gd name="T16" fmla="*/ 276 w 294"/>
                  <a:gd name="T17" fmla="*/ 12 h 222"/>
                  <a:gd name="T18" fmla="*/ 252 w 294"/>
                  <a:gd name="T19" fmla="*/ 0 h 222"/>
                  <a:gd name="T20" fmla="*/ 216 w 294"/>
                  <a:gd name="T21" fmla="*/ 0 h 222"/>
                  <a:gd name="T22" fmla="*/ 216 w 294"/>
                  <a:gd name="T23" fmla="*/ 0 h 222"/>
                  <a:gd name="T24" fmla="*/ 108 w 294"/>
                  <a:gd name="T25" fmla="*/ 78 h 222"/>
                  <a:gd name="T26" fmla="*/ 72 w 294"/>
                  <a:gd name="T27" fmla="*/ 84 h 222"/>
                  <a:gd name="T28" fmla="*/ 78 w 294"/>
                  <a:gd name="T29" fmla="*/ 144 h 222"/>
                  <a:gd name="T30" fmla="*/ 66 w 294"/>
                  <a:gd name="T31" fmla="*/ 156 h 222"/>
                  <a:gd name="T32" fmla="*/ 6 w 294"/>
                  <a:gd name="T33" fmla="*/ 168 h 222"/>
                  <a:gd name="T34" fmla="*/ 0 w 294"/>
                  <a:gd name="T35" fmla="*/ 168 h 222"/>
                  <a:gd name="T36" fmla="*/ 0 w 294"/>
                  <a:gd name="T37" fmla="*/ 168 h 222"/>
                  <a:gd name="T38" fmla="*/ 0 w 294"/>
                  <a:gd name="T39" fmla="*/ 168 h 222"/>
                  <a:gd name="T40" fmla="*/ 24 w 294"/>
                  <a:gd name="T41" fmla="*/ 210 h 222"/>
                  <a:gd name="T42" fmla="*/ 30 w 294"/>
                  <a:gd name="T43" fmla="*/ 210 h 222"/>
                  <a:gd name="T44" fmla="*/ 36 w 294"/>
                  <a:gd name="T45" fmla="*/ 210 h 222"/>
                  <a:gd name="T46" fmla="*/ 36 w 294"/>
                  <a:gd name="T47" fmla="*/ 210 h 222"/>
                  <a:gd name="T48" fmla="*/ 36 w 294"/>
                  <a:gd name="T49" fmla="*/ 210 h 222"/>
                  <a:gd name="T50" fmla="*/ 42 w 294"/>
                  <a:gd name="T51" fmla="*/ 210 h 222"/>
                  <a:gd name="T52" fmla="*/ 48 w 294"/>
                  <a:gd name="T53" fmla="*/ 216 h 222"/>
                  <a:gd name="T54" fmla="*/ 48 w 294"/>
                  <a:gd name="T55" fmla="*/ 216 h 222"/>
                  <a:gd name="T56" fmla="*/ 60 w 294"/>
                  <a:gd name="T57" fmla="*/ 222 h 222"/>
                  <a:gd name="T58" fmla="*/ 78 w 294"/>
                  <a:gd name="T59" fmla="*/ 192 h 222"/>
                  <a:gd name="T60" fmla="*/ 114 w 294"/>
                  <a:gd name="T61" fmla="*/ 192 h 222"/>
                  <a:gd name="T62" fmla="*/ 126 w 294"/>
                  <a:gd name="T63" fmla="*/ 204 h 222"/>
                  <a:gd name="T64" fmla="*/ 132 w 294"/>
                  <a:gd name="T65" fmla="*/ 198 h 222"/>
                  <a:gd name="T66" fmla="*/ 138 w 294"/>
                  <a:gd name="T67" fmla="*/ 192 h 222"/>
                  <a:gd name="T68" fmla="*/ 168 w 294"/>
                  <a:gd name="T69" fmla="*/ 204 h 222"/>
                  <a:gd name="T70" fmla="*/ 186 w 294"/>
                  <a:gd name="T71" fmla="*/ 198 h 222"/>
                  <a:gd name="T72" fmla="*/ 240 w 294"/>
                  <a:gd name="T73" fmla="*/ 192 h 222"/>
                  <a:gd name="T74" fmla="*/ 234 w 294"/>
                  <a:gd name="T75" fmla="*/ 180 h 222"/>
                  <a:gd name="T76" fmla="*/ 240 w 294"/>
                  <a:gd name="T77" fmla="*/ 18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4" h="222">
                    <a:moveTo>
                      <a:pt x="240" y="180"/>
                    </a:moveTo>
                    <a:lnTo>
                      <a:pt x="246" y="180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82" y="126"/>
                    </a:lnTo>
                    <a:lnTo>
                      <a:pt x="288" y="66"/>
                    </a:lnTo>
                    <a:lnTo>
                      <a:pt x="294" y="60"/>
                    </a:lnTo>
                    <a:lnTo>
                      <a:pt x="276" y="48"/>
                    </a:lnTo>
                    <a:lnTo>
                      <a:pt x="276" y="12"/>
                    </a:lnTo>
                    <a:lnTo>
                      <a:pt x="252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08" y="78"/>
                    </a:lnTo>
                    <a:lnTo>
                      <a:pt x="72" y="84"/>
                    </a:lnTo>
                    <a:lnTo>
                      <a:pt x="78" y="144"/>
                    </a:lnTo>
                    <a:lnTo>
                      <a:pt x="66" y="156"/>
                    </a:lnTo>
                    <a:lnTo>
                      <a:pt x="6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24" y="210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42" y="210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60" y="222"/>
                    </a:lnTo>
                    <a:lnTo>
                      <a:pt x="78" y="192"/>
                    </a:lnTo>
                    <a:lnTo>
                      <a:pt x="114" y="192"/>
                    </a:lnTo>
                    <a:lnTo>
                      <a:pt x="126" y="204"/>
                    </a:lnTo>
                    <a:lnTo>
                      <a:pt x="132" y="198"/>
                    </a:lnTo>
                    <a:lnTo>
                      <a:pt x="138" y="192"/>
                    </a:lnTo>
                    <a:lnTo>
                      <a:pt x="168" y="204"/>
                    </a:lnTo>
                    <a:lnTo>
                      <a:pt x="186" y="198"/>
                    </a:lnTo>
                    <a:lnTo>
                      <a:pt x="240" y="192"/>
                    </a:lnTo>
                    <a:lnTo>
                      <a:pt x="234" y="180"/>
                    </a:lnTo>
                    <a:lnTo>
                      <a:pt x="240" y="18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7" name="Freeform 800"/>
              <p:cNvSpPr>
                <a:spLocks/>
              </p:cNvSpPr>
              <p:nvPr/>
            </p:nvSpPr>
            <p:spPr bwMode="auto">
              <a:xfrm>
                <a:off x="2640" y="2412"/>
                <a:ext cx="144" cy="84"/>
              </a:xfrm>
              <a:custGeom>
                <a:avLst/>
                <a:gdLst>
                  <a:gd name="T0" fmla="*/ 144 w 144"/>
                  <a:gd name="T1" fmla="*/ 0 h 84"/>
                  <a:gd name="T2" fmla="*/ 36 w 144"/>
                  <a:gd name="T3" fmla="*/ 78 h 84"/>
                  <a:gd name="T4" fmla="*/ 0 w 144"/>
                  <a:gd name="T5" fmla="*/ 84 h 84"/>
                  <a:gd name="T6" fmla="*/ 36 w 144"/>
                  <a:gd name="T7" fmla="*/ 78 h 84"/>
                  <a:gd name="T8" fmla="*/ 144 w 144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84">
                    <a:moveTo>
                      <a:pt x="144" y="0"/>
                    </a:moveTo>
                    <a:lnTo>
                      <a:pt x="36" y="78"/>
                    </a:lnTo>
                    <a:lnTo>
                      <a:pt x="0" y="84"/>
                    </a:lnTo>
                    <a:lnTo>
                      <a:pt x="36" y="78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8" name="Freeform 801"/>
              <p:cNvSpPr>
                <a:spLocks/>
              </p:cNvSpPr>
              <p:nvPr/>
            </p:nvSpPr>
            <p:spPr bwMode="auto">
              <a:xfrm>
                <a:off x="2568" y="258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  <a:gd name="T5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9" name="Freeform 802"/>
              <p:cNvSpPr>
                <a:spLocks/>
              </p:cNvSpPr>
              <p:nvPr/>
            </p:nvSpPr>
            <p:spPr bwMode="auto">
              <a:xfrm>
                <a:off x="2604" y="2622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0" name="Freeform 803"/>
              <p:cNvSpPr>
                <a:spLocks/>
              </p:cNvSpPr>
              <p:nvPr/>
            </p:nvSpPr>
            <p:spPr bwMode="auto">
              <a:xfrm>
                <a:off x="2568" y="2580"/>
                <a:ext cx="30" cy="42"/>
              </a:xfrm>
              <a:custGeom>
                <a:avLst/>
                <a:gdLst>
                  <a:gd name="T0" fmla="*/ 0 w 30"/>
                  <a:gd name="T1" fmla="*/ 0 h 42"/>
                  <a:gd name="T2" fmla="*/ 24 w 30"/>
                  <a:gd name="T3" fmla="*/ 42 h 42"/>
                  <a:gd name="T4" fmla="*/ 30 w 30"/>
                  <a:gd name="T5" fmla="*/ 42 h 42"/>
                  <a:gd name="T6" fmla="*/ 24 w 30"/>
                  <a:gd name="T7" fmla="*/ 42 h 42"/>
                  <a:gd name="T8" fmla="*/ 0 w 30"/>
                  <a:gd name="T9" fmla="*/ 0 h 42"/>
                  <a:gd name="T10" fmla="*/ 0 w 30"/>
                  <a:gd name="T11" fmla="*/ 0 h 42"/>
                  <a:gd name="T12" fmla="*/ 0 w 30"/>
                  <a:gd name="T13" fmla="*/ 0 h 42"/>
                  <a:gd name="T14" fmla="*/ 0 w 30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2">
                    <a:moveTo>
                      <a:pt x="0" y="0"/>
                    </a:moveTo>
                    <a:lnTo>
                      <a:pt x="24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1" name="Rectangle 804"/>
              <p:cNvSpPr>
                <a:spLocks noChangeArrowheads="1"/>
              </p:cNvSpPr>
              <p:nvPr/>
            </p:nvSpPr>
            <p:spPr bwMode="auto">
              <a:xfrm>
                <a:off x="2568" y="258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2" name="Freeform 805"/>
              <p:cNvSpPr>
                <a:spLocks/>
              </p:cNvSpPr>
              <p:nvPr/>
            </p:nvSpPr>
            <p:spPr bwMode="auto">
              <a:xfrm>
                <a:off x="2616" y="262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3" name="Freeform 806"/>
              <p:cNvSpPr>
                <a:spLocks/>
              </p:cNvSpPr>
              <p:nvPr/>
            </p:nvSpPr>
            <p:spPr bwMode="auto">
              <a:xfrm>
                <a:off x="2616" y="2604"/>
                <a:ext cx="216" cy="174"/>
              </a:xfrm>
              <a:custGeom>
                <a:avLst/>
                <a:gdLst>
                  <a:gd name="T0" fmla="*/ 144 w 216"/>
                  <a:gd name="T1" fmla="*/ 126 h 174"/>
                  <a:gd name="T2" fmla="*/ 144 w 216"/>
                  <a:gd name="T3" fmla="*/ 126 h 174"/>
                  <a:gd name="T4" fmla="*/ 156 w 216"/>
                  <a:gd name="T5" fmla="*/ 138 h 174"/>
                  <a:gd name="T6" fmla="*/ 174 w 216"/>
                  <a:gd name="T7" fmla="*/ 96 h 174"/>
                  <a:gd name="T8" fmla="*/ 180 w 216"/>
                  <a:gd name="T9" fmla="*/ 90 h 174"/>
                  <a:gd name="T10" fmla="*/ 180 w 216"/>
                  <a:gd name="T11" fmla="*/ 90 h 174"/>
                  <a:gd name="T12" fmla="*/ 198 w 216"/>
                  <a:gd name="T13" fmla="*/ 42 h 174"/>
                  <a:gd name="T14" fmla="*/ 216 w 216"/>
                  <a:gd name="T15" fmla="*/ 30 h 174"/>
                  <a:gd name="T16" fmla="*/ 210 w 216"/>
                  <a:gd name="T17" fmla="*/ 18 h 174"/>
                  <a:gd name="T18" fmla="*/ 210 w 216"/>
                  <a:gd name="T19" fmla="*/ 18 h 174"/>
                  <a:gd name="T20" fmla="*/ 210 w 216"/>
                  <a:gd name="T21" fmla="*/ 18 h 174"/>
                  <a:gd name="T22" fmla="*/ 210 w 216"/>
                  <a:gd name="T23" fmla="*/ 24 h 174"/>
                  <a:gd name="T24" fmla="*/ 204 w 216"/>
                  <a:gd name="T25" fmla="*/ 6 h 174"/>
                  <a:gd name="T26" fmla="*/ 198 w 216"/>
                  <a:gd name="T27" fmla="*/ 6 h 174"/>
                  <a:gd name="T28" fmla="*/ 192 w 216"/>
                  <a:gd name="T29" fmla="*/ 0 h 174"/>
                  <a:gd name="T30" fmla="*/ 138 w 216"/>
                  <a:gd name="T31" fmla="*/ 6 h 174"/>
                  <a:gd name="T32" fmla="*/ 120 w 216"/>
                  <a:gd name="T33" fmla="*/ 12 h 174"/>
                  <a:gd name="T34" fmla="*/ 90 w 216"/>
                  <a:gd name="T35" fmla="*/ 0 h 174"/>
                  <a:gd name="T36" fmla="*/ 84 w 216"/>
                  <a:gd name="T37" fmla="*/ 6 h 174"/>
                  <a:gd name="T38" fmla="*/ 78 w 216"/>
                  <a:gd name="T39" fmla="*/ 12 h 174"/>
                  <a:gd name="T40" fmla="*/ 78 w 216"/>
                  <a:gd name="T41" fmla="*/ 12 h 174"/>
                  <a:gd name="T42" fmla="*/ 78 w 216"/>
                  <a:gd name="T43" fmla="*/ 12 h 174"/>
                  <a:gd name="T44" fmla="*/ 66 w 216"/>
                  <a:gd name="T45" fmla="*/ 0 h 174"/>
                  <a:gd name="T46" fmla="*/ 30 w 216"/>
                  <a:gd name="T47" fmla="*/ 0 h 174"/>
                  <a:gd name="T48" fmla="*/ 12 w 216"/>
                  <a:gd name="T49" fmla="*/ 30 h 174"/>
                  <a:gd name="T50" fmla="*/ 18 w 216"/>
                  <a:gd name="T51" fmla="*/ 54 h 174"/>
                  <a:gd name="T52" fmla="*/ 0 w 216"/>
                  <a:gd name="T53" fmla="*/ 90 h 174"/>
                  <a:gd name="T54" fmla="*/ 0 w 216"/>
                  <a:gd name="T55" fmla="*/ 138 h 174"/>
                  <a:gd name="T56" fmla="*/ 30 w 216"/>
                  <a:gd name="T57" fmla="*/ 138 h 174"/>
                  <a:gd name="T58" fmla="*/ 48 w 216"/>
                  <a:gd name="T59" fmla="*/ 156 h 174"/>
                  <a:gd name="T60" fmla="*/ 48 w 216"/>
                  <a:gd name="T61" fmla="*/ 162 h 174"/>
                  <a:gd name="T62" fmla="*/ 60 w 216"/>
                  <a:gd name="T63" fmla="*/ 174 h 174"/>
                  <a:gd name="T64" fmla="*/ 60 w 216"/>
                  <a:gd name="T65" fmla="*/ 174 h 174"/>
                  <a:gd name="T66" fmla="*/ 66 w 216"/>
                  <a:gd name="T67" fmla="*/ 174 h 174"/>
                  <a:gd name="T68" fmla="*/ 72 w 216"/>
                  <a:gd name="T69" fmla="*/ 174 h 174"/>
                  <a:gd name="T70" fmla="*/ 78 w 216"/>
                  <a:gd name="T71" fmla="*/ 174 h 174"/>
                  <a:gd name="T72" fmla="*/ 78 w 216"/>
                  <a:gd name="T73" fmla="*/ 168 h 174"/>
                  <a:gd name="T74" fmla="*/ 84 w 216"/>
                  <a:gd name="T75" fmla="*/ 168 h 174"/>
                  <a:gd name="T76" fmla="*/ 102 w 216"/>
                  <a:gd name="T77" fmla="*/ 168 h 174"/>
                  <a:gd name="T78" fmla="*/ 102 w 216"/>
                  <a:gd name="T79" fmla="*/ 162 h 174"/>
                  <a:gd name="T80" fmla="*/ 102 w 216"/>
                  <a:gd name="T81" fmla="*/ 162 h 174"/>
                  <a:gd name="T82" fmla="*/ 114 w 216"/>
                  <a:gd name="T83" fmla="*/ 138 h 174"/>
                  <a:gd name="T84" fmla="*/ 144 w 216"/>
                  <a:gd name="T85" fmla="*/ 126 h 174"/>
                  <a:gd name="T86" fmla="*/ 144 w 216"/>
                  <a:gd name="T87" fmla="*/ 12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6" h="174">
                    <a:moveTo>
                      <a:pt x="144" y="126"/>
                    </a:moveTo>
                    <a:lnTo>
                      <a:pt x="144" y="126"/>
                    </a:lnTo>
                    <a:lnTo>
                      <a:pt x="156" y="138"/>
                    </a:lnTo>
                    <a:lnTo>
                      <a:pt x="174" y="96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98" y="42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24"/>
                    </a:lnTo>
                    <a:lnTo>
                      <a:pt x="204" y="6"/>
                    </a:lnTo>
                    <a:lnTo>
                      <a:pt x="198" y="6"/>
                    </a:lnTo>
                    <a:lnTo>
                      <a:pt x="192" y="0"/>
                    </a:lnTo>
                    <a:lnTo>
                      <a:pt x="138" y="6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6" y="0"/>
                    </a:lnTo>
                    <a:lnTo>
                      <a:pt x="30" y="0"/>
                    </a:lnTo>
                    <a:lnTo>
                      <a:pt x="12" y="30"/>
                    </a:lnTo>
                    <a:lnTo>
                      <a:pt x="18" y="5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48" y="156"/>
                    </a:lnTo>
                    <a:lnTo>
                      <a:pt x="48" y="162"/>
                    </a:lnTo>
                    <a:lnTo>
                      <a:pt x="60" y="174"/>
                    </a:lnTo>
                    <a:lnTo>
                      <a:pt x="60" y="174"/>
                    </a:lnTo>
                    <a:lnTo>
                      <a:pt x="66" y="174"/>
                    </a:lnTo>
                    <a:lnTo>
                      <a:pt x="72" y="174"/>
                    </a:lnTo>
                    <a:lnTo>
                      <a:pt x="78" y="174"/>
                    </a:lnTo>
                    <a:lnTo>
                      <a:pt x="78" y="168"/>
                    </a:lnTo>
                    <a:lnTo>
                      <a:pt x="84" y="168"/>
                    </a:lnTo>
                    <a:lnTo>
                      <a:pt x="102" y="168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14" y="138"/>
                    </a:lnTo>
                    <a:lnTo>
                      <a:pt x="144" y="126"/>
                    </a:lnTo>
                    <a:lnTo>
                      <a:pt x="144" y="12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4" name="Freeform 807"/>
              <p:cNvSpPr>
                <a:spLocks/>
              </p:cNvSpPr>
              <p:nvPr/>
            </p:nvSpPr>
            <p:spPr bwMode="auto">
              <a:xfrm>
                <a:off x="2616" y="2634"/>
                <a:ext cx="18" cy="60"/>
              </a:xfrm>
              <a:custGeom>
                <a:avLst/>
                <a:gdLst>
                  <a:gd name="T0" fmla="*/ 18 w 18"/>
                  <a:gd name="T1" fmla="*/ 24 h 60"/>
                  <a:gd name="T2" fmla="*/ 0 w 18"/>
                  <a:gd name="T3" fmla="*/ 60 h 60"/>
                  <a:gd name="T4" fmla="*/ 18 w 18"/>
                  <a:gd name="T5" fmla="*/ 24 h 60"/>
                  <a:gd name="T6" fmla="*/ 12 w 18"/>
                  <a:gd name="T7" fmla="*/ 0 h 60"/>
                  <a:gd name="T8" fmla="*/ 12 w 18"/>
                  <a:gd name="T9" fmla="*/ 0 h 60"/>
                  <a:gd name="T10" fmla="*/ 18 w 18"/>
                  <a:gd name="T11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0">
                    <a:moveTo>
                      <a:pt x="18" y="24"/>
                    </a:moveTo>
                    <a:lnTo>
                      <a:pt x="0" y="60"/>
                    </a:lnTo>
                    <a:lnTo>
                      <a:pt x="18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4" name="Group 1009"/>
            <p:cNvGrpSpPr>
              <a:grpSpLocks/>
            </p:cNvGrpSpPr>
            <p:nvPr/>
          </p:nvGrpSpPr>
          <p:grpSpPr bwMode="auto">
            <a:xfrm>
              <a:off x="882" y="2208"/>
              <a:ext cx="4872" cy="1879"/>
              <a:chOff x="882" y="2208"/>
              <a:chExt cx="4872" cy="1879"/>
            </a:xfrm>
            <a:grpFill/>
          </p:grpSpPr>
          <p:sp>
            <p:nvSpPr>
              <p:cNvPr id="365" name="Freeform 809"/>
              <p:cNvSpPr>
                <a:spLocks/>
              </p:cNvSpPr>
              <p:nvPr/>
            </p:nvSpPr>
            <p:spPr bwMode="auto">
              <a:xfrm>
                <a:off x="2646" y="2604"/>
                <a:ext cx="48" cy="12"/>
              </a:xfrm>
              <a:custGeom>
                <a:avLst/>
                <a:gdLst>
                  <a:gd name="T0" fmla="*/ 0 w 48"/>
                  <a:gd name="T1" fmla="*/ 0 h 12"/>
                  <a:gd name="T2" fmla="*/ 36 w 48"/>
                  <a:gd name="T3" fmla="*/ 0 h 12"/>
                  <a:gd name="T4" fmla="*/ 48 w 48"/>
                  <a:gd name="T5" fmla="*/ 12 h 12"/>
                  <a:gd name="T6" fmla="*/ 48 w 48"/>
                  <a:gd name="T7" fmla="*/ 12 h 12"/>
                  <a:gd name="T8" fmla="*/ 36 w 48"/>
                  <a:gd name="T9" fmla="*/ 0 h 12"/>
                  <a:gd name="T10" fmla="*/ 0 w 4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12">
                    <a:moveTo>
                      <a:pt x="0" y="0"/>
                    </a:moveTo>
                    <a:lnTo>
                      <a:pt x="36" y="0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810"/>
              <p:cNvSpPr>
                <a:spLocks/>
              </p:cNvSpPr>
              <p:nvPr/>
            </p:nvSpPr>
            <p:spPr bwMode="auto">
              <a:xfrm>
                <a:off x="2700" y="2604"/>
                <a:ext cx="54" cy="12"/>
              </a:xfrm>
              <a:custGeom>
                <a:avLst/>
                <a:gdLst>
                  <a:gd name="T0" fmla="*/ 6 w 54"/>
                  <a:gd name="T1" fmla="*/ 0 h 12"/>
                  <a:gd name="T2" fmla="*/ 0 w 54"/>
                  <a:gd name="T3" fmla="*/ 6 h 12"/>
                  <a:gd name="T4" fmla="*/ 6 w 54"/>
                  <a:gd name="T5" fmla="*/ 0 h 12"/>
                  <a:gd name="T6" fmla="*/ 36 w 54"/>
                  <a:gd name="T7" fmla="*/ 12 h 12"/>
                  <a:gd name="T8" fmla="*/ 54 w 54"/>
                  <a:gd name="T9" fmla="*/ 6 h 12"/>
                  <a:gd name="T10" fmla="*/ 36 w 54"/>
                  <a:gd name="T11" fmla="*/ 12 h 12"/>
                  <a:gd name="T12" fmla="*/ 6 w 5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36" y="12"/>
                    </a:lnTo>
                    <a:lnTo>
                      <a:pt x="54" y="6"/>
                    </a:lnTo>
                    <a:lnTo>
                      <a:pt x="3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811"/>
              <p:cNvSpPr>
                <a:spLocks/>
              </p:cNvSpPr>
              <p:nvPr/>
            </p:nvSpPr>
            <p:spPr bwMode="auto">
              <a:xfrm>
                <a:off x="2736" y="2208"/>
                <a:ext cx="288" cy="282"/>
              </a:xfrm>
              <a:custGeom>
                <a:avLst/>
                <a:gdLst>
                  <a:gd name="T0" fmla="*/ 18 w 288"/>
                  <a:gd name="T1" fmla="*/ 36 h 282"/>
                  <a:gd name="T2" fmla="*/ 18 w 288"/>
                  <a:gd name="T3" fmla="*/ 54 h 282"/>
                  <a:gd name="T4" fmla="*/ 6 w 288"/>
                  <a:gd name="T5" fmla="*/ 60 h 282"/>
                  <a:gd name="T6" fmla="*/ 0 w 288"/>
                  <a:gd name="T7" fmla="*/ 66 h 282"/>
                  <a:gd name="T8" fmla="*/ 12 w 288"/>
                  <a:gd name="T9" fmla="*/ 90 h 282"/>
                  <a:gd name="T10" fmla="*/ 12 w 288"/>
                  <a:gd name="T11" fmla="*/ 174 h 282"/>
                  <a:gd name="T12" fmla="*/ 48 w 288"/>
                  <a:gd name="T13" fmla="*/ 204 h 282"/>
                  <a:gd name="T14" fmla="*/ 84 w 288"/>
                  <a:gd name="T15" fmla="*/ 204 h 282"/>
                  <a:gd name="T16" fmla="*/ 108 w 288"/>
                  <a:gd name="T17" fmla="*/ 216 h 282"/>
                  <a:gd name="T18" fmla="*/ 108 w 288"/>
                  <a:gd name="T19" fmla="*/ 216 h 282"/>
                  <a:gd name="T20" fmla="*/ 108 w 288"/>
                  <a:gd name="T21" fmla="*/ 216 h 282"/>
                  <a:gd name="T22" fmla="*/ 108 w 288"/>
                  <a:gd name="T23" fmla="*/ 216 h 282"/>
                  <a:gd name="T24" fmla="*/ 108 w 288"/>
                  <a:gd name="T25" fmla="*/ 216 h 282"/>
                  <a:gd name="T26" fmla="*/ 126 w 288"/>
                  <a:gd name="T27" fmla="*/ 204 h 282"/>
                  <a:gd name="T28" fmla="*/ 270 w 288"/>
                  <a:gd name="T29" fmla="*/ 282 h 282"/>
                  <a:gd name="T30" fmla="*/ 270 w 288"/>
                  <a:gd name="T31" fmla="*/ 270 h 282"/>
                  <a:gd name="T32" fmla="*/ 288 w 288"/>
                  <a:gd name="T33" fmla="*/ 270 h 282"/>
                  <a:gd name="T34" fmla="*/ 288 w 288"/>
                  <a:gd name="T35" fmla="*/ 234 h 282"/>
                  <a:gd name="T36" fmla="*/ 288 w 288"/>
                  <a:gd name="T37" fmla="*/ 90 h 282"/>
                  <a:gd name="T38" fmla="*/ 276 w 288"/>
                  <a:gd name="T39" fmla="*/ 66 h 282"/>
                  <a:gd name="T40" fmla="*/ 288 w 288"/>
                  <a:gd name="T41" fmla="*/ 60 h 282"/>
                  <a:gd name="T42" fmla="*/ 282 w 288"/>
                  <a:gd name="T43" fmla="*/ 42 h 282"/>
                  <a:gd name="T44" fmla="*/ 288 w 288"/>
                  <a:gd name="T45" fmla="*/ 36 h 282"/>
                  <a:gd name="T46" fmla="*/ 288 w 288"/>
                  <a:gd name="T47" fmla="*/ 30 h 282"/>
                  <a:gd name="T48" fmla="*/ 252 w 288"/>
                  <a:gd name="T49" fmla="*/ 24 h 282"/>
                  <a:gd name="T50" fmla="*/ 252 w 288"/>
                  <a:gd name="T51" fmla="*/ 12 h 282"/>
                  <a:gd name="T52" fmla="*/ 222 w 288"/>
                  <a:gd name="T53" fmla="*/ 6 h 282"/>
                  <a:gd name="T54" fmla="*/ 192 w 288"/>
                  <a:gd name="T55" fmla="*/ 30 h 282"/>
                  <a:gd name="T56" fmla="*/ 198 w 288"/>
                  <a:gd name="T57" fmla="*/ 48 h 282"/>
                  <a:gd name="T58" fmla="*/ 180 w 288"/>
                  <a:gd name="T59" fmla="*/ 66 h 282"/>
                  <a:gd name="T60" fmla="*/ 162 w 288"/>
                  <a:gd name="T61" fmla="*/ 54 h 282"/>
                  <a:gd name="T62" fmla="*/ 120 w 288"/>
                  <a:gd name="T63" fmla="*/ 42 h 282"/>
                  <a:gd name="T64" fmla="*/ 108 w 288"/>
                  <a:gd name="T65" fmla="*/ 18 h 282"/>
                  <a:gd name="T66" fmla="*/ 72 w 288"/>
                  <a:gd name="T67" fmla="*/ 6 h 282"/>
                  <a:gd name="T68" fmla="*/ 54 w 288"/>
                  <a:gd name="T69" fmla="*/ 6 h 282"/>
                  <a:gd name="T70" fmla="*/ 42 w 288"/>
                  <a:gd name="T71" fmla="*/ 0 h 282"/>
                  <a:gd name="T72" fmla="*/ 42 w 288"/>
                  <a:gd name="T73" fmla="*/ 18 h 282"/>
                  <a:gd name="T74" fmla="*/ 18 w 288"/>
                  <a:gd name="T75" fmla="*/ 36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82">
                    <a:moveTo>
                      <a:pt x="18" y="36"/>
                    </a:moveTo>
                    <a:lnTo>
                      <a:pt x="18" y="54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12" y="90"/>
                    </a:lnTo>
                    <a:lnTo>
                      <a:pt x="12" y="174"/>
                    </a:lnTo>
                    <a:lnTo>
                      <a:pt x="48" y="204"/>
                    </a:lnTo>
                    <a:lnTo>
                      <a:pt x="84" y="204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26" y="204"/>
                    </a:lnTo>
                    <a:lnTo>
                      <a:pt x="270" y="282"/>
                    </a:lnTo>
                    <a:lnTo>
                      <a:pt x="270" y="270"/>
                    </a:lnTo>
                    <a:lnTo>
                      <a:pt x="288" y="270"/>
                    </a:lnTo>
                    <a:lnTo>
                      <a:pt x="288" y="234"/>
                    </a:lnTo>
                    <a:lnTo>
                      <a:pt x="288" y="90"/>
                    </a:lnTo>
                    <a:lnTo>
                      <a:pt x="276" y="66"/>
                    </a:lnTo>
                    <a:lnTo>
                      <a:pt x="288" y="60"/>
                    </a:lnTo>
                    <a:lnTo>
                      <a:pt x="282" y="42"/>
                    </a:lnTo>
                    <a:lnTo>
                      <a:pt x="288" y="36"/>
                    </a:lnTo>
                    <a:lnTo>
                      <a:pt x="288" y="30"/>
                    </a:lnTo>
                    <a:lnTo>
                      <a:pt x="252" y="24"/>
                    </a:lnTo>
                    <a:lnTo>
                      <a:pt x="252" y="12"/>
                    </a:lnTo>
                    <a:lnTo>
                      <a:pt x="222" y="6"/>
                    </a:lnTo>
                    <a:lnTo>
                      <a:pt x="192" y="30"/>
                    </a:lnTo>
                    <a:lnTo>
                      <a:pt x="198" y="48"/>
                    </a:lnTo>
                    <a:lnTo>
                      <a:pt x="180" y="66"/>
                    </a:lnTo>
                    <a:lnTo>
                      <a:pt x="162" y="54"/>
                    </a:lnTo>
                    <a:lnTo>
                      <a:pt x="120" y="42"/>
                    </a:lnTo>
                    <a:lnTo>
                      <a:pt x="108" y="18"/>
                    </a:lnTo>
                    <a:lnTo>
                      <a:pt x="72" y="6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42" y="18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Freeform 812"/>
              <p:cNvSpPr>
                <a:spLocks/>
              </p:cNvSpPr>
              <p:nvPr/>
            </p:nvSpPr>
            <p:spPr bwMode="auto">
              <a:xfrm>
                <a:off x="2736" y="226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Freeform 813"/>
              <p:cNvSpPr>
                <a:spLocks/>
              </p:cNvSpPr>
              <p:nvPr/>
            </p:nvSpPr>
            <p:spPr bwMode="auto">
              <a:xfrm>
                <a:off x="2742" y="226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Rectangle 814"/>
              <p:cNvSpPr>
                <a:spLocks noChangeArrowheads="1"/>
              </p:cNvSpPr>
              <p:nvPr/>
            </p:nvSpPr>
            <p:spPr bwMode="auto">
              <a:xfrm>
                <a:off x="2742" y="226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815"/>
              <p:cNvSpPr>
                <a:spLocks/>
              </p:cNvSpPr>
              <p:nvPr/>
            </p:nvSpPr>
            <p:spPr bwMode="auto">
              <a:xfrm>
                <a:off x="2814" y="2412"/>
                <a:ext cx="192" cy="306"/>
              </a:xfrm>
              <a:custGeom>
                <a:avLst/>
                <a:gdLst>
                  <a:gd name="T0" fmla="*/ 30 w 192"/>
                  <a:gd name="T1" fmla="*/ 12 h 306"/>
                  <a:gd name="T2" fmla="*/ 30 w 192"/>
                  <a:gd name="T3" fmla="*/ 12 h 306"/>
                  <a:gd name="T4" fmla="*/ 30 w 192"/>
                  <a:gd name="T5" fmla="*/ 12 h 306"/>
                  <a:gd name="T6" fmla="*/ 30 w 192"/>
                  <a:gd name="T7" fmla="*/ 48 h 306"/>
                  <a:gd name="T8" fmla="*/ 48 w 192"/>
                  <a:gd name="T9" fmla="*/ 60 h 306"/>
                  <a:gd name="T10" fmla="*/ 42 w 192"/>
                  <a:gd name="T11" fmla="*/ 66 h 306"/>
                  <a:gd name="T12" fmla="*/ 36 w 192"/>
                  <a:gd name="T13" fmla="*/ 126 h 306"/>
                  <a:gd name="T14" fmla="*/ 18 w 192"/>
                  <a:gd name="T15" fmla="*/ 144 h 306"/>
                  <a:gd name="T16" fmla="*/ 6 w 192"/>
                  <a:gd name="T17" fmla="*/ 156 h 306"/>
                  <a:gd name="T18" fmla="*/ 0 w 192"/>
                  <a:gd name="T19" fmla="*/ 180 h 306"/>
                  <a:gd name="T20" fmla="*/ 6 w 192"/>
                  <a:gd name="T21" fmla="*/ 180 h 306"/>
                  <a:gd name="T22" fmla="*/ 12 w 192"/>
                  <a:gd name="T23" fmla="*/ 192 h 306"/>
                  <a:gd name="T24" fmla="*/ 30 w 192"/>
                  <a:gd name="T25" fmla="*/ 192 h 306"/>
                  <a:gd name="T26" fmla="*/ 30 w 192"/>
                  <a:gd name="T27" fmla="*/ 204 h 306"/>
                  <a:gd name="T28" fmla="*/ 18 w 192"/>
                  <a:gd name="T29" fmla="*/ 204 h 306"/>
                  <a:gd name="T30" fmla="*/ 24 w 192"/>
                  <a:gd name="T31" fmla="*/ 210 h 306"/>
                  <a:gd name="T32" fmla="*/ 24 w 192"/>
                  <a:gd name="T33" fmla="*/ 240 h 306"/>
                  <a:gd name="T34" fmla="*/ 36 w 192"/>
                  <a:gd name="T35" fmla="*/ 258 h 306"/>
                  <a:gd name="T36" fmla="*/ 36 w 192"/>
                  <a:gd name="T37" fmla="*/ 258 h 306"/>
                  <a:gd name="T38" fmla="*/ 36 w 192"/>
                  <a:gd name="T39" fmla="*/ 258 h 306"/>
                  <a:gd name="T40" fmla="*/ 24 w 192"/>
                  <a:gd name="T41" fmla="*/ 258 h 306"/>
                  <a:gd name="T42" fmla="*/ 12 w 192"/>
                  <a:gd name="T43" fmla="*/ 258 h 306"/>
                  <a:gd name="T44" fmla="*/ 12 w 192"/>
                  <a:gd name="T45" fmla="*/ 270 h 306"/>
                  <a:gd name="T46" fmla="*/ 30 w 192"/>
                  <a:gd name="T47" fmla="*/ 282 h 306"/>
                  <a:gd name="T48" fmla="*/ 30 w 192"/>
                  <a:gd name="T49" fmla="*/ 306 h 306"/>
                  <a:gd name="T50" fmla="*/ 54 w 192"/>
                  <a:gd name="T51" fmla="*/ 300 h 306"/>
                  <a:gd name="T52" fmla="*/ 60 w 192"/>
                  <a:gd name="T53" fmla="*/ 306 h 306"/>
                  <a:gd name="T54" fmla="*/ 102 w 192"/>
                  <a:gd name="T55" fmla="*/ 294 h 306"/>
                  <a:gd name="T56" fmla="*/ 102 w 192"/>
                  <a:gd name="T57" fmla="*/ 276 h 306"/>
                  <a:gd name="T58" fmla="*/ 126 w 192"/>
                  <a:gd name="T59" fmla="*/ 276 h 306"/>
                  <a:gd name="T60" fmla="*/ 150 w 192"/>
                  <a:gd name="T61" fmla="*/ 240 h 306"/>
                  <a:gd name="T62" fmla="*/ 168 w 192"/>
                  <a:gd name="T63" fmla="*/ 240 h 306"/>
                  <a:gd name="T64" fmla="*/ 168 w 192"/>
                  <a:gd name="T65" fmla="*/ 228 h 306"/>
                  <a:gd name="T66" fmla="*/ 162 w 192"/>
                  <a:gd name="T67" fmla="*/ 216 h 306"/>
                  <a:gd name="T68" fmla="*/ 156 w 192"/>
                  <a:gd name="T69" fmla="*/ 204 h 306"/>
                  <a:gd name="T70" fmla="*/ 174 w 192"/>
                  <a:gd name="T71" fmla="*/ 150 h 306"/>
                  <a:gd name="T72" fmla="*/ 192 w 192"/>
                  <a:gd name="T73" fmla="*/ 150 h 306"/>
                  <a:gd name="T74" fmla="*/ 192 w 192"/>
                  <a:gd name="T75" fmla="*/ 78 h 306"/>
                  <a:gd name="T76" fmla="*/ 48 w 192"/>
                  <a:gd name="T77" fmla="*/ 0 h 306"/>
                  <a:gd name="T78" fmla="*/ 30 w 192"/>
                  <a:gd name="T79" fmla="*/ 12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2" h="306">
                    <a:moveTo>
                      <a:pt x="30" y="12"/>
                    </a:moveTo>
                    <a:lnTo>
                      <a:pt x="30" y="12"/>
                    </a:lnTo>
                    <a:lnTo>
                      <a:pt x="30" y="12"/>
                    </a:lnTo>
                    <a:lnTo>
                      <a:pt x="30" y="48"/>
                    </a:lnTo>
                    <a:lnTo>
                      <a:pt x="48" y="60"/>
                    </a:lnTo>
                    <a:lnTo>
                      <a:pt x="42" y="66"/>
                    </a:lnTo>
                    <a:lnTo>
                      <a:pt x="36" y="126"/>
                    </a:lnTo>
                    <a:lnTo>
                      <a:pt x="18" y="144"/>
                    </a:lnTo>
                    <a:lnTo>
                      <a:pt x="6" y="156"/>
                    </a:lnTo>
                    <a:lnTo>
                      <a:pt x="0" y="180"/>
                    </a:lnTo>
                    <a:lnTo>
                      <a:pt x="6" y="180"/>
                    </a:lnTo>
                    <a:lnTo>
                      <a:pt x="12" y="192"/>
                    </a:lnTo>
                    <a:lnTo>
                      <a:pt x="30" y="192"/>
                    </a:lnTo>
                    <a:lnTo>
                      <a:pt x="30" y="204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24" y="240"/>
                    </a:lnTo>
                    <a:lnTo>
                      <a:pt x="36" y="258"/>
                    </a:lnTo>
                    <a:lnTo>
                      <a:pt x="36" y="258"/>
                    </a:lnTo>
                    <a:lnTo>
                      <a:pt x="36" y="258"/>
                    </a:lnTo>
                    <a:lnTo>
                      <a:pt x="24" y="258"/>
                    </a:lnTo>
                    <a:lnTo>
                      <a:pt x="12" y="258"/>
                    </a:lnTo>
                    <a:lnTo>
                      <a:pt x="12" y="270"/>
                    </a:lnTo>
                    <a:lnTo>
                      <a:pt x="30" y="282"/>
                    </a:lnTo>
                    <a:lnTo>
                      <a:pt x="30" y="306"/>
                    </a:lnTo>
                    <a:lnTo>
                      <a:pt x="54" y="300"/>
                    </a:lnTo>
                    <a:lnTo>
                      <a:pt x="60" y="306"/>
                    </a:lnTo>
                    <a:lnTo>
                      <a:pt x="102" y="294"/>
                    </a:lnTo>
                    <a:lnTo>
                      <a:pt x="102" y="276"/>
                    </a:lnTo>
                    <a:lnTo>
                      <a:pt x="126" y="276"/>
                    </a:lnTo>
                    <a:lnTo>
                      <a:pt x="150" y="240"/>
                    </a:lnTo>
                    <a:lnTo>
                      <a:pt x="168" y="240"/>
                    </a:lnTo>
                    <a:lnTo>
                      <a:pt x="168" y="228"/>
                    </a:lnTo>
                    <a:lnTo>
                      <a:pt x="162" y="216"/>
                    </a:lnTo>
                    <a:lnTo>
                      <a:pt x="156" y="204"/>
                    </a:lnTo>
                    <a:lnTo>
                      <a:pt x="174" y="150"/>
                    </a:lnTo>
                    <a:lnTo>
                      <a:pt x="192" y="150"/>
                    </a:lnTo>
                    <a:lnTo>
                      <a:pt x="192" y="78"/>
                    </a:lnTo>
                    <a:lnTo>
                      <a:pt x="48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Freeform 816"/>
              <p:cNvSpPr>
                <a:spLocks/>
              </p:cNvSpPr>
              <p:nvPr/>
            </p:nvSpPr>
            <p:spPr bwMode="auto">
              <a:xfrm>
                <a:off x="2814" y="2556"/>
                <a:ext cx="18" cy="36"/>
              </a:xfrm>
              <a:custGeom>
                <a:avLst/>
                <a:gdLst>
                  <a:gd name="T0" fmla="*/ 0 w 18"/>
                  <a:gd name="T1" fmla="*/ 36 h 36"/>
                  <a:gd name="T2" fmla="*/ 6 w 18"/>
                  <a:gd name="T3" fmla="*/ 12 h 36"/>
                  <a:gd name="T4" fmla="*/ 18 w 18"/>
                  <a:gd name="T5" fmla="*/ 0 h 36"/>
                  <a:gd name="T6" fmla="*/ 6 w 18"/>
                  <a:gd name="T7" fmla="*/ 12 h 36"/>
                  <a:gd name="T8" fmla="*/ 0 w 1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0" y="36"/>
                    </a:moveTo>
                    <a:lnTo>
                      <a:pt x="6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Freeform 817"/>
              <p:cNvSpPr>
                <a:spLocks/>
              </p:cNvSpPr>
              <p:nvPr/>
            </p:nvSpPr>
            <p:spPr bwMode="auto">
              <a:xfrm>
                <a:off x="2844" y="2424"/>
                <a:ext cx="0" cy="36"/>
              </a:xfrm>
              <a:custGeom>
                <a:avLst/>
                <a:gdLst>
                  <a:gd name="T0" fmla="*/ 0 h 36"/>
                  <a:gd name="T1" fmla="*/ 0 h 36"/>
                  <a:gd name="T2" fmla="*/ 36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Rectangle 818"/>
              <p:cNvSpPr>
                <a:spLocks noChangeArrowheads="1"/>
              </p:cNvSpPr>
              <p:nvPr/>
            </p:nvSpPr>
            <p:spPr bwMode="auto">
              <a:xfrm>
                <a:off x="2844" y="24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819"/>
              <p:cNvSpPr>
                <a:spLocks/>
              </p:cNvSpPr>
              <p:nvPr/>
            </p:nvSpPr>
            <p:spPr bwMode="auto">
              <a:xfrm>
                <a:off x="2844" y="2412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0 w 18"/>
                  <a:gd name="T3" fmla="*/ 12 h 12"/>
                  <a:gd name="T4" fmla="*/ 18 w 18"/>
                  <a:gd name="T5" fmla="*/ 0 h 12"/>
                  <a:gd name="T6" fmla="*/ 0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820"/>
              <p:cNvSpPr>
                <a:spLocks/>
              </p:cNvSpPr>
              <p:nvPr/>
            </p:nvSpPr>
            <p:spPr bwMode="auto">
              <a:xfrm>
                <a:off x="3246" y="245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821"/>
              <p:cNvSpPr>
                <a:spLocks/>
              </p:cNvSpPr>
              <p:nvPr/>
            </p:nvSpPr>
            <p:spPr bwMode="auto">
              <a:xfrm>
                <a:off x="3012" y="2244"/>
                <a:ext cx="210" cy="204"/>
              </a:xfrm>
              <a:custGeom>
                <a:avLst/>
                <a:gdLst>
                  <a:gd name="T0" fmla="*/ 162 w 210"/>
                  <a:gd name="T1" fmla="*/ 12 h 204"/>
                  <a:gd name="T2" fmla="*/ 144 w 210"/>
                  <a:gd name="T3" fmla="*/ 0 h 204"/>
                  <a:gd name="T4" fmla="*/ 108 w 210"/>
                  <a:gd name="T5" fmla="*/ 6 h 204"/>
                  <a:gd name="T6" fmla="*/ 90 w 210"/>
                  <a:gd name="T7" fmla="*/ 18 h 204"/>
                  <a:gd name="T8" fmla="*/ 24 w 210"/>
                  <a:gd name="T9" fmla="*/ 0 h 204"/>
                  <a:gd name="T10" fmla="*/ 18 w 210"/>
                  <a:gd name="T11" fmla="*/ 0 h 204"/>
                  <a:gd name="T12" fmla="*/ 12 w 210"/>
                  <a:gd name="T13" fmla="*/ 0 h 204"/>
                  <a:gd name="T14" fmla="*/ 6 w 210"/>
                  <a:gd name="T15" fmla="*/ 6 h 204"/>
                  <a:gd name="T16" fmla="*/ 12 w 210"/>
                  <a:gd name="T17" fmla="*/ 24 h 204"/>
                  <a:gd name="T18" fmla="*/ 12 w 210"/>
                  <a:gd name="T19" fmla="*/ 24 h 204"/>
                  <a:gd name="T20" fmla="*/ 12 w 210"/>
                  <a:gd name="T21" fmla="*/ 24 h 204"/>
                  <a:gd name="T22" fmla="*/ 0 w 210"/>
                  <a:gd name="T23" fmla="*/ 30 h 204"/>
                  <a:gd name="T24" fmla="*/ 12 w 210"/>
                  <a:gd name="T25" fmla="*/ 54 h 204"/>
                  <a:gd name="T26" fmla="*/ 12 w 210"/>
                  <a:gd name="T27" fmla="*/ 198 h 204"/>
                  <a:gd name="T28" fmla="*/ 126 w 210"/>
                  <a:gd name="T29" fmla="*/ 198 h 204"/>
                  <a:gd name="T30" fmla="*/ 126 w 210"/>
                  <a:gd name="T31" fmla="*/ 198 h 204"/>
                  <a:gd name="T32" fmla="*/ 132 w 210"/>
                  <a:gd name="T33" fmla="*/ 186 h 204"/>
                  <a:gd name="T34" fmla="*/ 144 w 210"/>
                  <a:gd name="T35" fmla="*/ 180 h 204"/>
                  <a:gd name="T36" fmla="*/ 150 w 210"/>
                  <a:gd name="T37" fmla="*/ 180 h 204"/>
                  <a:gd name="T38" fmla="*/ 156 w 210"/>
                  <a:gd name="T39" fmla="*/ 168 h 204"/>
                  <a:gd name="T40" fmla="*/ 150 w 210"/>
                  <a:gd name="T41" fmla="*/ 168 h 204"/>
                  <a:gd name="T42" fmla="*/ 156 w 210"/>
                  <a:gd name="T43" fmla="*/ 162 h 204"/>
                  <a:gd name="T44" fmla="*/ 156 w 210"/>
                  <a:gd name="T45" fmla="*/ 156 h 204"/>
                  <a:gd name="T46" fmla="*/ 162 w 210"/>
                  <a:gd name="T47" fmla="*/ 174 h 204"/>
                  <a:gd name="T48" fmla="*/ 162 w 210"/>
                  <a:gd name="T49" fmla="*/ 180 h 204"/>
                  <a:gd name="T50" fmla="*/ 156 w 210"/>
                  <a:gd name="T51" fmla="*/ 180 h 204"/>
                  <a:gd name="T52" fmla="*/ 150 w 210"/>
                  <a:gd name="T53" fmla="*/ 186 h 204"/>
                  <a:gd name="T54" fmla="*/ 144 w 210"/>
                  <a:gd name="T55" fmla="*/ 180 h 204"/>
                  <a:gd name="T56" fmla="*/ 132 w 210"/>
                  <a:gd name="T57" fmla="*/ 192 h 204"/>
                  <a:gd name="T58" fmla="*/ 132 w 210"/>
                  <a:gd name="T59" fmla="*/ 198 h 204"/>
                  <a:gd name="T60" fmla="*/ 162 w 210"/>
                  <a:gd name="T61" fmla="*/ 198 h 204"/>
                  <a:gd name="T62" fmla="*/ 180 w 210"/>
                  <a:gd name="T63" fmla="*/ 204 h 204"/>
                  <a:gd name="T64" fmla="*/ 210 w 210"/>
                  <a:gd name="T65" fmla="*/ 180 h 204"/>
                  <a:gd name="T66" fmla="*/ 204 w 210"/>
                  <a:gd name="T67" fmla="*/ 180 h 204"/>
                  <a:gd name="T68" fmla="*/ 204 w 210"/>
                  <a:gd name="T69" fmla="*/ 162 h 204"/>
                  <a:gd name="T70" fmla="*/ 210 w 210"/>
                  <a:gd name="T71" fmla="*/ 162 h 204"/>
                  <a:gd name="T72" fmla="*/ 198 w 210"/>
                  <a:gd name="T73" fmla="*/ 150 h 204"/>
                  <a:gd name="T74" fmla="*/ 174 w 210"/>
                  <a:gd name="T75" fmla="*/ 102 h 204"/>
                  <a:gd name="T76" fmla="*/ 174 w 210"/>
                  <a:gd name="T77" fmla="*/ 96 h 204"/>
                  <a:gd name="T78" fmla="*/ 168 w 210"/>
                  <a:gd name="T79" fmla="*/ 84 h 204"/>
                  <a:gd name="T80" fmla="*/ 168 w 210"/>
                  <a:gd name="T81" fmla="*/ 78 h 204"/>
                  <a:gd name="T82" fmla="*/ 156 w 210"/>
                  <a:gd name="T83" fmla="*/ 60 h 204"/>
                  <a:gd name="T84" fmla="*/ 156 w 210"/>
                  <a:gd name="T85" fmla="*/ 48 h 204"/>
                  <a:gd name="T86" fmla="*/ 150 w 210"/>
                  <a:gd name="T87" fmla="*/ 42 h 204"/>
                  <a:gd name="T88" fmla="*/ 156 w 210"/>
                  <a:gd name="T89" fmla="*/ 30 h 204"/>
                  <a:gd name="T90" fmla="*/ 156 w 210"/>
                  <a:gd name="T91" fmla="*/ 42 h 204"/>
                  <a:gd name="T92" fmla="*/ 162 w 210"/>
                  <a:gd name="T93" fmla="*/ 60 h 204"/>
                  <a:gd name="T94" fmla="*/ 162 w 210"/>
                  <a:gd name="T95" fmla="*/ 60 h 204"/>
                  <a:gd name="T96" fmla="*/ 180 w 210"/>
                  <a:gd name="T97" fmla="*/ 78 h 204"/>
                  <a:gd name="T98" fmla="*/ 186 w 210"/>
                  <a:gd name="T99" fmla="*/ 78 h 204"/>
                  <a:gd name="T100" fmla="*/ 186 w 210"/>
                  <a:gd name="T101" fmla="*/ 72 h 204"/>
                  <a:gd name="T102" fmla="*/ 192 w 210"/>
                  <a:gd name="T103" fmla="*/ 48 h 204"/>
                  <a:gd name="T104" fmla="*/ 180 w 210"/>
                  <a:gd name="T105" fmla="*/ 6 h 204"/>
                  <a:gd name="T106" fmla="*/ 162 w 210"/>
                  <a:gd name="T107" fmla="*/ 1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0" h="204">
                    <a:moveTo>
                      <a:pt x="162" y="12"/>
                    </a:moveTo>
                    <a:lnTo>
                      <a:pt x="144" y="0"/>
                    </a:lnTo>
                    <a:lnTo>
                      <a:pt x="108" y="6"/>
                    </a:lnTo>
                    <a:lnTo>
                      <a:pt x="90" y="18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54"/>
                    </a:lnTo>
                    <a:lnTo>
                      <a:pt x="12" y="198"/>
                    </a:lnTo>
                    <a:lnTo>
                      <a:pt x="126" y="198"/>
                    </a:lnTo>
                    <a:lnTo>
                      <a:pt x="126" y="198"/>
                    </a:lnTo>
                    <a:lnTo>
                      <a:pt x="132" y="186"/>
                    </a:lnTo>
                    <a:lnTo>
                      <a:pt x="144" y="180"/>
                    </a:lnTo>
                    <a:lnTo>
                      <a:pt x="150" y="180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6" y="162"/>
                    </a:lnTo>
                    <a:lnTo>
                      <a:pt x="156" y="156"/>
                    </a:lnTo>
                    <a:lnTo>
                      <a:pt x="162" y="174"/>
                    </a:lnTo>
                    <a:lnTo>
                      <a:pt x="162" y="180"/>
                    </a:lnTo>
                    <a:lnTo>
                      <a:pt x="156" y="180"/>
                    </a:lnTo>
                    <a:lnTo>
                      <a:pt x="150" y="186"/>
                    </a:lnTo>
                    <a:lnTo>
                      <a:pt x="144" y="180"/>
                    </a:lnTo>
                    <a:lnTo>
                      <a:pt x="132" y="192"/>
                    </a:lnTo>
                    <a:lnTo>
                      <a:pt x="132" y="198"/>
                    </a:lnTo>
                    <a:lnTo>
                      <a:pt x="162" y="198"/>
                    </a:lnTo>
                    <a:lnTo>
                      <a:pt x="180" y="204"/>
                    </a:lnTo>
                    <a:lnTo>
                      <a:pt x="210" y="180"/>
                    </a:lnTo>
                    <a:lnTo>
                      <a:pt x="204" y="180"/>
                    </a:lnTo>
                    <a:lnTo>
                      <a:pt x="204" y="162"/>
                    </a:lnTo>
                    <a:lnTo>
                      <a:pt x="210" y="162"/>
                    </a:lnTo>
                    <a:lnTo>
                      <a:pt x="198" y="150"/>
                    </a:lnTo>
                    <a:lnTo>
                      <a:pt x="174" y="102"/>
                    </a:lnTo>
                    <a:lnTo>
                      <a:pt x="174" y="96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56" y="60"/>
                    </a:lnTo>
                    <a:lnTo>
                      <a:pt x="156" y="48"/>
                    </a:lnTo>
                    <a:lnTo>
                      <a:pt x="150" y="42"/>
                    </a:lnTo>
                    <a:lnTo>
                      <a:pt x="156" y="30"/>
                    </a:lnTo>
                    <a:lnTo>
                      <a:pt x="156" y="42"/>
                    </a:lnTo>
                    <a:lnTo>
                      <a:pt x="162" y="60"/>
                    </a:lnTo>
                    <a:lnTo>
                      <a:pt x="162" y="60"/>
                    </a:lnTo>
                    <a:lnTo>
                      <a:pt x="180" y="78"/>
                    </a:lnTo>
                    <a:lnTo>
                      <a:pt x="186" y="78"/>
                    </a:lnTo>
                    <a:lnTo>
                      <a:pt x="186" y="72"/>
                    </a:lnTo>
                    <a:lnTo>
                      <a:pt x="192" y="48"/>
                    </a:lnTo>
                    <a:lnTo>
                      <a:pt x="180" y="6"/>
                    </a:lnTo>
                    <a:lnTo>
                      <a:pt x="16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822"/>
              <p:cNvSpPr>
                <a:spLocks/>
              </p:cNvSpPr>
              <p:nvPr/>
            </p:nvSpPr>
            <p:spPr bwMode="auto">
              <a:xfrm>
                <a:off x="3240" y="2436"/>
                <a:ext cx="0" cy="12"/>
              </a:xfrm>
              <a:custGeom>
                <a:avLst/>
                <a:gdLst>
                  <a:gd name="T0" fmla="*/ 6 h 12"/>
                  <a:gd name="T1" fmla="*/ 0 h 12"/>
                  <a:gd name="T2" fmla="*/ 12 h 12"/>
                  <a:gd name="T3" fmla="*/ 6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6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Freeform 823"/>
              <p:cNvSpPr>
                <a:spLocks/>
              </p:cNvSpPr>
              <p:nvPr/>
            </p:nvSpPr>
            <p:spPr bwMode="auto">
              <a:xfrm>
                <a:off x="3018" y="2250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824"/>
              <p:cNvSpPr>
                <a:spLocks/>
              </p:cNvSpPr>
              <p:nvPr/>
            </p:nvSpPr>
            <p:spPr bwMode="auto">
              <a:xfrm>
                <a:off x="3234" y="2520"/>
                <a:ext cx="126" cy="138"/>
              </a:xfrm>
              <a:custGeom>
                <a:avLst/>
                <a:gdLst>
                  <a:gd name="T0" fmla="*/ 12 w 126"/>
                  <a:gd name="T1" fmla="*/ 18 h 138"/>
                  <a:gd name="T2" fmla="*/ 0 w 126"/>
                  <a:gd name="T3" fmla="*/ 66 h 138"/>
                  <a:gd name="T4" fmla="*/ 6 w 126"/>
                  <a:gd name="T5" fmla="*/ 72 h 138"/>
                  <a:gd name="T6" fmla="*/ 60 w 126"/>
                  <a:gd name="T7" fmla="*/ 66 h 138"/>
                  <a:gd name="T8" fmla="*/ 66 w 126"/>
                  <a:gd name="T9" fmla="*/ 66 h 138"/>
                  <a:gd name="T10" fmla="*/ 66 w 126"/>
                  <a:gd name="T11" fmla="*/ 66 h 138"/>
                  <a:gd name="T12" fmla="*/ 66 w 126"/>
                  <a:gd name="T13" fmla="*/ 66 h 138"/>
                  <a:gd name="T14" fmla="*/ 108 w 126"/>
                  <a:gd name="T15" fmla="*/ 108 h 138"/>
                  <a:gd name="T16" fmla="*/ 102 w 126"/>
                  <a:gd name="T17" fmla="*/ 132 h 138"/>
                  <a:gd name="T18" fmla="*/ 120 w 126"/>
                  <a:gd name="T19" fmla="*/ 138 h 138"/>
                  <a:gd name="T20" fmla="*/ 120 w 126"/>
                  <a:gd name="T21" fmla="*/ 132 h 138"/>
                  <a:gd name="T22" fmla="*/ 126 w 126"/>
                  <a:gd name="T23" fmla="*/ 126 h 138"/>
                  <a:gd name="T24" fmla="*/ 126 w 126"/>
                  <a:gd name="T25" fmla="*/ 126 h 138"/>
                  <a:gd name="T26" fmla="*/ 126 w 126"/>
                  <a:gd name="T27" fmla="*/ 126 h 138"/>
                  <a:gd name="T28" fmla="*/ 126 w 126"/>
                  <a:gd name="T29" fmla="*/ 126 h 138"/>
                  <a:gd name="T30" fmla="*/ 114 w 126"/>
                  <a:gd name="T31" fmla="*/ 126 h 138"/>
                  <a:gd name="T32" fmla="*/ 126 w 126"/>
                  <a:gd name="T33" fmla="*/ 114 h 138"/>
                  <a:gd name="T34" fmla="*/ 108 w 126"/>
                  <a:gd name="T35" fmla="*/ 84 h 138"/>
                  <a:gd name="T36" fmla="*/ 90 w 126"/>
                  <a:gd name="T37" fmla="*/ 66 h 138"/>
                  <a:gd name="T38" fmla="*/ 78 w 126"/>
                  <a:gd name="T39" fmla="*/ 60 h 138"/>
                  <a:gd name="T40" fmla="*/ 60 w 126"/>
                  <a:gd name="T41" fmla="*/ 54 h 138"/>
                  <a:gd name="T42" fmla="*/ 48 w 126"/>
                  <a:gd name="T43" fmla="*/ 12 h 138"/>
                  <a:gd name="T44" fmla="*/ 36 w 126"/>
                  <a:gd name="T45" fmla="*/ 0 h 138"/>
                  <a:gd name="T46" fmla="*/ 36 w 126"/>
                  <a:gd name="T47" fmla="*/ 12 h 138"/>
                  <a:gd name="T48" fmla="*/ 12 w 126"/>
                  <a:gd name="T49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38">
                    <a:moveTo>
                      <a:pt x="12" y="18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60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108" y="108"/>
                    </a:lnTo>
                    <a:lnTo>
                      <a:pt x="102" y="132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14" y="126"/>
                    </a:lnTo>
                    <a:lnTo>
                      <a:pt x="126" y="114"/>
                    </a:lnTo>
                    <a:lnTo>
                      <a:pt x="108" y="84"/>
                    </a:lnTo>
                    <a:lnTo>
                      <a:pt x="90" y="66"/>
                    </a:lnTo>
                    <a:lnTo>
                      <a:pt x="78" y="60"/>
                    </a:lnTo>
                    <a:lnTo>
                      <a:pt x="60" y="54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36" y="12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825"/>
              <p:cNvSpPr>
                <a:spLocks/>
              </p:cNvSpPr>
              <p:nvPr/>
            </p:nvSpPr>
            <p:spPr bwMode="auto">
              <a:xfrm>
                <a:off x="2970" y="2424"/>
                <a:ext cx="300" cy="366"/>
              </a:xfrm>
              <a:custGeom>
                <a:avLst/>
                <a:gdLst>
                  <a:gd name="T0" fmla="*/ 174 w 300"/>
                  <a:gd name="T1" fmla="*/ 18 h 366"/>
                  <a:gd name="T2" fmla="*/ 162 w 300"/>
                  <a:gd name="T3" fmla="*/ 24 h 366"/>
                  <a:gd name="T4" fmla="*/ 54 w 300"/>
                  <a:gd name="T5" fmla="*/ 18 h 366"/>
                  <a:gd name="T6" fmla="*/ 36 w 300"/>
                  <a:gd name="T7" fmla="*/ 54 h 366"/>
                  <a:gd name="T8" fmla="*/ 36 w 300"/>
                  <a:gd name="T9" fmla="*/ 138 h 366"/>
                  <a:gd name="T10" fmla="*/ 0 w 300"/>
                  <a:gd name="T11" fmla="*/ 192 h 366"/>
                  <a:gd name="T12" fmla="*/ 12 w 300"/>
                  <a:gd name="T13" fmla="*/ 216 h 366"/>
                  <a:gd name="T14" fmla="*/ 12 w 300"/>
                  <a:gd name="T15" fmla="*/ 228 h 366"/>
                  <a:gd name="T16" fmla="*/ 30 w 300"/>
                  <a:gd name="T17" fmla="*/ 252 h 366"/>
                  <a:gd name="T18" fmla="*/ 30 w 300"/>
                  <a:gd name="T19" fmla="*/ 252 h 366"/>
                  <a:gd name="T20" fmla="*/ 54 w 300"/>
                  <a:gd name="T21" fmla="*/ 282 h 366"/>
                  <a:gd name="T22" fmla="*/ 54 w 300"/>
                  <a:gd name="T23" fmla="*/ 282 h 366"/>
                  <a:gd name="T24" fmla="*/ 96 w 300"/>
                  <a:gd name="T25" fmla="*/ 324 h 366"/>
                  <a:gd name="T26" fmla="*/ 102 w 300"/>
                  <a:gd name="T27" fmla="*/ 336 h 366"/>
                  <a:gd name="T28" fmla="*/ 102 w 300"/>
                  <a:gd name="T29" fmla="*/ 336 h 366"/>
                  <a:gd name="T30" fmla="*/ 120 w 300"/>
                  <a:gd name="T31" fmla="*/ 348 h 366"/>
                  <a:gd name="T32" fmla="*/ 162 w 300"/>
                  <a:gd name="T33" fmla="*/ 366 h 366"/>
                  <a:gd name="T34" fmla="*/ 162 w 300"/>
                  <a:gd name="T35" fmla="*/ 366 h 366"/>
                  <a:gd name="T36" fmla="*/ 186 w 300"/>
                  <a:gd name="T37" fmla="*/ 366 h 366"/>
                  <a:gd name="T38" fmla="*/ 228 w 300"/>
                  <a:gd name="T39" fmla="*/ 348 h 366"/>
                  <a:gd name="T40" fmla="*/ 204 w 300"/>
                  <a:gd name="T41" fmla="*/ 288 h 366"/>
                  <a:gd name="T42" fmla="*/ 204 w 300"/>
                  <a:gd name="T43" fmla="*/ 288 h 366"/>
                  <a:gd name="T44" fmla="*/ 204 w 300"/>
                  <a:gd name="T45" fmla="*/ 276 h 366"/>
                  <a:gd name="T46" fmla="*/ 204 w 300"/>
                  <a:gd name="T47" fmla="*/ 276 h 366"/>
                  <a:gd name="T48" fmla="*/ 228 w 300"/>
                  <a:gd name="T49" fmla="*/ 234 h 366"/>
                  <a:gd name="T50" fmla="*/ 270 w 300"/>
                  <a:gd name="T51" fmla="*/ 168 h 366"/>
                  <a:gd name="T52" fmla="*/ 264 w 300"/>
                  <a:gd name="T53" fmla="*/ 162 h 366"/>
                  <a:gd name="T54" fmla="*/ 276 w 300"/>
                  <a:gd name="T55" fmla="*/ 114 h 366"/>
                  <a:gd name="T56" fmla="*/ 300 w 300"/>
                  <a:gd name="T57" fmla="*/ 96 h 366"/>
                  <a:gd name="T58" fmla="*/ 282 w 300"/>
                  <a:gd name="T59" fmla="*/ 36 h 366"/>
                  <a:gd name="T60" fmla="*/ 270 w 300"/>
                  <a:gd name="T61" fmla="*/ 30 h 366"/>
                  <a:gd name="T62" fmla="*/ 270 w 300"/>
                  <a:gd name="T63" fmla="*/ 12 h 366"/>
                  <a:gd name="T64" fmla="*/ 222 w 300"/>
                  <a:gd name="T65" fmla="*/ 24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0" h="366">
                    <a:moveTo>
                      <a:pt x="204" y="18"/>
                    </a:moveTo>
                    <a:lnTo>
                      <a:pt x="174" y="18"/>
                    </a:lnTo>
                    <a:lnTo>
                      <a:pt x="174" y="18"/>
                    </a:lnTo>
                    <a:lnTo>
                      <a:pt x="162" y="24"/>
                    </a:lnTo>
                    <a:lnTo>
                      <a:pt x="168" y="18"/>
                    </a:lnTo>
                    <a:lnTo>
                      <a:pt x="54" y="18"/>
                    </a:lnTo>
                    <a:lnTo>
                      <a:pt x="54" y="54"/>
                    </a:lnTo>
                    <a:lnTo>
                      <a:pt x="36" y="54"/>
                    </a:lnTo>
                    <a:lnTo>
                      <a:pt x="36" y="66"/>
                    </a:lnTo>
                    <a:lnTo>
                      <a:pt x="36" y="138"/>
                    </a:lnTo>
                    <a:lnTo>
                      <a:pt x="18" y="138"/>
                    </a:lnTo>
                    <a:lnTo>
                      <a:pt x="0" y="192"/>
                    </a:lnTo>
                    <a:lnTo>
                      <a:pt x="6" y="204"/>
                    </a:lnTo>
                    <a:lnTo>
                      <a:pt x="12" y="216"/>
                    </a:lnTo>
                    <a:lnTo>
                      <a:pt x="12" y="228"/>
                    </a:lnTo>
                    <a:lnTo>
                      <a:pt x="12" y="228"/>
                    </a:lnTo>
                    <a:lnTo>
                      <a:pt x="24" y="240"/>
                    </a:lnTo>
                    <a:lnTo>
                      <a:pt x="30" y="252"/>
                    </a:lnTo>
                    <a:lnTo>
                      <a:pt x="30" y="252"/>
                    </a:lnTo>
                    <a:lnTo>
                      <a:pt x="30" y="252"/>
                    </a:lnTo>
                    <a:lnTo>
                      <a:pt x="24" y="270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60" y="288"/>
                    </a:lnTo>
                    <a:lnTo>
                      <a:pt x="96" y="324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20" y="348"/>
                    </a:lnTo>
                    <a:lnTo>
                      <a:pt x="144" y="348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86" y="366"/>
                    </a:lnTo>
                    <a:lnTo>
                      <a:pt x="216" y="360"/>
                    </a:lnTo>
                    <a:lnTo>
                      <a:pt x="228" y="348"/>
                    </a:lnTo>
                    <a:lnTo>
                      <a:pt x="258" y="34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76"/>
                    </a:lnTo>
                    <a:lnTo>
                      <a:pt x="204" y="276"/>
                    </a:lnTo>
                    <a:lnTo>
                      <a:pt x="204" y="276"/>
                    </a:lnTo>
                    <a:lnTo>
                      <a:pt x="228" y="276"/>
                    </a:lnTo>
                    <a:lnTo>
                      <a:pt x="228" y="234"/>
                    </a:lnTo>
                    <a:lnTo>
                      <a:pt x="270" y="168"/>
                    </a:lnTo>
                    <a:lnTo>
                      <a:pt x="270" y="168"/>
                    </a:lnTo>
                    <a:lnTo>
                      <a:pt x="264" y="162"/>
                    </a:lnTo>
                    <a:lnTo>
                      <a:pt x="264" y="162"/>
                    </a:lnTo>
                    <a:lnTo>
                      <a:pt x="264" y="162"/>
                    </a:lnTo>
                    <a:lnTo>
                      <a:pt x="276" y="114"/>
                    </a:lnTo>
                    <a:lnTo>
                      <a:pt x="300" y="108"/>
                    </a:lnTo>
                    <a:lnTo>
                      <a:pt x="300" y="96"/>
                    </a:lnTo>
                    <a:lnTo>
                      <a:pt x="282" y="84"/>
                    </a:lnTo>
                    <a:lnTo>
                      <a:pt x="282" y="36"/>
                    </a:lnTo>
                    <a:lnTo>
                      <a:pt x="276" y="30"/>
                    </a:lnTo>
                    <a:lnTo>
                      <a:pt x="270" y="30"/>
                    </a:lnTo>
                    <a:lnTo>
                      <a:pt x="270" y="24"/>
                    </a:lnTo>
                    <a:lnTo>
                      <a:pt x="270" y="12"/>
                    </a:lnTo>
                    <a:lnTo>
                      <a:pt x="252" y="0"/>
                    </a:lnTo>
                    <a:lnTo>
                      <a:pt x="222" y="24"/>
                    </a:lnTo>
                    <a:lnTo>
                      <a:pt x="20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826"/>
              <p:cNvSpPr>
                <a:spLocks/>
              </p:cNvSpPr>
              <p:nvPr/>
            </p:nvSpPr>
            <p:spPr bwMode="auto">
              <a:xfrm>
                <a:off x="2970" y="2562"/>
                <a:ext cx="36" cy="66"/>
              </a:xfrm>
              <a:custGeom>
                <a:avLst/>
                <a:gdLst>
                  <a:gd name="T0" fmla="*/ 0 w 36"/>
                  <a:gd name="T1" fmla="*/ 54 h 66"/>
                  <a:gd name="T2" fmla="*/ 6 w 36"/>
                  <a:gd name="T3" fmla="*/ 66 h 66"/>
                  <a:gd name="T4" fmla="*/ 0 w 36"/>
                  <a:gd name="T5" fmla="*/ 54 h 66"/>
                  <a:gd name="T6" fmla="*/ 18 w 36"/>
                  <a:gd name="T7" fmla="*/ 0 h 66"/>
                  <a:gd name="T8" fmla="*/ 36 w 36"/>
                  <a:gd name="T9" fmla="*/ 0 h 66"/>
                  <a:gd name="T10" fmla="*/ 18 w 36"/>
                  <a:gd name="T11" fmla="*/ 0 h 66"/>
                  <a:gd name="T12" fmla="*/ 0 w 36"/>
                  <a:gd name="T13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0" y="54"/>
                    </a:moveTo>
                    <a:lnTo>
                      <a:pt x="6" y="66"/>
                    </a:lnTo>
                    <a:lnTo>
                      <a:pt x="0" y="54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827"/>
              <p:cNvSpPr>
                <a:spLocks/>
              </p:cNvSpPr>
              <p:nvPr/>
            </p:nvSpPr>
            <p:spPr bwMode="auto">
              <a:xfrm>
                <a:off x="3234" y="2538"/>
                <a:ext cx="12" cy="48"/>
              </a:xfrm>
              <a:custGeom>
                <a:avLst/>
                <a:gdLst>
                  <a:gd name="T0" fmla="*/ 0 w 12"/>
                  <a:gd name="T1" fmla="*/ 48 h 48"/>
                  <a:gd name="T2" fmla="*/ 0 w 12"/>
                  <a:gd name="T3" fmla="*/ 48 h 48"/>
                  <a:gd name="T4" fmla="*/ 12 w 12"/>
                  <a:gd name="T5" fmla="*/ 0 h 48"/>
                  <a:gd name="T6" fmla="*/ 0 w 12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8">
                    <a:moveTo>
                      <a:pt x="0" y="48"/>
                    </a:moveTo>
                    <a:lnTo>
                      <a:pt x="0" y="48"/>
                    </a:lnTo>
                    <a:lnTo>
                      <a:pt x="12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828"/>
              <p:cNvSpPr>
                <a:spLocks/>
              </p:cNvSpPr>
              <p:nvPr/>
            </p:nvSpPr>
            <p:spPr bwMode="auto">
              <a:xfrm>
                <a:off x="3246" y="2520"/>
                <a:ext cx="24" cy="18"/>
              </a:xfrm>
              <a:custGeom>
                <a:avLst/>
                <a:gdLst>
                  <a:gd name="T0" fmla="*/ 0 w 24"/>
                  <a:gd name="T1" fmla="*/ 18 h 18"/>
                  <a:gd name="T2" fmla="*/ 24 w 24"/>
                  <a:gd name="T3" fmla="*/ 12 h 18"/>
                  <a:gd name="T4" fmla="*/ 24 w 24"/>
                  <a:gd name="T5" fmla="*/ 0 h 18"/>
                  <a:gd name="T6" fmla="*/ 24 w 24"/>
                  <a:gd name="T7" fmla="*/ 12 h 18"/>
                  <a:gd name="T8" fmla="*/ 0 w 24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829"/>
              <p:cNvSpPr>
                <a:spLocks/>
              </p:cNvSpPr>
              <p:nvPr/>
            </p:nvSpPr>
            <p:spPr bwMode="auto">
              <a:xfrm>
                <a:off x="2832" y="2652"/>
                <a:ext cx="240" cy="150"/>
              </a:xfrm>
              <a:custGeom>
                <a:avLst/>
                <a:gdLst>
                  <a:gd name="T0" fmla="*/ 108 w 240"/>
                  <a:gd name="T1" fmla="*/ 36 h 150"/>
                  <a:gd name="T2" fmla="*/ 84 w 240"/>
                  <a:gd name="T3" fmla="*/ 36 h 150"/>
                  <a:gd name="T4" fmla="*/ 84 w 240"/>
                  <a:gd name="T5" fmla="*/ 54 h 150"/>
                  <a:gd name="T6" fmla="*/ 42 w 240"/>
                  <a:gd name="T7" fmla="*/ 66 h 150"/>
                  <a:gd name="T8" fmla="*/ 42 w 240"/>
                  <a:gd name="T9" fmla="*/ 66 h 150"/>
                  <a:gd name="T10" fmla="*/ 42 w 240"/>
                  <a:gd name="T11" fmla="*/ 66 h 150"/>
                  <a:gd name="T12" fmla="*/ 36 w 240"/>
                  <a:gd name="T13" fmla="*/ 60 h 150"/>
                  <a:gd name="T14" fmla="*/ 12 w 240"/>
                  <a:gd name="T15" fmla="*/ 66 h 150"/>
                  <a:gd name="T16" fmla="*/ 12 w 240"/>
                  <a:gd name="T17" fmla="*/ 72 h 150"/>
                  <a:gd name="T18" fmla="*/ 0 w 240"/>
                  <a:gd name="T19" fmla="*/ 114 h 150"/>
                  <a:gd name="T20" fmla="*/ 30 w 240"/>
                  <a:gd name="T21" fmla="*/ 150 h 150"/>
                  <a:gd name="T22" fmla="*/ 30 w 240"/>
                  <a:gd name="T23" fmla="*/ 150 h 150"/>
                  <a:gd name="T24" fmla="*/ 42 w 240"/>
                  <a:gd name="T25" fmla="*/ 144 h 150"/>
                  <a:gd name="T26" fmla="*/ 48 w 240"/>
                  <a:gd name="T27" fmla="*/ 132 h 150"/>
                  <a:gd name="T28" fmla="*/ 48 w 240"/>
                  <a:gd name="T29" fmla="*/ 132 h 150"/>
                  <a:gd name="T30" fmla="*/ 48 w 240"/>
                  <a:gd name="T31" fmla="*/ 132 h 150"/>
                  <a:gd name="T32" fmla="*/ 66 w 240"/>
                  <a:gd name="T33" fmla="*/ 144 h 150"/>
                  <a:gd name="T34" fmla="*/ 78 w 240"/>
                  <a:gd name="T35" fmla="*/ 138 h 150"/>
                  <a:gd name="T36" fmla="*/ 84 w 240"/>
                  <a:gd name="T37" fmla="*/ 108 h 150"/>
                  <a:gd name="T38" fmla="*/ 150 w 240"/>
                  <a:gd name="T39" fmla="*/ 126 h 150"/>
                  <a:gd name="T40" fmla="*/ 168 w 240"/>
                  <a:gd name="T41" fmla="*/ 120 h 150"/>
                  <a:gd name="T42" fmla="*/ 240 w 240"/>
                  <a:gd name="T43" fmla="*/ 108 h 150"/>
                  <a:gd name="T44" fmla="*/ 240 w 240"/>
                  <a:gd name="T45" fmla="*/ 108 h 150"/>
                  <a:gd name="T46" fmla="*/ 234 w 240"/>
                  <a:gd name="T47" fmla="*/ 96 h 150"/>
                  <a:gd name="T48" fmla="*/ 198 w 240"/>
                  <a:gd name="T49" fmla="*/ 60 h 150"/>
                  <a:gd name="T50" fmla="*/ 192 w 240"/>
                  <a:gd name="T51" fmla="*/ 54 h 150"/>
                  <a:gd name="T52" fmla="*/ 162 w 240"/>
                  <a:gd name="T53" fmla="*/ 42 h 150"/>
                  <a:gd name="T54" fmla="*/ 168 w 240"/>
                  <a:gd name="T55" fmla="*/ 24 h 150"/>
                  <a:gd name="T56" fmla="*/ 162 w 240"/>
                  <a:gd name="T57" fmla="*/ 12 h 150"/>
                  <a:gd name="T58" fmla="*/ 150 w 240"/>
                  <a:gd name="T59" fmla="*/ 0 h 150"/>
                  <a:gd name="T60" fmla="*/ 150 w 240"/>
                  <a:gd name="T61" fmla="*/ 0 h 150"/>
                  <a:gd name="T62" fmla="*/ 150 w 240"/>
                  <a:gd name="T63" fmla="*/ 0 h 150"/>
                  <a:gd name="T64" fmla="*/ 132 w 240"/>
                  <a:gd name="T65" fmla="*/ 0 h 150"/>
                  <a:gd name="T66" fmla="*/ 108 w 240"/>
                  <a:gd name="T67" fmla="*/ 3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0" h="150">
                    <a:moveTo>
                      <a:pt x="108" y="36"/>
                    </a:moveTo>
                    <a:lnTo>
                      <a:pt x="84" y="36"/>
                    </a:lnTo>
                    <a:lnTo>
                      <a:pt x="84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0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0" y="114"/>
                    </a:lnTo>
                    <a:lnTo>
                      <a:pt x="30" y="150"/>
                    </a:lnTo>
                    <a:lnTo>
                      <a:pt x="30" y="150"/>
                    </a:lnTo>
                    <a:lnTo>
                      <a:pt x="42" y="144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66" y="144"/>
                    </a:lnTo>
                    <a:lnTo>
                      <a:pt x="78" y="138"/>
                    </a:lnTo>
                    <a:lnTo>
                      <a:pt x="84" y="108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240" y="108"/>
                    </a:lnTo>
                    <a:lnTo>
                      <a:pt x="240" y="108"/>
                    </a:lnTo>
                    <a:lnTo>
                      <a:pt x="234" y="96"/>
                    </a:lnTo>
                    <a:lnTo>
                      <a:pt x="198" y="60"/>
                    </a:lnTo>
                    <a:lnTo>
                      <a:pt x="192" y="54"/>
                    </a:lnTo>
                    <a:lnTo>
                      <a:pt x="162" y="42"/>
                    </a:lnTo>
                    <a:lnTo>
                      <a:pt x="168" y="24"/>
                    </a:lnTo>
                    <a:lnTo>
                      <a:pt x="162" y="12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32" y="0"/>
                    </a:lnTo>
                    <a:lnTo>
                      <a:pt x="10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830"/>
              <p:cNvSpPr>
                <a:spLocks/>
              </p:cNvSpPr>
              <p:nvPr/>
            </p:nvSpPr>
            <p:spPr bwMode="auto">
              <a:xfrm>
                <a:off x="2916" y="2688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0 h 18"/>
                  <a:gd name="T4" fmla="*/ 0 w 24"/>
                  <a:gd name="T5" fmla="*/ 18 h 18"/>
                  <a:gd name="T6" fmla="*/ 0 w 24"/>
                  <a:gd name="T7" fmla="*/ 0 h 18"/>
                  <a:gd name="T8" fmla="*/ 24 w 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831"/>
              <p:cNvSpPr>
                <a:spLocks/>
              </p:cNvSpPr>
              <p:nvPr/>
            </p:nvSpPr>
            <p:spPr bwMode="auto">
              <a:xfrm>
                <a:off x="2874" y="2706"/>
                <a:ext cx="42" cy="12"/>
              </a:xfrm>
              <a:custGeom>
                <a:avLst/>
                <a:gdLst>
                  <a:gd name="T0" fmla="*/ 42 w 42"/>
                  <a:gd name="T1" fmla="*/ 0 h 12"/>
                  <a:gd name="T2" fmla="*/ 0 w 42"/>
                  <a:gd name="T3" fmla="*/ 12 h 12"/>
                  <a:gd name="T4" fmla="*/ 0 w 42"/>
                  <a:gd name="T5" fmla="*/ 12 h 12"/>
                  <a:gd name="T6" fmla="*/ 42 w 4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2">
                    <a:moveTo>
                      <a:pt x="4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832"/>
              <p:cNvSpPr>
                <a:spLocks/>
              </p:cNvSpPr>
              <p:nvPr/>
            </p:nvSpPr>
            <p:spPr bwMode="auto">
              <a:xfrm>
                <a:off x="2994" y="2676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30 w 30"/>
                  <a:gd name="T3" fmla="*/ 30 h 30"/>
                  <a:gd name="T4" fmla="*/ 0 w 30"/>
                  <a:gd name="T5" fmla="*/ 18 h 30"/>
                  <a:gd name="T6" fmla="*/ 6 w 30"/>
                  <a:gd name="T7" fmla="*/ 0 h 30"/>
                  <a:gd name="T8" fmla="*/ 6 w 30"/>
                  <a:gd name="T9" fmla="*/ 0 h 30"/>
                  <a:gd name="T10" fmla="*/ 0 w 30"/>
                  <a:gd name="T11" fmla="*/ 18 h 30"/>
                  <a:gd name="T12" fmla="*/ 30 w 3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30" y="30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Rectangle 833"/>
              <p:cNvSpPr>
                <a:spLocks noChangeArrowheads="1"/>
              </p:cNvSpPr>
              <p:nvPr/>
            </p:nvSpPr>
            <p:spPr bwMode="auto">
              <a:xfrm>
                <a:off x="3072" y="27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Freeform 834"/>
              <p:cNvSpPr>
                <a:spLocks/>
              </p:cNvSpPr>
              <p:nvPr/>
            </p:nvSpPr>
            <p:spPr bwMode="auto">
              <a:xfrm>
                <a:off x="2982" y="2652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835"/>
              <p:cNvSpPr>
                <a:spLocks/>
              </p:cNvSpPr>
              <p:nvPr/>
            </p:nvSpPr>
            <p:spPr bwMode="auto">
              <a:xfrm>
                <a:off x="3174" y="2586"/>
                <a:ext cx="276" cy="204"/>
              </a:xfrm>
              <a:custGeom>
                <a:avLst/>
                <a:gdLst>
                  <a:gd name="T0" fmla="*/ 66 w 276"/>
                  <a:gd name="T1" fmla="*/ 186 h 204"/>
                  <a:gd name="T2" fmla="*/ 96 w 276"/>
                  <a:gd name="T3" fmla="*/ 204 h 204"/>
                  <a:gd name="T4" fmla="*/ 120 w 276"/>
                  <a:gd name="T5" fmla="*/ 204 h 204"/>
                  <a:gd name="T6" fmla="*/ 138 w 276"/>
                  <a:gd name="T7" fmla="*/ 192 h 204"/>
                  <a:gd name="T8" fmla="*/ 162 w 276"/>
                  <a:gd name="T9" fmla="*/ 198 h 204"/>
                  <a:gd name="T10" fmla="*/ 198 w 276"/>
                  <a:gd name="T11" fmla="*/ 180 h 204"/>
                  <a:gd name="T12" fmla="*/ 222 w 276"/>
                  <a:gd name="T13" fmla="*/ 180 h 204"/>
                  <a:gd name="T14" fmla="*/ 276 w 276"/>
                  <a:gd name="T15" fmla="*/ 120 h 204"/>
                  <a:gd name="T16" fmla="*/ 258 w 276"/>
                  <a:gd name="T17" fmla="*/ 126 h 204"/>
                  <a:gd name="T18" fmla="*/ 198 w 276"/>
                  <a:gd name="T19" fmla="*/ 102 h 204"/>
                  <a:gd name="T20" fmla="*/ 186 w 276"/>
                  <a:gd name="T21" fmla="*/ 90 h 204"/>
                  <a:gd name="T22" fmla="*/ 180 w 276"/>
                  <a:gd name="T23" fmla="*/ 72 h 204"/>
                  <a:gd name="T24" fmla="*/ 180 w 276"/>
                  <a:gd name="T25" fmla="*/ 72 h 204"/>
                  <a:gd name="T26" fmla="*/ 180 w 276"/>
                  <a:gd name="T27" fmla="*/ 72 h 204"/>
                  <a:gd name="T28" fmla="*/ 180 w 276"/>
                  <a:gd name="T29" fmla="*/ 72 h 204"/>
                  <a:gd name="T30" fmla="*/ 180 w 276"/>
                  <a:gd name="T31" fmla="*/ 72 h 204"/>
                  <a:gd name="T32" fmla="*/ 162 w 276"/>
                  <a:gd name="T33" fmla="*/ 66 h 204"/>
                  <a:gd name="T34" fmla="*/ 168 w 276"/>
                  <a:gd name="T35" fmla="*/ 42 h 204"/>
                  <a:gd name="T36" fmla="*/ 126 w 276"/>
                  <a:gd name="T37" fmla="*/ 0 h 204"/>
                  <a:gd name="T38" fmla="*/ 120 w 276"/>
                  <a:gd name="T39" fmla="*/ 0 h 204"/>
                  <a:gd name="T40" fmla="*/ 66 w 276"/>
                  <a:gd name="T41" fmla="*/ 6 h 204"/>
                  <a:gd name="T42" fmla="*/ 66 w 276"/>
                  <a:gd name="T43" fmla="*/ 6 h 204"/>
                  <a:gd name="T44" fmla="*/ 24 w 276"/>
                  <a:gd name="T45" fmla="*/ 72 h 204"/>
                  <a:gd name="T46" fmla="*/ 24 w 276"/>
                  <a:gd name="T47" fmla="*/ 114 h 204"/>
                  <a:gd name="T48" fmla="*/ 0 w 276"/>
                  <a:gd name="T49" fmla="*/ 114 h 204"/>
                  <a:gd name="T50" fmla="*/ 0 w 276"/>
                  <a:gd name="T51" fmla="*/ 126 h 204"/>
                  <a:gd name="T52" fmla="*/ 0 w 276"/>
                  <a:gd name="T53" fmla="*/ 126 h 204"/>
                  <a:gd name="T54" fmla="*/ 54 w 276"/>
                  <a:gd name="T55" fmla="*/ 186 h 204"/>
                  <a:gd name="T56" fmla="*/ 66 w 276"/>
                  <a:gd name="T57" fmla="*/ 1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6" h="204">
                    <a:moveTo>
                      <a:pt x="66" y="186"/>
                    </a:moveTo>
                    <a:lnTo>
                      <a:pt x="96" y="204"/>
                    </a:lnTo>
                    <a:lnTo>
                      <a:pt x="120" y="204"/>
                    </a:lnTo>
                    <a:lnTo>
                      <a:pt x="138" y="192"/>
                    </a:lnTo>
                    <a:lnTo>
                      <a:pt x="162" y="198"/>
                    </a:lnTo>
                    <a:lnTo>
                      <a:pt x="198" y="180"/>
                    </a:lnTo>
                    <a:lnTo>
                      <a:pt x="222" y="180"/>
                    </a:lnTo>
                    <a:lnTo>
                      <a:pt x="276" y="120"/>
                    </a:lnTo>
                    <a:lnTo>
                      <a:pt x="258" y="126"/>
                    </a:lnTo>
                    <a:lnTo>
                      <a:pt x="198" y="102"/>
                    </a:lnTo>
                    <a:lnTo>
                      <a:pt x="186" y="90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62" y="66"/>
                    </a:lnTo>
                    <a:lnTo>
                      <a:pt x="168" y="42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24" y="72"/>
                    </a:lnTo>
                    <a:lnTo>
                      <a:pt x="24" y="114"/>
                    </a:lnTo>
                    <a:lnTo>
                      <a:pt x="0" y="114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54" y="186"/>
                    </a:lnTo>
                    <a:lnTo>
                      <a:pt x="66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Rectangle 836"/>
              <p:cNvSpPr>
                <a:spLocks noChangeArrowheads="1"/>
              </p:cNvSpPr>
              <p:nvPr/>
            </p:nvSpPr>
            <p:spPr bwMode="auto">
              <a:xfrm>
                <a:off x="3240" y="25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837"/>
              <p:cNvSpPr>
                <a:spLocks/>
              </p:cNvSpPr>
              <p:nvPr/>
            </p:nvSpPr>
            <p:spPr bwMode="auto">
              <a:xfrm>
                <a:off x="3240" y="2586"/>
                <a:ext cx="54" cy="6"/>
              </a:xfrm>
              <a:custGeom>
                <a:avLst/>
                <a:gdLst>
                  <a:gd name="T0" fmla="*/ 54 w 54"/>
                  <a:gd name="T1" fmla="*/ 0 h 6"/>
                  <a:gd name="T2" fmla="*/ 0 w 54"/>
                  <a:gd name="T3" fmla="*/ 6 h 6"/>
                  <a:gd name="T4" fmla="*/ 0 w 54"/>
                  <a:gd name="T5" fmla="*/ 6 h 6"/>
                  <a:gd name="T6" fmla="*/ 54 w 5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6">
                    <a:moveTo>
                      <a:pt x="54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838"/>
              <p:cNvSpPr>
                <a:spLocks/>
              </p:cNvSpPr>
              <p:nvPr/>
            </p:nvSpPr>
            <p:spPr bwMode="auto">
              <a:xfrm>
                <a:off x="3300" y="2586"/>
                <a:ext cx="42" cy="42"/>
              </a:xfrm>
              <a:custGeom>
                <a:avLst/>
                <a:gdLst>
                  <a:gd name="T0" fmla="*/ 0 w 42"/>
                  <a:gd name="T1" fmla="*/ 0 h 42"/>
                  <a:gd name="T2" fmla="*/ 0 w 42"/>
                  <a:gd name="T3" fmla="*/ 0 h 42"/>
                  <a:gd name="T4" fmla="*/ 42 w 42"/>
                  <a:gd name="T5" fmla="*/ 42 h 42"/>
                  <a:gd name="T6" fmla="*/ 0 w 4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2">
                    <a:moveTo>
                      <a:pt x="0" y="0"/>
                    </a:moveTo>
                    <a:lnTo>
                      <a:pt x="0" y="0"/>
                    </a:lnTo>
                    <a:lnTo>
                      <a:pt x="42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839"/>
              <p:cNvSpPr>
                <a:spLocks/>
              </p:cNvSpPr>
              <p:nvPr/>
            </p:nvSpPr>
            <p:spPr bwMode="auto">
              <a:xfrm>
                <a:off x="3336" y="2628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18 w 18"/>
                  <a:gd name="T3" fmla="*/ 30 h 30"/>
                  <a:gd name="T4" fmla="*/ 0 w 18"/>
                  <a:gd name="T5" fmla="*/ 24 h 30"/>
                  <a:gd name="T6" fmla="*/ 6 w 18"/>
                  <a:gd name="T7" fmla="*/ 0 h 30"/>
                  <a:gd name="T8" fmla="*/ 0 w 18"/>
                  <a:gd name="T9" fmla="*/ 24 h 30"/>
                  <a:gd name="T10" fmla="*/ 18 w 18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0" y="24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Rectangle 840"/>
              <p:cNvSpPr>
                <a:spLocks noChangeArrowheads="1"/>
              </p:cNvSpPr>
              <p:nvPr/>
            </p:nvSpPr>
            <p:spPr bwMode="auto">
              <a:xfrm>
                <a:off x="3174" y="271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Rectangle 841"/>
              <p:cNvSpPr>
                <a:spLocks noChangeArrowheads="1"/>
              </p:cNvSpPr>
              <p:nvPr/>
            </p:nvSpPr>
            <p:spPr bwMode="auto">
              <a:xfrm>
                <a:off x="3240" y="25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842"/>
              <p:cNvSpPr>
                <a:spLocks/>
              </p:cNvSpPr>
              <p:nvPr/>
            </p:nvSpPr>
            <p:spPr bwMode="auto">
              <a:xfrm>
                <a:off x="3174" y="2700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843"/>
              <p:cNvSpPr>
                <a:spLocks/>
              </p:cNvSpPr>
              <p:nvPr/>
            </p:nvSpPr>
            <p:spPr bwMode="auto">
              <a:xfrm>
                <a:off x="3318" y="2634"/>
                <a:ext cx="186" cy="252"/>
              </a:xfrm>
              <a:custGeom>
                <a:avLst/>
                <a:gdLst>
                  <a:gd name="T0" fmla="*/ 36 w 186"/>
                  <a:gd name="T1" fmla="*/ 24 h 252"/>
                  <a:gd name="T2" fmla="*/ 36 w 186"/>
                  <a:gd name="T3" fmla="*/ 24 h 252"/>
                  <a:gd name="T4" fmla="*/ 36 w 186"/>
                  <a:gd name="T5" fmla="*/ 24 h 252"/>
                  <a:gd name="T6" fmla="*/ 36 w 186"/>
                  <a:gd name="T7" fmla="*/ 24 h 252"/>
                  <a:gd name="T8" fmla="*/ 42 w 186"/>
                  <a:gd name="T9" fmla="*/ 42 h 252"/>
                  <a:gd name="T10" fmla="*/ 54 w 186"/>
                  <a:gd name="T11" fmla="*/ 54 h 252"/>
                  <a:gd name="T12" fmla="*/ 114 w 186"/>
                  <a:gd name="T13" fmla="*/ 78 h 252"/>
                  <a:gd name="T14" fmla="*/ 132 w 186"/>
                  <a:gd name="T15" fmla="*/ 72 h 252"/>
                  <a:gd name="T16" fmla="*/ 78 w 186"/>
                  <a:gd name="T17" fmla="*/ 132 h 252"/>
                  <a:gd name="T18" fmla="*/ 54 w 186"/>
                  <a:gd name="T19" fmla="*/ 132 h 252"/>
                  <a:gd name="T20" fmla="*/ 18 w 186"/>
                  <a:gd name="T21" fmla="*/ 156 h 252"/>
                  <a:gd name="T22" fmla="*/ 18 w 186"/>
                  <a:gd name="T23" fmla="*/ 156 h 252"/>
                  <a:gd name="T24" fmla="*/ 18 w 186"/>
                  <a:gd name="T25" fmla="*/ 156 h 252"/>
                  <a:gd name="T26" fmla="*/ 18 w 186"/>
                  <a:gd name="T27" fmla="*/ 156 h 252"/>
                  <a:gd name="T28" fmla="*/ 0 w 186"/>
                  <a:gd name="T29" fmla="*/ 174 h 252"/>
                  <a:gd name="T30" fmla="*/ 0 w 186"/>
                  <a:gd name="T31" fmla="*/ 240 h 252"/>
                  <a:gd name="T32" fmla="*/ 12 w 186"/>
                  <a:gd name="T33" fmla="*/ 252 h 252"/>
                  <a:gd name="T34" fmla="*/ 30 w 186"/>
                  <a:gd name="T35" fmla="*/ 234 h 252"/>
                  <a:gd name="T36" fmla="*/ 30 w 186"/>
                  <a:gd name="T37" fmla="*/ 228 h 252"/>
                  <a:gd name="T38" fmla="*/ 36 w 186"/>
                  <a:gd name="T39" fmla="*/ 228 h 252"/>
                  <a:gd name="T40" fmla="*/ 66 w 186"/>
                  <a:gd name="T41" fmla="*/ 198 h 252"/>
                  <a:gd name="T42" fmla="*/ 90 w 186"/>
                  <a:gd name="T43" fmla="*/ 186 h 252"/>
                  <a:gd name="T44" fmla="*/ 102 w 186"/>
                  <a:gd name="T45" fmla="*/ 168 h 252"/>
                  <a:gd name="T46" fmla="*/ 126 w 186"/>
                  <a:gd name="T47" fmla="*/ 150 h 252"/>
                  <a:gd name="T48" fmla="*/ 132 w 186"/>
                  <a:gd name="T49" fmla="*/ 132 h 252"/>
                  <a:gd name="T50" fmla="*/ 144 w 186"/>
                  <a:gd name="T51" fmla="*/ 114 h 252"/>
                  <a:gd name="T52" fmla="*/ 150 w 186"/>
                  <a:gd name="T53" fmla="*/ 108 h 252"/>
                  <a:gd name="T54" fmla="*/ 162 w 186"/>
                  <a:gd name="T55" fmla="*/ 84 h 252"/>
                  <a:gd name="T56" fmla="*/ 162 w 186"/>
                  <a:gd name="T57" fmla="*/ 78 h 252"/>
                  <a:gd name="T58" fmla="*/ 168 w 186"/>
                  <a:gd name="T59" fmla="*/ 72 h 252"/>
                  <a:gd name="T60" fmla="*/ 180 w 186"/>
                  <a:gd name="T61" fmla="*/ 54 h 252"/>
                  <a:gd name="T62" fmla="*/ 180 w 186"/>
                  <a:gd name="T63" fmla="*/ 36 h 252"/>
                  <a:gd name="T64" fmla="*/ 186 w 186"/>
                  <a:gd name="T65" fmla="*/ 30 h 252"/>
                  <a:gd name="T66" fmla="*/ 186 w 186"/>
                  <a:gd name="T67" fmla="*/ 12 h 252"/>
                  <a:gd name="T68" fmla="*/ 186 w 186"/>
                  <a:gd name="T69" fmla="*/ 6 h 252"/>
                  <a:gd name="T70" fmla="*/ 174 w 186"/>
                  <a:gd name="T71" fmla="*/ 0 h 252"/>
                  <a:gd name="T72" fmla="*/ 174 w 186"/>
                  <a:gd name="T73" fmla="*/ 6 h 252"/>
                  <a:gd name="T74" fmla="*/ 138 w 186"/>
                  <a:gd name="T75" fmla="*/ 18 h 252"/>
                  <a:gd name="T76" fmla="*/ 120 w 186"/>
                  <a:gd name="T77" fmla="*/ 18 h 252"/>
                  <a:gd name="T78" fmla="*/ 102 w 186"/>
                  <a:gd name="T79" fmla="*/ 24 h 252"/>
                  <a:gd name="T80" fmla="*/ 84 w 186"/>
                  <a:gd name="T81" fmla="*/ 18 h 252"/>
                  <a:gd name="T82" fmla="*/ 72 w 186"/>
                  <a:gd name="T83" fmla="*/ 30 h 252"/>
                  <a:gd name="T84" fmla="*/ 60 w 186"/>
                  <a:gd name="T85" fmla="*/ 30 h 252"/>
                  <a:gd name="T86" fmla="*/ 42 w 186"/>
                  <a:gd name="T87" fmla="*/ 12 h 252"/>
                  <a:gd name="T88" fmla="*/ 36 w 186"/>
                  <a:gd name="T89" fmla="*/ 18 h 252"/>
                  <a:gd name="T90" fmla="*/ 36 w 186"/>
                  <a:gd name="T91" fmla="*/ 2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6" h="252">
                    <a:moveTo>
                      <a:pt x="36" y="24"/>
                    </a:move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42" y="42"/>
                    </a:lnTo>
                    <a:lnTo>
                      <a:pt x="54" y="54"/>
                    </a:lnTo>
                    <a:lnTo>
                      <a:pt x="114" y="78"/>
                    </a:lnTo>
                    <a:lnTo>
                      <a:pt x="132" y="72"/>
                    </a:lnTo>
                    <a:lnTo>
                      <a:pt x="78" y="132"/>
                    </a:lnTo>
                    <a:lnTo>
                      <a:pt x="54" y="132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0" y="174"/>
                    </a:lnTo>
                    <a:lnTo>
                      <a:pt x="0" y="240"/>
                    </a:lnTo>
                    <a:lnTo>
                      <a:pt x="12" y="252"/>
                    </a:lnTo>
                    <a:lnTo>
                      <a:pt x="30" y="234"/>
                    </a:lnTo>
                    <a:lnTo>
                      <a:pt x="30" y="228"/>
                    </a:lnTo>
                    <a:lnTo>
                      <a:pt x="36" y="228"/>
                    </a:lnTo>
                    <a:lnTo>
                      <a:pt x="66" y="198"/>
                    </a:lnTo>
                    <a:lnTo>
                      <a:pt x="90" y="186"/>
                    </a:lnTo>
                    <a:lnTo>
                      <a:pt x="102" y="168"/>
                    </a:lnTo>
                    <a:lnTo>
                      <a:pt x="126" y="150"/>
                    </a:lnTo>
                    <a:lnTo>
                      <a:pt x="132" y="132"/>
                    </a:lnTo>
                    <a:lnTo>
                      <a:pt x="144" y="114"/>
                    </a:lnTo>
                    <a:lnTo>
                      <a:pt x="150" y="108"/>
                    </a:lnTo>
                    <a:lnTo>
                      <a:pt x="162" y="84"/>
                    </a:lnTo>
                    <a:lnTo>
                      <a:pt x="162" y="78"/>
                    </a:lnTo>
                    <a:lnTo>
                      <a:pt x="168" y="72"/>
                    </a:lnTo>
                    <a:lnTo>
                      <a:pt x="180" y="54"/>
                    </a:lnTo>
                    <a:lnTo>
                      <a:pt x="180" y="36"/>
                    </a:lnTo>
                    <a:lnTo>
                      <a:pt x="186" y="30"/>
                    </a:lnTo>
                    <a:lnTo>
                      <a:pt x="186" y="12"/>
                    </a:lnTo>
                    <a:lnTo>
                      <a:pt x="186" y="6"/>
                    </a:lnTo>
                    <a:lnTo>
                      <a:pt x="174" y="0"/>
                    </a:lnTo>
                    <a:lnTo>
                      <a:pt x="174" y="6"/>
                    </a:lnTo>
                    <a:lnTo>
                      <a:pt x="138" y="18"/>
                    </a:lnTo>
                    <a:lnTo>
                      <a:pt x="120" y="18"/>
                    </a:lnTo>
                    <a:lnTo>
                      <a:pt x="102" y="24"/>
                    </a:lnTo>
                    <a:lnTo>
                      <a:pt x="84" y="18"/>
                    </a:lnTo>
                    <a:lnTo>
                      <a:pt x="72" y="30"/>
                    </a:lnTo>
                    <a:lnTo>
                      <a:pt x="60" y="30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Freeform 844"/>
              <p:cNvSpPr>
                <a:spLocks/>
              </p:cNvSpPr>
              <p:nvPr/>
            </p:nvSpPr>
            <p:spPr bwMode="auto">
              <a:xfrm>
                <a:off x="3354" y="264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Rectangle 845"/>
              <p:cNvSpPr>
                <a:spLocks noChangeArrowheads="1"/>
              </p:cNvSpPr>
              <p:nvPr/>
            </p:nvSpPr>
            <p:spPr bwMode="auto">
              <a:xfrm>
                <a:off x="3354" y="265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Freeform 846"/>
              <p:cNvSpPr>
                <a:spLocks/>
              </p:cNvSpPr>
              <p:nvPr/>
            </p:nvSpPr>
            <p:spPr bwMode="auto">
              <a:xfrm>
                <a:off x="3360" y="2676"/>
                <a:ext cx="90" cy="36"/>
              </a:xfrm>
              <a:custGeom>
                <a:avLst/>
                <a:gdLst>
                  <a:gd name="T0" fmla="*/ 72 w 90"/>
                  <a:gd name="T1" fmla="*/ 36 h 36"/>
                  <a:gd name="T2" fmla="*/ 90 w 90"/>
                  <a:gd name="T3" fmla="*/ 30 h 36"/>
                  <a:gd name="T4" fmla="*/ 72 w 90"/>
                  <a:gd name="T5" fmla="*/ 36 h 36"/>
                  <a:gd name="T6" fmla="*/ 12 w 90"/>
                  <a:gd name="T7" fmla="*/ 12 h 36"/>
                  <a:gd name="T8" fmla="*/ 0 w 90"/>
                  <a:gd name="T9" fmla="*/ 0 h 36"/>
                  <a:gd name="T10" fmla="*/ 12 w 90"/>
                  <a:gd name="T11" fmla="*/ 12 h 36"/>
                  <a:gd name="T12" fmla="*/ 72 w 90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36">
                    <a:moveTo>
                      <a:pt x="72" y="36"/>
                    </a:moveTo>
                    <a:lnTo>
                      <a:pt x="90" y="30"/>
                    </a:lnTo>
                    <a:lnTo>
                      <a:pt x="72" y="36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72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847"/>
              <p:cNvSpPr>
                <a:spLocks/>
              </p:cNvSpPr>
              <p:nvPr/>
            </p:nvSpPr>
            <p:spPr bwMode="auto">
              <a:xfrm>
                <a:off x="2718" y="2616"/>
                <a:ext cx="144" cy="222"/>
              </a:xfrm>
              <a:custGeom>
                <a:avLst/>
                <a:gdLst>
                  <a:gd name="T0" fmla="*/ 54 w 144"/>
                  <a:gd name="T1" fmla="*/ 210 h 222"/>
                  <a:gd name="T2" fmla="*/ 54 w 144"/>
                  <a:gd name="T3" fmla="*/ 198 h 222"/>
                  <a:gd name="T4" fmla="*/ 54 w 144"/>
                  <a:gd name="T5" fmla="*/ 198 h 222"/>
                  <a:gd name="T6" fmla="*/ 54 w 144"/>
                  <a:gd name="T7" fmla="*/ 198 h 222"/>
                  <a:gd name="T8" fmla="*/ 84 w 144"/>
                  <a:gd name="T9" fmla="*/ 198 h 222"/>
                  <a:gd name="T10" fmla="*/ 84 w 144"/>
                  <a:gd name="T11" fmla="*/ 204 h 222"/>
                  <a:gd name="T12" fmla="*/ 102 w 144"/>
                  <a:gd name="T13" fmla="*/ 204 h 222"/>
                  <a:gd name="T14" fmla="*/ 144 w 144"/>
                  <a:gd name="T15" fmla="*/ 210 h 222"/>
                  <a:gd name="T16" fmla="*/ 144 w 144"/>
                  <a:gd name="T17" fmla="*/ 186 h 222"/>
                  <a:gd name="T18" fmla="*/ 114 w 144"/>
                  <a:gd name="T19" fmla="*/ 150 h 222"/>
                  <a:gd name="T20" fmla="*/ 126 w 144"/>
                  <a:gd name="T21" fmla="*/ 108 h 222"/>
                  <a:gd name="T22" fmla="*/ 126 w 144"/>
                  <a:gd name="T23" fmla="*/ 102 h 222"/>
                  <a:gd name="T24" fmla="*/ 126 w 144"/>
                  <a:gd name="T25" fmla="*/ 78 h 222"/>
                  <a:gd name="T26" fmla="*/ 108 w 144"/>
                  <a:gd name="T27" fmla="*/ 66 h 222"/>
                  <a:gd name="T28" fmla="*/ 108 w 144"/>
                  <a:gd name="T29" fmla="*/ 54 h 222"/>
                  <a:gd name="T30" fmla="*/ 108 w 144"/>
                  <a:gd name="T31" fmla="*/ 54 h 222"/>
                  <a:gd name="T32" fmla="*/ 108 w 144"/>
                  <a:gd name="T33" fmla="*/ 54 h 222"/>
                  <a:gd name="T34" fmla="*/ 120 w 144"/>
                  <a:gd name="T35" fmla="*/ 54 h 222"/>
                  <a:gd name="T36" fmla="*/ 132 w 144"/>
                  <a:gd name="T37" fmla="*/ 54 h 222"/>
                  <a:gd name="T38" fmla="*/ 120 w 144"/>
                  <a:gd name="T39" fmla="*/ 36 h 222"/>
                  <a:gd name="T40" fmla="*/ 120 w 144"/>
                  <a:gd name="T41" fmla="*/ 6 h 222"/>
                  <a:gd name="T42" fmla="*/ 114 w 144"/>
                  <a:gd name="T43" fmla="*/ 0 h 222"/>
                  <a:gd name="T44" fmla="*/ 114 w 144"/>
                  <a:gd name="T45" fmla="*/ 0 h 222"/>
                  <a:gd name="T46" fmla="*/ 108 w 144"/>
                  <a:gd name="T47" fmla="*/ 6 h 222"/>
                  <a:gd name="T48" fmla="*/ 114 w 144"/>
                  <a:gd name="T49" fmla="*/ 18 h 222"/>
                  <a:gd name="T50" fmla="*/ 96 w 144"/>
                  <a:gd name="T51" fmla="*/ 30 h 222"/>
                  <a:gd name="T52" fmla="*/ 78 w 144"/>
                  <a:gd name="T53" fmla="*/ 78 h 222"/>
                  <a:gd name="T54" fmla="*/ 78 w 144"/>
                  <a:gd name="T55" fmla="*/ 78 h 222"/>
                  <a:gd name="T56" fmla="*/ 72 w 144"/>
                  <a:gd name="T57" fmla="*/ 84 h 222"/>
                  <a:gd name="T58" fmla="*/ 54 w 144"/>
                  <a:gd name="T59" fmla="*/ 126 h 222"/>
                  <a:gd name="T60" fmla="*/ 42 w 144"/>
                  <a:gd name="T61" fmla="*/ 114 h 222"/>
                  <a:gd name="T62" fmla="*/ 12 w 144"/>
                  <a:gd name="T63" fmla="*/ 126 h 222"/>
                  <a:gd name="T64" fmla="*/ 0 w 144"/>
                  <a:gd name="T65" fmla="*/ 150 h 222"/>
                  <a:gd name="T66" fmla="*/ 6 w 144"/>
                  <a:gd name="T67" fmla="*/ 156 h 222"/>
                  <a:gd name="T68" fmla="*/ 6 w 144"/>
                  <a:gd name="T69" fmla="*/ 156 h 222"/>
                  <a:gd name="T70" fmla="*/ 12 w 144"/>
                  <a:gd name="T71" fmla="*/ 168 h 222"/>
                  <a:gd name="T72" fmla="*/ 18 w 144"/>
                  <a:gd name="T73" fmla="*/ 168 h 222"/>
                  <a:gd name="T74" fmla="*/ 24 w 144"/>
                  <a:gd name="T75" fmla="*/ 168 h 222"/>
                  <a:gd name="T76" fmla="*/ 24 w 144"/>
                  <a:gd name="T77" fmla="*/ 174 h 222"/>
                  <a:gd name="T78" fmla="*/ 30 w 144"/>
                  <a:gd name="T79" fmla="*/ 180 h 222"/>
                  <a:gd name="T80" fmla="*/ 24 w 144"/>
                  <a:gd name="T81" fmla="*/ 204 h 222"/>
                  <a:gd name="T82" fmla="*/ 18 w 144"/>
                  <a:gd name="T83" fmla="*/ 216 h 222"/>
                  <a:gd name="T84" fmla="*/ 24 w 144"/>
                  <a:gd name="T85" fmla="*/ 222 h 222"/>
                  <a:gd name="T86" fmla="*/ 54 w 144"/>
                  <a:gd name="T87" fmla="*/ 222 h 222"/>
                  <a:gd name="T88" fmla="*/ 54 w 144"/>
                  <a:gd name="T89" fmla="*/ 21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4" h="222">
                    <a:moveTo>
                      <a:pt x="54" y="210"/>
                    </a:moveTo>
                    <a:lnTo>
                      <a:pt x="54" y="198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84" y="198"/>
                    </a:lnTo>
                    <a:lnTo>
                      <a:pt x="84" y="204"/>
                    </a:lnTo>
                    <a:lnTo>
                      <a:pt x="102" y="204"/>
                    </a:lnTo>
                    <a:lnTo>
                      <a:pt x="144" y="210"/>
                    </a:lnTo>
                    <a:lnTo>
                      <a:pt x="144" y="186"/>
                    </a:lnTo>
                    <a:lnTo>
                      <a:pt x="114" y="150"/>
                    </a:lnTo>
                    <a:lnTo>
                      <a:pt x="126" y="108"/>
                    </a:lnTo>
                    <a:lnTo>
                      <a:pt x="126" y="102"/>
                    </a:lnTo>
                    <a:lnTo>
                      <a:pt x="126" y="78"/>
                    </a:lnTo>
                    <a:lnTo>
                      <a:pt x="108" y="66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6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08" y="6"/>
                    </a:lnTo>
                    <a:lnTo>
                      <a:pt x="114" y="18"/>
                    </a:lnTo>
                    <a:lnTo>
                      <a:pt x="96" y="30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54" y="126"/>
                    </a:lnTo>
                    <a:lnTo>
                      <a:pt x="42" y="114"/>
                    </a:lnTo>
                    <a:lnTo>
                      <a:pt x="12" y="126"/>
                    </a:lnTo>
                    <a:lnTo>
                      <a:pt x="0" y="150"/>
                    </a:lnTo>
                    <a:lnTo>
                      <a:pt x="6" y="156"/>
                    </a:lnTo>
                    <a:lnTo>
                      <a:pt x="6" y="156"/>
                    </a:lnTo>
                    <a:lnTo>
                      <a:pt x="12" y="168"/>
                    </a:lnTo>
                    <a:lnTo>
                      <a:pt x="18" y="168"/>
                    </a:lnTo>
                    <a:lnTo>
                      <a:pt x="24" y="168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24" y="204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54" y="222"/>
                    </a:lnTo>
                    <a:lnTo>
                      <a:pt x="54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848"/>
              <p:cNvSpPr>
                <a:spLocks/>
              </p:cNvSpPr>
              <p:nvPr/>
            </p:nvSpPr>
            <p:spPr bwMode="auto">
              <a:xfrm>
                <a:off x="2796" y="2622"/>
                <a:ext cx="36" cy="72"/>
              </a:xfrm>
              <a:custGeom>
                <a:avLst/>
                <a:gdLst>
                  <a:gd name="T0" fmla="*/ 36 w 36"/>
                  <a:gd name="T1" fmla="*/ 12 h 72"/>
                  <a:gd name="T2" fmla="*/ 18 w 36"/>
                  <a:gd name="T3" fmla="*/ 24 h 72"/>
                  <a:gd name="T4" fmla="*/ 0 w 36"/>
                  <a:gd name="T5" fmla="*/ 72 h 72"/>
                  <a:gd name="T6" fmla="*/ 0 w 36"/>
                  <a:gd name="T7" fmla="*/ 72 h 72"/>
                  <a:gd name="T8" fmla="*/ 0 w 36"/>
                  <a:gd name="T9" fmla="*/ 72 h 72"/>
                  <a:gd name="T10" fmla="*/ 18 w 36"/>
                  <a:gd name="T11" fmla="*/ 24 h 72"/>
                  <a:gd name="T12" fmla="*/ 36 w 36"/>
                  <a:gd name="T13" fmla="*/ 12 h 72"/>
                  <a:gd name="T14" fmla="*/ 30 w 36"/>
                  <a:gd name="T15" fmla="*/ 0 h 72"/>
                  <a:gd name="T16" fmla="*/ 30 w 36"/>
                  <a:gd name="T17" fmla="*/ 0 h 72"/>
                  <a:gd name="T18" fmla="*/ 36 w 36"/>
                  <a:gd name="T19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72">
                    <a:moveTo>
                      <a:pt x="36" y="12"/>
                    </a:moveTo>
                    <a:lnTo>
                      <a:pt x="18" y="2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8" y="24"/>
                    </a:lnTo>
                    <a:lnTo>
                      <a:pt x="36" y="1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849"/>
              <p:cNvSpPr>
                <a:spLocks/>
              </p:cNvSpPr>
              <p:nvPr/>
            </p:nvSpPr>
            <p:spPr bwMode="auto">
              <a:xfrm>
                <a:off x="2760" y="273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850"/>
              <p:cNvSpPr>
                <a:spLocks/>
              </p:cNvSpPr>
              <p:nvPr/>
            </p:nvSpPr>
            <p:spPr bwMode="auto">
              <a:xfrm>
                <a:off x="2826" y="2682"/>
                <a:ext cx="18" cy="36"/>
              </a:xfrm>
              <a:custGeom>
                <a:avLst/>
                <a:gdLst>
                  <a:gd name="T0" fmla="*/ 18 w 18"/>
                  <a:gd name="T1" fmla="*/ 12 h 36"/>
                  <a:gd name="T2" fmla="*/ 0 w 18"/>
                  <a:gd name="T3" fmla="*/ 0 h 36"/>
                  <a:gd name="T4" fmla="*/ 18 w 18"/>
                  <a:gd name="T5" fmla="*/ 12 h 36"/>
                  <a:gd name="T6" fmla="*/ 18 w 18"/>
                  <a:gd name="T7" fmla="*/ 36 h 36"/>
                  <a:gd name="T8" fmla="*/ 18 w 18"/>
                  <a:gd name="T9" fmla="*/ 36 h 36"/>
                  <a:gd name="T10" fmla="*/ 18 w 18"/>
                  <a:gd name="T11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6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851"/>
              <p:cNvSpPr>
                <a:spLocks/>
              </p:cNvSpPr>
              <p:nvPr/>
            </p:nvSpPr>
            <p:spPr bwMode="auto">
              <a:xfrm>
                <a:off x="2826" y="267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852"/>
              <p:cNvSpPr>
                <a:spLocks/>
              </p:cNvSpPr>
              <p:nvPr/>
            </p:nvSpPr>
            <p:spPr bwMode="auto">
              <a:xfrm>
                <a:off x="2838" y="2670"/>
                <a:ext cx="12" cy="0"/>
              </a:xfrm>
              <a:custGeom>
                <a:avLst/>
                <a:gdLst>
                  <a:gd name="T0" fmla="*/ 12 w 12"/>
                  <a:gd name="T1" fmla="*/ 0 w 12"/>
                  <a:gd name="T2" fmla="*/ 12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853"/>
              <p:cNvSpPr>
                <a:spLocks/>
              </p:cNvSpPr>
              <p:nvPr/>
            </p:nvSpPr>
            <p:spPr bwMode="auto">
              <a:xfrm>
                <a:off x="2844" y="2718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Freeform 854"/>
              <p:cNvSpPr>
                <a:spLocks noEditPoints="1"/>
              </p:cNvSpPr>
              <p:nvPr/>
            </p:nvSpPr>
            <p:spPr bwMode="auto">
              <a:xfrm>
                <a:off x="3186" y="2772"/>
                <a:ext cx="150" cy="168"/>
              </a:xfrm>
              <a:custGeom>
                <a:avLst/>
                <a:gdLst>
                  <a:gd name="T0" fmla="*/ 150 w 150"/>
                  <a:gd name="T1" fmla="*/ 18 h 168"/>
                  <a:gd name="T2" fmla="*/ 150 w 150"/>
                  <a:gd name="T3" fmla="*/ 12 h 168"/>
                  <a:gd name="T4" fmla="*/ 150 w 150"/>
                  <a:gd name="T5" fmla="*/ 18 h 168"/>
                  <a:gd name="T6" fmla="*/ 126 w 150"/>
                  <a:gd name="T7" fmla="*/ 6 h 168"/>
                  <a:gd name="T8" fmla="*/ 108 w 150"/>
                  <a:gd name="T9" fmla="*/ 18 h 168"/>
                  <a:gd name="T10" fmla="*/ 84 w 150"/>
                  <a:gd name="T11" fmla="*/ 18 h 168"/>
                  <a:gd name="T12" fmla="*/ 54 w 150"/>
                  <a:gd name="T13" fmla="*/ 0 h 168"/>
                  <a:gd name="T14" fmla="*/ 12 w 150"/>
                  <a:gd name="T15" fmla="*/ 0 h 168"/>
                  <a:gd name="T16" fmla="*/ 0 w 150"/>
                  <a:gd name="T17" fmla="*/ 12 h 168"/>
                  <a:gd name="T18" fmla="*/ 6 w 150"/>
                  <a:gd name="T19" fmla="*/ 12 h 168"/>
                  <a:gd name="T20" fmla="*/ 24 w 150"/>
                  <a:gd name="T21" fmla="*/ 48 h 168"/>
                  <a:gd name="T22" fmla="*/ 6 w 150"/>
                  <a:gd name="T23" fmla="*/ 84 h 168"/>
                  <a:gd name="T24" fmla="*/ 6 w 150"/>
                  <a:gd name="T25" fmla="*/ 84 h 168"/>
                  <a:gd name="T26" fmla="*/ 6 w 150"/>
                  <a:gd name="T27" fmla="*/ 90 h 168"/>
                  <a:gd name="T28" fmla="*/ 18 w 150"/>
                  <a:gd name="T29" fmla="*/ 90 h 168"/>
                  <a:gd name="T30" fmla="*/ 6 w 150"/>
                  <a:gd name="T31" fmla="*/ 96 h 168"/>
                  <a:gd name="T32" fmla="*/ 6 w 150"/>
                  <a:gd name="T33" fmla="*/ 102 h 168"/>
                  <a:gd name="T34" fmla="*/ 72 w 150"/>
                  <a:gd name="T35" fmla="*/ 138 h 168"/>
                  <a:gd name="T36" fmla="*/ 72 w 150"/>
                  <a:gd name="T37" fmla="*/ 156 h 168"/>
                  <a:gd name="T38" fmla="*/ 102 w 150"/>
                  <a:gd name="T39" fmla="*/ 168 h 168"/>
                  <a:gd name="T40" fmla="*/ 108 w 150"/>
                  <a:gd name="T41" fmla="*/ 168 h 168"/>
                  <a:gd name="T42" fmla="*/ 120 w 150"/>
                  <a:gd name="T43" fmla="*/ 150 h 168"/>
                  <a:gd name="T44" fmla="*/ 120 w 150"/>
                  <a:gd name="T45" fmla="*/ 138 h 168"/>
                  <a:gd name="T46" fmla="*/ 126 w 150"/>
                  <a:gd name="T47" fmla="*/ 132 h 168"/>
                  <a:gd name="T48" fmla="*/ 132 w 150"/>
                  <a:gd name="T49" fmla="*/ 120 h 168"/>
                  <a:gd name="T50" fmla="*/ 138 w 150"/>
                  <a:gd name="T51" fmla="*/ 120 h 168"/>
                  <a:gd name="T52" fmla="*/ 144 w 150"/>
                  <a:gd name="T53" fmla="*/ 114 h 168"/>
                  <a:gd name="T54" fmla="*/ 132 w 150"/>
                  <a:gd name="T55" fmla="*/ 102 h 168"/>
                  <a:gd name="T56" fmla="*/ 132 w 150"/>
                  <a:gd name="T57" fmla="*/ 36 h 168"/>
                  <a:gd name="T58" fmla="*/ 150 w 150"/>
                  <a:gd name="T59" fmla="*/ 18 h 168"/>
                  <a:gd name="T60" fmla="*/ 150 w 150"/>
                  <a:gd name="T61" fmla="*/ 18 h 168"/>
                  <a:gd name="T62" fmla="*/ 150 w 150"/>
                  <a:gd name="T63" fmla="*/ 18 h 168"/>
                  <a:gd name="T64" fmla="*/ 42 w 150"/>
                  <a:gd name="T65" fmla="*/ 30 h 168"/>
                  <a:gd name="T66" fmla="*/ 36 w 150"/>
                  <a:gd name="T67" fmla="*/ 12 h 168"/>
                  <a:gd name="T68" fmla="*/ 42 w 150"/>
                  <a:gd name="T69" fmla="*/ 0 h 168"/>
                  <a:gd name="T70" fmla="*/ 48 w 150"/>
                  <a:gd name="T71" fmla="*/ 6 h 168"/>
                  <a:gd name="T72" fmla="*/ 48 w 150"/>
                  <a:gd name="T73" fmla="*/ 30 h 168"/>
                  <a:gd name="T74" fmla="*/ 54 w 150"/>
                  <a:gd name="T75" fmla="*/ 42 h 168"/>
                  <a:gd name="T76" fmla="*/ 42 w 150"/>
                  <a:gd name="T77" fmla="*/ 3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0" h="168">
                    <a:moveTo>
                      <a:pt x="150" y="18"/>
                    </a:moveTo>
                    <a:lnTo>
                      <a:pt x="150" y="12"/>
                    </a:lnTo>
                    <a:lnTo>
                      <a:pt x="150" y="18"/>
                    </a:lnTo>
                    <a:lnTo>
                      <a:pt x="126" y="6"/>
                    </a:lnTo>
                    <a:lnTo>
                      <a:pt x="108" y="18"/>
                    </a:lnTo>
                    <a:lnTo>
                      <a:pt x="84" y="18"/>
                    </a:lnTo>
                    <a:lnTo>
                      <a:pt x="54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24" y="48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90"/>
                    </a:lnTo>
                    <a:lnTo>
                      <a:pt x="18" y="90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72" y="138"/>
                    </a:lnTo>
                    <a:lnTo>
                      <a:pt x="72" y="156"/>
                    </a:lnTo>
                    <a:lnTo>
                      <a:pt x="102" y="168"/>
                    </a:lnTo>
                    <a:lnTo>
                      <a:pt x="108" y="168"/>
                    </a:lnTo>
                    <a:lnTo>
                      <a:pt x="120" y="150"/>
                    </a:lnTo>
                    <a:lnTo>
                      <a:pt x="120" y="138"/>
                    </a:lnTo>
                    <a:lnTo>
                      <a:pt x="126" y="132"/>
                    </a:lnTo>
                    <a:lnTo>
                      <a:pt x="132" y="120"/>
                    </a:lnTo>
                    <a:lnTo>
                      <a:pt x="138" y="120"/>
                    </a:lnTo>
                    <a:lnTo>
                      <a:pt x="144" y="114"/>
                    </a:lnTo>
                    <a:lnTo>
                      <a:pt x="132" y="102"/>
                    </a:lnTo>
                    <a:lnTo>
                      <a:pt x="132" y="36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50" y="18"/>
                    </a:lnTo>
                    <a:close/>
                    <a:moveTo>
                      <a:pt x="42" y="30"/>
                    </a:moveTo>
                    <a:lnTo>
                      <a:pt x="36" y="12"/>
                    </a:lnTo>
                    <a:lnTo>
                      <a:pt x="42" y="0"/>
                    </a:lnTo>
                    <a:lnTo>
                      <a:pt x="48" y="6"/>
                    </a:lnTo>
                    <a:lnTo>
                      <a:pt x="48" y="30"/>
                    </a:lnTo>
                    <a:lnTo>
                      <a:pt x="54" y="42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855"/>
              <p:cNvSpPr>
                <a:spLocks/>
              </p:cNvSpPr>
              <p:nvPr/>
            </p:nvSpPr>
            <p:spPr bwMode="auto">
              <a:xfrm>
                <a:off x="3312" y="2778"/>
                <a:ext cx="24" cy="12"/>
              </a:xfrm>
              <a:custGeom>
                <a:avLst/>
                <a:gdLst>
                  <a:gd name="T0" fmla="*/ 24 w 24"/>
                  <a:gd name="T1" fmla="*/ 12 h 12"/>
                  <a:gd name="T2" fmla="*/ 24 w 24"/>
                  <a:gd name="T3" fmla="*/ 6 h 12"/>
                  <a:gd name="T4" fmla="*/ 0 w 24"/>
                  <a:gd name="T5" fmla="*/ 0 h 12"/>
                  <a:gd name="T6" fmla="*/ 24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24" y="12"/>
                    </a:moveTo>
                    <a:lnTo>
                      <a:pt x="24" y="6"/>
                    </a:lnTo>
                    <a:lnTo>
                      <a:pt x="0" y="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Rectangle 856"/>
              <p:cNvSpPr>
                <a:spLocks noChangeArrowheads="1"/>
              </p:cNvSpPr>
              <p:nvPr/>
            </p:nvSpPr>
            <p:spPr bwMode="auto">
              <a:xfrm>
                <a:off x="3336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857"/>
              <p:cNvSpPr>
                <a:spLocks/>
              </p:cNvSpPr>
              <p:nvPr/>
            </p:nvSpPr>
            <p:spPr bwMode="auto">
              <a:xfrm>
                <a:off x="3102" y="2784"/>
                <a:ext cx="108" cy="108"/>
              </a:xfrm>
              <a:custGeom>
                <a:avLst/>
                <a:gdLst>
                  <a:gd name="T0" fmla="*/ 42 w 108"/>
                  <a:gd name="T1" fmla="*/ 30 h 108"/>
                  <a:gd name="T2" fmla="*/ 36 w 108"/>
                  <a:gd name="T3" fmla="*/ 42 h 108"/>
                  <a:gd name="T4" fmla="*/ 30 w 108"/>
                  <a:gd name="T5" fmla="*/ 42 h 108"/>
                  <a:gd name="T6" fmla="*/ 24 w 108"/>
                  <a:gd name="T7" fmla="*/ 54 h 108"/>
                  <a:gd name="T8" fmla="*/ 18 w 108"/>
                  <a:gd name="T9" fmla="*/ 54 h 108"/>
                  <a:gd name="T10" fmla="*/ 18 w 108"/>
                  <a:gd name="T11" fmla="*/ 54 h 108"/>
                  <a:gd name="T12" fmla="*/ 6 w 108"/>
                  <a:gd name="T13" fmla="*/ 66 h 108"/>
                  <a:gd name="T14" fmla="*/ 6 w 108"/>
                  <a:gd name="T15" fmla="*/ 66 h 108"/>
                  <a:gd name="T16" fmla="*/ 6 w 108"/>
                  <a:gd name="T17" fmla="*/ 78 h 108"/>
                  <a:gd name="T18" fmla="*/ 6 w 108"/>
                  <a:gd name="T19" fmla="*/ 78 h 108"/>
                  <a:gd name="T20" fmla="*/ 6 w 108"/>
                  <a:gd name="T21" fmla="*/ 78 h 108"/>
                  <a:gd name="T22" fmla="*/ 6 w 108"/>
                  <a:gd name="T23" fmla="*/ 72 h 108"/>
                  <a:gd name="T24" fmla="*/ 6 w 108"/>
                  <a:gd name="T25" fmla="*/ 84 h 108"/>
                  <a:gd name="T26" fmla="*/ 6 w 108"/>
                  <a:gd name="T27" fmla="*/ 84 h 108"/>
                  <a:gd name="T28" fmla="*/ 0 w 108"/>
                  <a:gd name="T29" fmla="*/ 108 h 108"/>
                  <a:gd name="T30" fmla="*/ 0 w 108"/>
                  <a:gd name="T31" fmla="*/ 108 h 108"/>
                  <a:gd name="T32" fmla="*/ 12 w 108"/>
                  <a:gd name="T33" fmla="*/ 90 h 108"/>
                  <a:gd name="T34" fmla="*/ 30 w 108"/>
                  <a:gd name="T35" fmla="*/ 96 h 108"/>
                  <a:gd name="T36" fmla="*/ 48 w 108"/>
                  <a:gd name="T37" fmla="*/ 90 h 108"/>
                  <a:gd name="T38" fmla="*/ 48 w 108"/>
                  <a:gd name="T39" fmla="*/ 78 h 108"/>
                  <a:gd name="T40" fmla="*/ 72 w 108"/>
                  <a:gd name="T41" fmla="*/ 72 h 108"/>
                  <a:gd name="T42" fmla="*/ 72 w 108"/>
                  <a:gd name="T43" fmla="*/ 66 h 108"/>
                  <a:gd name="T44" fmla="*/ 90 w 108"/>
                  <a:gd name="T45" fmla="*/ 72 h 108"/>
                  <a:gd name="T46" fmla="*/ 108 w 108"/>
                  <a:gd name="T47" fmla="*/ 36 h 108"/>
                  <a:gd name="T48" fmla="*/ 90 w 108"/>
                  <a:gd name="T49" fmla="*/ 0 h 108"/>
                  <a:gd name="T50" fmla="*/ 84 w 108"/>
                  <a:gd name="T51" fmla="*/ 0 h 108"/>
                  <a:gd name="T52" fmla="*/ 84 w 108"/>
                  <a:gd name="T53" fmla="*/ 0 h 108"/>
                  <a:gd name="T54" fmla="*/ 54 w 108"/>
                  <a:gd name="T55" fmla="*/ 6 h 108"/>
                  <a:gd name="T56" fmla="*/ 30 w 108"/>
                  <a:gd name="T57" fmla="*/ 6 h 108"/>
                  <a:gd name="T58" fmla="*/ 36 w 108"/>
                  <a:gd name="T59" fmla="*/ 30 h 108"/>
                  <a:gd name="T60" fmla="*/ 42 w 108"/>
                  <a:gd name="T61" fmla="*/ 3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108">
                    <a:moveTo>
                      <a:pt x="42" y="30"/>
                    </a:moveTo>
                    <a:lnTo>
                      <a:pt x="36" y="42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2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12" y="90"/>
                    </a:lnTo>
                    <a:lnTo>
                      <a:pt x="30" y="96"/>
                    </a:lnTo>
                    <a:lnTo>
                      <a:pt x="48" y="90"/>
                    </a:lnTo>
                    <a:lnTo>
                      <a:pt x="48" y="78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90" y="72"/>
                    </a:lnTo>
                    <a:lnTo>
                      <a:pt x="108" y="36"/>
                    </a:lnTo>
                    <a:lnTo>
                      <a:pt x="90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54" y="6"/>
                    </a:lnTo>
                    <a:lnTo>
                      <a:pt x="30" y="6"/>
                    </a:lnTo>
                    <a:lnTo>
                      <a:pt x="36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858"/>
              <p:cNvSpPr>
                <a:spLocks/>
              </p:cNvSpPr>
              <p:nvPr/>
            </p:nvSpPr>
            <p:spPr bwMode="auto">
              <a:xfrm>
                <a:off x="3132" y="2790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Rectangle 859"/>
              <p:cNvSpPr>
                <a:spLocks noChangeArrowheads="1"/>
              </p:cNvSpPr>
              <p:nvPr/>
            </p:nvSpPr>
            <p:spPr bwMode="auto">
              <a:xfrm>
                <a:off x="3186" y="278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860"/>
              <p:cNvSpPr>
                <a:spLocks/>
              </p:cNvSpPr>
              <p:nvPr/>
            </p:nvSpPr>
            <p:spPr bwMode="auto">
              <a:xfrm>
                <a:off x="3102" y="2874"/>
                <a:ext cx="30" cy="36"/>
              </a:xfrm>
              <a:custGeom>
                <a:avLst/>
                <a:gdLst>
                  <a:gd name="T0" fmla="*/ 30 w 30"/>
                  <a:gd name="T1" fmla="*/ 6 h 36"/>
                  <a:gd name="T2" fmla="*/ 12 w 30"/>
                  <a:gd name="T3" fmla="*/ 0 h 36"/>
                  <a:gd name="T4" fmla="*/ 0 w 30"/>
                  <a:gd name="T5" fmla="*/ 18 h 36"/>
                  <a:gd name="T6" fmla="*/ 0 w 30"/>
                  <a:gd name="T7" fmla="*/ 24 h 36"/>
                  <a:gd name="T8" fmla="*/ 0 w 30"/>
                  <a:gd name="T9" fmla="*/ 24 h 36"/>
                  <a:gd name="T10" fmla="*/ 0 w 30"/>
                  <a:gd name="T11" fmla="*/ 30 h 36"/>
                  <a:gd name="T12" fmla="*/ 0 w 30"/>
                  <a:gd name="T13" fmla="*/ 30 h 36"/>
                  <a:gd name="T14" fmla="*/ 6 w 30"/>
                  <a:gd name="T15" fmla="*/ 30 h 36"/>
                  <a:gd name="T16" fmla="*/ 6 w 30"/>
                  <a:gd name="T17" fmla="*/ 30 h 36"/>
                  <a:gd name="T18" fmla="*/ 12 w 30"/>
                  <a:gd name="T19" fmla="*/ 36 h 36"/>
                  <a:gd name="T20" fmla="*/ 18 w 30"/>
                  <a:gd name="T21" fmla="*/ 30 h 36"/>
                  <a:gd name="T22" fmla="*/ 24 w 30"/>
                  <a:gd name="T23" fmla="*/ 24 h 36"/>
                  <a:gd name="T24" fmla="*/ 24 w 30"/>
                  <a:gd name="T25" fmla="*/ 24 h 36"/>
                  <a:gd name="T26" fmla="*/ 24 w 30"/>
                  <a:gd name="T27" fmla="*/ 24 h 36"/>
                  <a:gd name="T28" fmla="*/ 24 w 30"/>
                  <a:gd name="T29" fmla="*/ 24 h 36"/>
                  <a:gd name="T30" fmla="*/ 30 w 30"/>
                  <a:gd name="T31" fmla="*/ 24 h 36"/>
                  <a:gd name="T32" fmla="*/ 30 w 30"/>
                  <a:gd name="T33" fmla="*/ 24 h 36"/>
                  <a:gd name="T34" fmla="*/ 30 w 30"/>
                  <a:gd name="T35" fmla="*/ 24 h 36"/>
                  <a:gd name="T36" fmla="*/ 30 w 30"/>
                  <a:gd name="T37" fmla="*/ 12 h 36"/>
                  <a:gd name="T38" fmla="*/ 24 w 30"/>
                  <a:gd name="T39" fmla="*/ 6 h 36"/>
                  <a:gd name="T40" fmla="*/ 30 w 30"/>
                  <a:gd name="T4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36">
                    <a:moveTo>
                      <a:pt x="30" y="6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861"/>
              <p:cNvSpPr>
                <a:spLocks/>
              </p:cNvSpPr>
              <p:nvPr/>
            </p:nvSpPr>
            <p:spPr bwMode="auto">
              <a:xfrm>
                <a:off x="3102" y="2898"/>
                <a:ext cx="30" cy="42"/>
              </a:xfrm>
              <a:custGeom>
                <a:avLst/>
                <a:gdLst>
                  <a:gd name="T0" fmla="*/ 30 w 30"/>
                  <a:gd name="T1" fmla="*/ 0 h 42"/>
                  <a:gd name="T2" fmla="*/ 30 w 30"/>
                  <a:gd name="T3" fmla="*/ 0 h 42"/>
                  <a:gd name="T4" fmla="*/ 24 w 30"/>
                  <a:gd name="T5" fmla="*/ 0 h 42"/>
                  <a:gd name="T6" fmla="*/ 24 w 30"/>
                  <a:gd name="T7" fmla="*/ 0 h 42"/>
                  <a:gd name="T8" fmla="*/ 18 w 30"/>
                  <a:gd name="T9" fmla="*/ 6 h 42"/>
                  <a:gd name="T10" fmla="*/ 12 w 30"/>
                  <a:gd name="T11" fmla="*/ 12 h 42"/>
                  <a:gd name="T12" fmla="*/ 6 w 30"/>
                  <a:gd name="T13" fmla="*/ 6 h 42"/>
                  <a:gd name="T14" fmla="*/ 6 w 30"/>
                  <a:gd name="T15" fmla="*/ 6 h 42"/>
                  <a:gd name="T16" fmla="*/ 0 w 30"/>
                  <a:gd name="T17" fmla="*/ 6 h 42"/>
                  <a:gd name="T18" fmla="*/ 0 w 30"/>
                  <a:gd name="T19" fmla="*/ 6 h 42"/>
                  <a:gd name="T20" fmla="*/ 0 w 30"/>
                  <a:gd name="T21" fmla="*/ 18 h 42"/>
                  <a:gd name="T22" fmla="*/ 6 w 30"/>
                  <a:gd name="T23" fmla="*/ 36 h 42"/>
                  <a:gd name="T24" fmla="*/ 6 w 30"/>
                  <a:gd name="T25" fmla="*/ 42 h 42"/>
                  <a:gd name="T26" fmla="*/ 6 w 30"/>
                  <a:gd name="T27" fmla="*/ 42 h 42"/>
                  <a:gd name="T28" fmla="*/ 18 w 30"/>
                  <a:gd name="T29" fmla="*/ 36 h 42"/>
                  <a:gd name="T30" fmla="*/ 30 w 30"/>
                  <a:gd name="T31" fmla="*/ 12 h 42"/>
                  <a:gd name="T32" fmla="*/ 24 w 30"/>
                  <a:gd name="T33" fmla="*/ 6 h 42"/>
                  <a:gd name="T34" fmla="*/ 30 w 30"/>
                  <a:gd name="T35" fmla="*/ 0 h 42"/>
                  <a:gd name="T36" fmla="*/ 30 w 30"/>
                  <a:gd name="T3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42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18" y="36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862"/>
              <p:cNvSpPr>
                <a:spLocks/>
              </p:cNvSpPr>
              <p:nvPr/>
            </p:nvSpPr>
            <p:spPr bwMode="auto">
              <a:xfrm>
                <a:off x="3102" y="2904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  <a:gd name="T4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863"/>
              <p:cNvSpPr>
                <a:spLocks/>
              </p:cNvSpPr>
              <p:nvPr/>
            </p:nvSpPr>
            <p:spPr bwMode="auto">
              <a:xfrm>
                <a:off x="3120" y="289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864"/>
              <p:cNvSpPr>
                <a:spLocks/>
              </p:cNvSpPr>
              <p:nvPr/>
            </p:nvSpPr>
            <p:spPr bwMode="auto">
              <a:xfrm>
                <a:off x="3126" y="2898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865"/>
              <p:cNvSpPr>
                <a:spLocks/>
              </p:cNvSpPr>
              <p:nvPr/>
            </p:nvSpPr>
            <p:spPr bwMode="auto">
              <a:xfrm>
                <a:off x="2724" y="2814"/>
                <a:ext cx="108" cy="114"/>
              </a:xfrm>
              <a:custGeom>
                <a:avLst/>
                <a:gdLst>
                  <a:gd name="T0" fmla="*/ 54 w 108"/>
                  <a:gd name="T1" fmla="*/ 108 h 114"/>
                  <a:gd name="T2" fmla="*/ 54 w 108"/>
                  <a:gd name="T3" fmla="*/ 102 h 114"/>
                  <a:gd name="T4" fmla="*/ 54 w 108"/>
                  <a:gd name="T5" fmla="*/ 90 h 114"/>
                  <a:gd name="T6" fmla="*/ 78 w 108"/>
                  <a:gd name="T7" fmla="*/ 78 h 114"/>
                  <a:gd name="T8" fmla="*/ 96 w 108"/>
                  <a:gd name="T9" fmla="*/ 90 h 114"/>
                  <a:gd name="T10" fmla="*/ 108 w 108"/>
                  <a:gd name="T11" fmla="*/ 24 h 114"/>
                  <a:gd name="T12" fmla="*/ 90 w 108"/>
                  <a:gd name="T13" fmla="*/ 12 h 114"/>
                  <a:gd name="T14" fmla="*/ 84 w 108"/>
                  <a:gd name="T15" fmla="*/ 24 h 114"/>
                  <a:gd name="T16" fmla="*/ 78 w 108"/>
                  <a:gd name="T17" fmla="*/ 0 h 114"/>
                  <a:gd name="T18" fmla="*/ 78 w 108"/>
                  <a:gd name="T19" fmla="*/ 0 h 114"/>
                  <a:gd name="T20" fmla="*/ 78 w 108"/>
                  <a:gd name="T21" fmla="*/ 6 h 114"/>
                  <a:gd name="T22" fmla="*/ 78 w 108"/>
                  <a:gd name="T23" fmla="*/ 0 h 114"/>
                  <a:gd name="T24" fmla="*/ 48 w 108"/>
                  <a:gd name="T25" fmla="*/ 0 h 114"/>
                  <a:gd name="T26" fmla="*/ 48 w 108"/>
                  <a:gd name="T27" fmla="*/ 12 h 114"/>
                  <a:gd name="T28" fmla="*/ 48 w 108"/>
                  <a:gd name="T29" fmla="*/ 24 h 114"/>
                  <a:gd name="T30" fmla="*/ 48 w 108"/>
                  <a:gd name="T31" fmla="*/ 24 h 114"/>
                  <a:gd name="T32" fmla="*/ 48 w 108"/>
                  <a:gd name="T33" fmla="*/ 24 h 114"/>
                  <a:gd name="T34" fmla="*/ 18 w 108"/>
                  <a:gd name="T35" fmla="*/ 24 h 114"/>
                  <a:gd name="T36" fmla="*/ 18 w 108"/>
                  <a:gd name="T37" fmla="*/ 24 h 114"/>
                  <a:gd name="T38" fmla="*/ 18 w 108"/>
                  <a:gd name="T39" fmla="*/ 24 h 114"/>
                  <a:gd name="T40" fmla="*/ 18 w 108"/>
                  <a:gd name="T41" fmla="*/ 24 h 114"/>
                  <a:gd name="T42" fmla="*/ 12 w 108"/>
                  <a:gd name="T43" fmla="*/ 36 h 114"/>
                  <a:gd name="T44" fmla="*/ 12 w 108"/>
                  <a:gd name="T45" fmla="*/ 36 h 114"/>
                  <a:gd name="T46" fmla="*/ 12 w 108"/>
                  <a:gd name="T47" fmla="*/ 48 h 114"/>
                  <a:gd name="T48" fmla="*/ 0 w 108"/>
                  <a:gd name="T49" fmla="*/ 60 h 114"/>
                  <a:gd name="T50" fmla="*/ 12 w 108"/>
                  <a:gd name="T51" fmla="*/ 78 h 114"/>
                  <a:gd name="T52" fmla="*/ 24 w 108"/>
                  <a:gd name="T53" fmla="*/ 96 h 114"/>
                  <a:gd name="T54" fmla="*/ 42 w 108"/>
                  <a:gd name="T55" fmla="*/ 108 h 114"/>
                  <a:gd name="T56" fmla="*/ 42 w 108"/>
                  <a:gd name="T57" fmla="*/ 114 h 114"/>
                  <a:gd name="T58" fmla="*/ 42 w 108"/>
                  <a:gd name="T59" fmla="*/ 114 h 114"/>
                  <a:gd name="T60" fmla="*/ 42 w 108"/>
                  <a:gd name="T61" fmla="*/ 114 h 114"/>
                  <a:gd name="T62" fmla="*/ 54 w 108"/>
                  <a:gd name="T63" fmla="*/ 10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14">
                    <a:moveTo>
                      <a:pt x="54" y="108"/>
                    </a:moveTo>
                    <a:lnTo>
                      <a:pt x="54" y="102"/>
                    </a:lnTo>
                    <a:lnTo>
                      <a:pt x="54" y="90"/>
                    </a:lnTo>
                    <a:lnTo>
                      <a:pt x="78" y="78"/>
                    </a:lnTo>
                    <a:lnTo>
                      <a:pt x="96" y="90"/>
                    </a:lnTo>
                    <a:lnTo>
                      <a:pt x="108" y="24"/>
                    </a:lnTo>
                    <a:lnTo>
                      <a:pt x="90" y="12"/>
                    </a:lnTo>
                    <a:lnTo>
                      <a:pt x="84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78" y="0"/>
                    </a:lnTo>
                    <a:lnTo>
                      <a:pt x="48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48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24" y="96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54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Rectangle 866"/>
              <p:cNvSpPr>
                <a:spLocks noChangeArrowheads="1"/>
              </p:cNvSpPr>
              <p:nvPr/>
            </p:nvSpPr>
            <p:spPr bwMode="auto">
              <a:xfrm>
                <a:off x="2772" y="2814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Rectangle 867"/>
              <p:cNvSpPr>
                <a:spLocks noChangeArrowheads="1"/>
              </p:cNvSpPr>
              <p:nvPr/>
            </p:nvSpPr>
            <p:spPr bwMode="auto">
              <a:xfrm>
                <a:off x="2742" y="2838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868"/>
              <p:cNvSpPr>
                <a:spLocks/>
              </p:cNvSpPr>
              <p:nvPr/>
            </p:nvSpPr>
            <p:spPr bwMode="auto">
              <a:xfrm>
                <a:off x="2766" y="2784"/>
                <a:ext cx="144" cy="162"/>
              </a:xfrm>
              <a:custGeom>
                <a:avLst/>
                <a:gdLst>
                  <a:gd name="T0" fmla="*/ 42 w 144"/>
                  <a:gd name="T1" fmla="*/ 162 h 162"/>
                  <a:gd name="T2" fmla="*/ 60 w 144"/>
                  <a:gd name="T3" fmla="*/ 156 h 162"/>
                  <a:gd name="T4" fmla="*/ 72 w 144"/>
                  <a:gd name="T5" fmla="*/ 162 h 162"/>
                  <a:gd name="T6" fmla="*/ 84 w 144"/>
                  <a:gd name="T7" fmla="*/ 150 h 162"/>
                  <a:gd name="T8" fmla="*/ 96 w 144"/>
                  <a:gd name="T9" fmla="*/ 138 h 162"/>
                  <a:gd name="T10" fmla="*/ 108 w 144"/>
                  <a:gd name="T11" fmla="*/ 96 h 162"/>
                  <a:gd name="T12" fmla="*/ 126 w 144"/>
                  <a:gd name="T13" fmla="*/ 84 h 162"/>
                  <a:gd name="T14" fmla="*/ 144 w 144"/>
                  <a:gd name="T15" fmla="*/ 6 h 162"/>
                  <a:gd name="T16" fmla="*/ 132 w 144"/>
                  <a:gd name="T17" fmla="*/ 12 h 162"/>
                  <a:gd name="T18" fmla="*/ 132 w 144"/>
                  <a:gd name="T19" fmla="*/ 12 h 162"/>
                  <a:gd name="T20" fmla="*/ 132 w 144"/>
                  <a:gd name="T21" fmla="*/ 12 h 162"/>
                  <a:gd name="T22" fmla="*/ 114 w 144"/>
                  <a:gd name="T23" fmla="*/ 0 h 162"/>
                  <a:gd name="T24" fmla="*/ 108 w 144"/>
                  <a:gd name="T25" fmla="*/ 12 h 162"/>
                  <a:gd name="T26" fmla="*/ 96 w 144"/>
                  <a:gd name="T27" fmla="*/ 18 h 162"/>
                  <a:gd name="T28" fmla="*/ 96 w 144"/>
                  <a:gd name="T29" fmla="*/ 42 h 162"/>
                  <a:gd name="T30" fmla="*/ 54 w 144"/>
                  <a:gd name="T31" fmla="*/ 36 h 162"/>
                  <a:gd name="T32" fmla="*/ 36 w 144"/>
                  <a:gd name="T33" fmla="*/ 36 h 162"/>
                  <a:gd name="T34" fmla="*/ 36 w 144"/>
                  <a:gd name="T35" fmla="*/ 36 h 162"/>
                  <a:gd name="T36" fmla="*/ 36 w 144"/>
                  <a:gd name="T37" fmla="*/ 36 h 162"/>
                  <a:gd name="T38" fmla="*/ 36 w 144"/>
                  <a:gd name="T39" fmla="*/ 36 h 162"/>
                  <a:gd name="T40" fmla="*/ 36 w 144"/>
                  <a:gd name="T41" fmla="*/ 30 h 162"/>
                  <a:gd name="T42" fmla="*/ 36 w 144"/>
                  <a:gd name="T43" fmla="*/ 30 h 162"/>
                  <a:gd name="T44" fmla="*/ 42 w 144"/>
                  <a:gd name="T45" fmla="*/ 54 h 162"/>
                  <a:gd name="T46" fmla="*/ 48 w 144"/>
                  <a:gd name="T47" fmla="*/ 42 h 162"/>
                  <a:gd name="T48" fmla="*/ 66 w 144"/>
                  <a:gd name="T49" fmla="*/ 54 h 162"/>
                  <a:gd name="T50" fmla="*/ 54 w 144"/>
                  <a:gd name="T51" fmla="*/ 120 h 162"/>
                  <a:gd name="T52" fmla="*/ 36 w 144"/>
                  <a:gd name="T53" fmla="*/ 108 h 162"/>
                  <a:gd name="T54" fmla="*/ 12 w 144"/>
                  <a:gd name="T55" fmla="*/ 120 h 162"/>
                  <a:gd name="T56" fmla="*/ 12 w 144"/>
                  <a:gd name="T57" fmla="*/ 132 h 162"/>
                  <a:gd name="T58" fmla="*/ 12 w 144"/>
                  <a:gd name="T59" fmla="*/ 138 h 162"/>
                  <a:gd name="T60" fmla="*/ 12 w 144"/>
                  <a:gd name="T61" fmla="*/ 138 h 162"/>
                  <a:gd name="T62" fmla="*/ 12 w 144"/>
                  <a:gd name="T63" fmla="*/ 138 h 162"/>
                  <a:gd name="T64" fmla="*/ 0 w 144"/>
                  <a:gd name="T65" fmla="*/ 144 h 162"/>
                  <a:gd name="T66" fmla="*/ 0 w 144"/>
                  <a:gd name="T67" fmla="*/ 144 h 162"/>
                  <a:gd name="T68" fmla="*/ 18 w 144"/>
                  <a:gd name="T69" fmla="*/ 156 h 162"/>
                  <a:gd name="T70" fmla="*/ 18 w 144"/>
                  <a:gd name="T71" fmla="*/ 162 h 162"/>
                  <a:gd name="T72" fmla="*/ 36 w 144"/>
                  <a:gd name="T73" fmla="*/ 150 h 162"/>
                  <a:gd name="T74" fmla="*/ 42 w 144"/>
                  <a:gd name="T7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4" h="162">
                    <a:moveTo>
                      <a:pt x="42" y="162"/>
                    </a:moveTo>
                    <a:lnTo>
                      <a:pt x="60" y="156"/>
                    </a:lnTo>
                    <a:lnTo>
                      <a:pt x="72" y="162"/>
                    </a:lnTo>
                    <a:lnTo>
                      <a:pt x="84" y="150"/>
                    </a:lnTo>
                    <a:lnTo>
                      <a:pt x="96" y="138"/>
                    </a:lnTo>
                    <a:lnTo>
                      <a:pt x="108" y="96"/>
                    </a:lnTo>
                    <a:lnTo>
                      <a:pt x="126" y="84"/>
                    </a:lnTo>
                    <a:lnTo>
                      <a:pt x="144" y="6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14" y="0"/>
                    </a:lnTo>
                    <a:lnTo>
                      <a:pt x="108" y="12"/>
                    </a:lnTo>
                    <a:lnTo>
                      <a:pt x="96" y="18"/>
                    </a:lnTo>
                    <a:lnTo>
                      <a:pt x="96" y="42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66" y="54"/>
                    </a:lnTo>
                    <a:lnTo>
                      <a:pt x="54" y="120"/>
                    </a:lnTo>
                    <a:lnTo>
                      <a:pt x="36" y="108"/>
                    </a:lnTo>
                    <a:lnTo>
                      <a:pt x="12" y="120"/>
                    </a:lnTo>
                    <a:lnTo>
                      <a:pt x="12" y="132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18" y="156"/>
                    </a:lnTo>
                    <a:lnTo>
                      <a:pt x="18" y="162"/>
                    </a:lnTo>
                    <a:lnTo>
                      <a:pt x="36" y="150"/>
                    </a:lnTo>
                    <a:lnTo>
                      <a:pt x="42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869"/>
              <p:cNvSpPr>
                <a:spLocks/>
              </p:cNvSpPr>
              <p:nvPr/>
            </p:nvSpPr>
            <p:spPr bwMode="auto">
              <a:xfrm>
                <a:off x="2874" y="2784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6 w 6"/>
                  <a:gd name="T5" fmla="*/ 0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870"/>
              <p:cNvSpPr>
                <a:spLocks/>
              </p:cNvSpPr>
              <p:nvPr/>
            </p:nvSpPr>
            <p:spPr bwMode="auto">
              <a:xfrm>
                <a:off x="2898" y="279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871"/>
              <p:cNvSpPr>
                <a:spLocks/>
              </p:cNvSpPr>
              <p:nvPr/>
            </p:nvSpPr>
            <p:spPr bwMode="auto">
              <a:xfrm>
                <a:off x="2802" y="2820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872"/>
              <p:cNvSpPr>
                <a:spLocks/>
              </p:cNvSpPr>
              <p:nvPr/>
            </p:nvSpPr>
            <p:spPr bwMode="auto">
              <a:xfrm>
                <a:off x="2778" y="2892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0 w 24"/>
                  <a:gd name="T3" fmla="*/ 12 h 24"/>
                  <a:gd name="T4" fmla="*/ 24 w 24"/>
                  <a:gd name="T5" fmla="*/ 0 h 24"/>
                  <a:gd name="T6" fmla="*/ 0 w 24"/>
                  <a:gd name="T7" fmla="*/ 12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873"/>
              <p:cNvSpPr>
                <a:spLocks/>
              </p:cNvSpPr>
              <p:nvPr/>
            </p:nvSpPr>
            <p:spPr bwMode="auto">
              <a:xfrm>
                <a:off x="2766" y="292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874"/>
              <p:cNvSpPr>
                <a:spLocks/>
              </p:cNvSpPr>
              <p:nvPr/>
            </p:nvSpPr>
            <p:spPr bwMode="auto">
              <a:xfrm>
                <a:off x="2802" y="2814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Rectangle 875"/>
              <p:cNvSpPr>
                <a:spLocks noChangeArrowheads="1"/>
              </p:cNvSpPr>
              <p:nvPr/>
            </p:nvSpPr>
            <p:spPr bwMode="auto">
              <a:xfrm>
                <a:off x="3192" y="30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876"/>
              <p:cNvSpPr>
                <a:spLocks/>
              </p:cNvSpPr>
              <p:nvPr/>
            </p:nvSpPr>
            <p:spPr bwMode="auto">
              <a:xfrm>
                <a:off x="3108" y="2874"/>
                <a:ext cx="204" cy="199"/>
              </a:xfrm>
              <a:custGeom>
                <a:avLst/>
                <a:gdLst>
                  <a:gd name="T0" fmla="*/ 150 w 204"/>
                  <a:gd name="T1" fmla="*/ 36 h 199"/>
                  <a:gd name="T2" fmla="*/ 84 w 204"/>
                  <a:gd name="T3" fmla="*/ 0 h 199"/>
                  <a:gd name="T4" fmla="*/ 72 w 204"/>
                  <a:gd name="T5" fmla="*/ 18 h 199"/>
                  <a:gd name="T6" fmla="*/ 78 w 204"/>
                  <a:gd name="T7" fmla="*/ 24 h 199"/>
                  <a:gd name="T8" fmla="*/ 60 w 204"/>
                  <a:gd name="T9" fmla="*/ 36 h 199"/>
                  <a:gd name="T10" fmla="*/ 60 w 204"/>
                  <a:gd name="T11" fmla="*/ 30 h 199"/>
                  <a:gd name="T12" fmla="*/ 48 w 204"/>
                  <a:gd name="T13" fmla="*/ 24 h 199"/>
                  <a:gd name="T14" fmla="*/ 42 w 204"/>
                  <a:gd name="T15" fmla="*/ 36 h 199"/>
                  <a:gd name="T16" fmla="*/ 36 w 204"/>
                  <a:gd name="T17" fmla="*/ 18 h 199"/>
                  <a:gd name="T18" fmla="*/ 42 w 204"/>
                  <a:gd name="T19" fmla="*/ 0 h 199"/>
                  <a:gd name="T20" fmla="*/ 18 w 204"/>
                  <a:gd name="T21" fmla="*/ 6 h 199"/>
                  <a:gd name="T22" fmla="*/ 24 w 204"/>
                  <a:gd name="T23" fmla="*/ 12 h 199"/>
                  <a:gd name="T24" fmla="*/ 24 w 204"/>
                  <a:gd name="T25" fmla="*/ 24 h 199"/>
                  <a:gd name="T26" fmla="*/ 24 w 204"/>
                  <a:gd name="T27" fmla="*/ 24 h 199"/>
                  <a:gd name="T28" fmla="*/ 18 w 204"/>
                  <a:gd name="T29" fmla="*/ 30 h 199"/>
                  <a:gd name="T30" fmla="*/ 24 w 204"/>
                  <a:gd name="T31" fmla="*/ 36 h 199"/>
                  <a:gd name="T32" fmla="*/ 24 w 204"/>
                  <a:gd name="T33" fmla="*/ 36 h 199"/>
                  <a:gd name="T34" fmla="*/ 24 w 204"/>
                  <a:gd name="T35" fmla="*/ 36 h 199"/>
                  <a:gd name="T36" fmla="*/ 12 w 204"/>
                  <a:gd name="T37" fmla="*/ 60 h 199"/>
                  <a:gd name="T38" fmla="*/ 0 w 204"/>
                  <a:gd name="T39" fmla="*/ 66 h 199"/>
                  <a:gd name="T40" fmla="*/ 6 w 204"/>
                  <a:gd name="T41" fmla="*/ 90 h 199"/>
                  <a:gd name="T42" fmla="*/ 0 w 204"/>
                  <a:gd name="T43" fmla="*/ 96 h 199"/>
                  <a:gd name="T44" fmla="*/ 18 w 204"/>
                  <a:gd name="T45" fmla="*/ 114 h 199"/>
                  <a:gd name="T46" fmla="*/ 18 w 204"/>
                  <a:gd name="T47" fmla="*/ 120 h 199"/>
                  <a:gd name="T48" fmla="*/ 24 w 204"/>
                  <a:gd name="T49" fmla="*/ 138 h 199"/>
                  <a:gd name="T50" fmla="*/ 24 w 204"/>
                  <a:gd name="T51" fmla="*/ 138 h 199"/>
                  <a:gd name="T52" fmla="*/ 24 w 204"/>
                  <a:gd name="T53" fmla="*/ 138 h 199"/>
                  <a:gd name="T54" fmla="*/ 60 w 204"/>
                  <a:gd name="T55" fmla="*/ 163 h 199"/>
                  <a:gd name="T56" fmla="*/ 60 w 204"/>
                  <a:gd name="T57" fmla="*/ 163 h 199"/>
                  <a:gd name="T58" fmla="*/ 60 w 204"/>
                  <a:gd name="T59" fmla="*/ 163 h 199"/>
                  <a:gd name="T60" fmla="*/ 78 w 204"/>
                  <a:gd name="T61" fmla="*/ 163 h 199"/>
                  <a:gd name="T62" fmla="*/ 78 w 204"/>
                  <a:gd name="T63" fmla="*/ 163 h 199"/>
                  <a:gd name="T64" fmla="*/ 90 w 204"/>
                  <a:gd name="T65" fmla="*/ 169 h 199"/>
                  <a:gd name="T66" fmla="*/ 90 w 204"/>
                  <a:gd name="T67" fmla="*/ 187 h 199"/>
                  <a:gd name="T68" fmla="*/ 102 w 204"/>
                  <a:gd name="T69" fmla="*/ 199 h 199"/>
                  <a:gd name="T70" fmla="*/ 96 w 204"/>
                  <a:gd name="T71" fmla="*/ 199 h 199"/>
                  <a:gd name="T72" fmla="*/ 168 w 204"/>
                  <a:gd name="T73" fmla="*/ 199 h 199"/>
                  <a:gd name="T74" fmla="*/ 204 w 204"/>
                  <a:gd name="T75" fmla="*/ 181 h 199"/>
                  <a:gd name="T76" fmla="*/ 192 w 204"/>
                  <a:gd name="T77" fmla="*/ 169 h 199"/>
                  <a:gd name="T78" fmla="*/ 180 w 204"/>
                  <a:gd name="T79" fmla="*/ 138 h 199"/>
                  <a:gd name="T80" fmla="*/ 180 w 204"/>
                  <a:gd name="T81" fmla="*/ 132 h 199"/>
                  <a:gd name="T82" fmla="*/ 180 w 204"/>
                  <a:gd name="T83" fmla="*/ 114 h 199"/>
                  <a:gd name="T84" fmla="*/ 168 w 204"/>
                  <a:gd name="T85" fmla="*/ 102 h 199"/>
                  <a:gd name="T86" fmla="*/ 180 w 204"/>
                  <a:gd name="T87" fmla="*/ 78 h 199"/>
                  <a:gd name="T88" fmla="*/ 180 w 204"/>
                  <a:gd name="T89" fmla="*/ 66 h 199"/>
                  <a:gd name="T90" fmla="*/ 180 w 204"/>
                  <a:gd name="T91" fmla="*/ 66 h 199"/>
                  <a:gd name="T92" fmla="*/ 150 w 204"/>
                  <a:gd name="T93" fmla="*/ 54 h 199"/>
                  <a:gd name="T94" fmla="*/ 150 w 204"/>
                  <a:gd name="T95" fmla="*/ 36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4" h="199">
                    <a:moveTo>
                      <a:pt x="150" y="36"/>
                    </a:moveTo>
                    <a:lnTo>
                      <a:pt x="84" y="0"/>
                    </a:lnTo>
                    <a:lnTo>
                      <a:pt x="72" y="18"/>
                    </a:lnTo>
                    <a:lnTo>
                      <a:pt x="78" y="24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6"/>
                    </a:lnTo>
                    <a:lnTo>
                      <a:pt x="36" y="18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12" y="60"/>
                    </a:lnTo>
                    <a:lnTo>
                      <a:pt x="0" y="66"/>
                    </a:lnTo>
                    <a:lnTo>
                      <a:pt x="6" y="90"/>
                    </a:lnTo>
                    <a:lnTo>
                      <a:pt x="0" y="96"/>
                    </a:lnTo>
                    <a:lnTo>
                      <a:pt x="18" y="114"/>
                    </a:lnTo>
                    <a:lnTo>
                      <a:pt x="18" y="120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60" y="163"/>
                    </a:lnTo>
                    <a:lnTo>
                      <a:pt x="60" y="163"/>
                    </a:lnTo>
                    <a:lnTo>
                      <a:pt x="60" y="163"/>
                    </a:lnTo>
                    <a:lnTo>
                      <a:pt x="78" y="163"/>
                    </a:lnTo>
                    <a:lnTo>
                      <a:pt x="78" y="163"/>
                    </a:lnTo>
                    <a:lnTo>
                      <a:pt x="90" y="169"/>
                    </a:lnTo>
                    <a:lnTo>
                      <a:pt x="90" y="187"/>
                    </a:lnTo>
                    <a:lnTo>
                      <a:pt x="102" y="199"/>
                    </a:lnTo>
                    <a:lnTo>
                      <a:pt x="96" y="199"/>
                    </a:lnTo>
                    <a:lnTo>
                      <a:pt x="168" y="199"/>
                    </a:lnTo>
                    <a:lnTo>
                      <a:pt x="204" y="181"/>
                    </a:lnTo>
                    <a:lnTo>
                      <a:pt x="192" y="169"/>
                    </a:lnTo>
                    <a:lnTo>
                      <a:pt x="180" y="138"/>
                    </a:lnTo>
                    <a:lnTo>
                      <a:pt x="180" y="132"/>
                    </a:lnTo>
                    <a:lnTo>
                      <a:pt x="180" y="114"/>
                    </a:lnTo>
                    <a:lnTo>
                      <a:pt x="168" y="102"/>
                    </a:lnTo>
                    <a:lnTo>
                      <a:pt x="180" y="78"/>
                    </a:lnTo>
                    <a:lnTo>
                      <a:pt x="180" y="66"/>
                    </a:lnTo>
                    <a:lnTo>
                      <a:pt x="180" y="66"/>
                    </a:lnTo>
                    <a:lnTo>
                      <a:pt x="150" y="54"/>
                    </a:lnTo>
                    <a:lnTo>
                      <a:pt x="15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877"/>
              <p:cNvSpPr>
                <a:spLocks/>
              </p:cNvSpPr>
              <p:nvPr/>
            </p:nvSpPr>
            <p:spPr bwMode="auto">
              <a:xfrm>
                <a:off x="3132" y="2886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0 h 12"/>
                  <a:gd name="T3" fmla="*/ 12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878"/>
              <p:cNvSpPr>
                <a:spLocks/>
              </p:cNvSpPr>
              <p:nvPr/>
            </p:nvSpPr>
            <p:spPr bwMode="auto">
              <a:xfrm>
                <a:off x="3126" y="290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879"/>
              <p:cNvSpPr>
                <a:spLocks/>
              </p:cNvSpPr>
              <p:nvPr/>
            </p:nvSpPr>
            <p:spPr bwMode="auto">
              <a:xfrm>
                <a:off x="3168" y="3037"/>
                <a:ext cx="54" cy="138"/>
              </a:xfrm>
              <a:custGeom>
                <a:avLst/>
                <a:gdLst>
                  <a:gd name="T0" fmla="*/ 12 w 54"/>
                  <a:gd name="T1" fmla="*/ 18 h 138"/>
                  <a:gd name="T2" fmla="*/ 6 w 54"/>
                  <a:gd name="T3" fmla="*/ 48 h 138"/>
                  <a:gd name="T4" fmla="*/ 0 w 54"/>
                  <a:gd name="T5" fmla="*/ 72 h 138"/>
                  <a:gd name="T6" fmla="*/ 0 w 54"/>
                  <a:gd name="T7" fmla="*/ 84 h 138"/>
                  <a:gd name="T8" fmla="*/ 6 w 54"/>
                  <a:gd name="T9" fmla="*/ 78 h 138"/>
                  <a:gd name="T10" fmla="*/ 12 w 54"/>
                  <a:gd name="T11" fmla="*/ 90 h 138"/>
                  <a:gd name="T12" fmla="*/ 12 w 54"/>
                  <a:gd name="T13" fmla="*/ 96 h 138"/>
                  <a:gd name="T14" fmla="*/ 30 w 54"/>
                  <a:gd name="T15" fmla="*/ 90 h 138"/>
                  <a:gd name="T16" fmla="*/ 30 w 54"/>
                  <a:gd name="T17" fmla="*/ 102 h 138"/>
                  <a:gd name="T18" fmla="*/ 24 w 54"/>
                  <a:gd name="T19" fmla="*/ 120 h 138"/>
                  <a:gd name="T20" fmla="*/ 36 w 54"/>
                  <a:gd name="T21" fmla="*/ 132 h 138"/>
                  <a:gd name="T22" fmla="*/ 48 w 54"/>
                  <a:gd name="T23" fmla="*/ 138 h 138"/>
                  <a:gd name="T24" fmla="*/ 54 w 54"/>
                  <a:gd name="T25" fmla="*/ 120 h 138"/>
                  <a:gd name="T26" fmla="*/ 54 w 54"/>
                  <a:gd name="T27" fmla="*/ 96 h 138"/>
                  <a:gd name="T28" fmla="*/ 36 w 54"/>
                  <a:gd name="T29" fmla="*/ 72 h 138"/>
                  <a:gd name="T30" fmla="*/ 36 w 54"/>
                  <a:gd name="T31" fmla="*/ 78 h 138"/>
                  <a:gd name="T32" fmla="*/ 42 w 54"/>
                  <a:gd name="T33" fmla="*/ 84 h 138"/>
                  <a:gd name="T34" fmla="*/ 42 w 54"/>
                  <a:gd name="T35" fmla="*/ 90 h 138"/>
                  <a:gd name="T36" fmla="*/ 36 w 54"/>
                  <a:gd name="T37" fmla="*/ 84 h 138"/>
                  <a:gd name="T38" fmla="*/ 30 w 54"/>
                  <a:gd name="T39" fmla="*/ 90 h 138"/>
                  <a:gd name="T40" fmla="*/ 24 w 54"/>
                  <a:gd name="T41" fmla="*/ 54 h 138"/>
                  <a:gd name="T42" fmla="*/ 18 w 54"/>
                  <a:gd name="T43" fmla="*/ 48 h 138"/>
                  <a:gd name="T44" fmla="*/ 24 w 54"/>
                  <a:gd name="T45" fmla="*/ 36 h 138"/>
                  <a:gd name="T46" fmla="*/ 24 w 54"/>
                  <a:gd name="T47" fmla="*/ 12 h 138"/>
                  <a:gd name="T48" fmla="*/ 24 w 54"/>
                  <a:gd name="T49" fmla="*/ 12 h 138"/>
                  <a:gd name="T50" fmla="*/ 24 w 54"/>
                  <a:gd name="T51" fmla="*/ 12 h 138"/>
                  <a:gd name="T52" fmla="*/ 24 w 54"/>
                  <a:gd name="T53" fmla="*/ 12 h 138"/>
                  <a:gd name="T54" fmla="*/ 18 w 54"/>
                  <a:gd name="T55" fmla="*/ 6 h 138"/>
                  <a:gd name="T56" fmla="*/ 18 w 54"/>
                  <a:gd name="T57" fmla="*/ 0 h 138"/>
                  <a:gd name="T58" fmla="*/ 18 w 54"/>
                  <a:gd name="T59" fmla="*/ 0 h 138"/>
                  <a:gd name="T60" fmla="*/ 18 w 54"/>
                  <a:gd name="T61" fmla="*/ 0 h 138"/>
                  <a:gd name="T62" fmla="*/ 0 w 54"/>
                  <a:gd name="T63" fmla="*/ 0 h 138"/>
                  <a:gd name="T64" fmla="*/ 6 w 54"/>
                  <a:gd name="T65" fmla="*/ 0 h 138"/>
                  <a:gd name="T66" fmla="*/ 12 w 54"/>
                  <a:gd name="T67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4" h="138">
                    <a:moveTo>
                      <a:pt x="12" y="18"/>
                    </a:moveTo>
                    <a:lnTo>
                      <a:pt x="6" y="48"/>
                    </a:lnTo>
                    <a:lnTo>
                      <a:pt x="0" y="72"/>
                    </a:lnTo>
                    <a:lnTo>
                      <a:pt x="0" y="84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30" y="90"/>
                    </a:lnTo>
                    <a:lnTo>
                      <a:pt x="30" y="102"/>
                    </a:lnTo>
                    <a:lnTo>
                      <a:pt x="24" y="120"/>
                    </a:lnTo>
                    <a:lnTo>
                      <a:pt x="36" y="132"/>
                    </a:lnTo>
                    <a:lnTo>
                      <a:pt x="48" y="138"/>
                    </a:lnTo>
                    <a:lnTo>
                      <a:pt x="54" y="120"/>
                    </a:lnTo>
                    <a:lnTo>
                      <a:pt x="54" y="96"/>
                    </a:lnTo>
                    <a:lnTo>
                      <a:pt x="36" y="72"/>
                    </a:lnTo>
                    <a:lnTo>
                      <a:pt x="36" y="78"/>
                    </a:lnTo>
                    <a:lnTo>
                      <a:pt x="42" y="84"/>
                    </a:lnTo>
                    <a:lnTo>
                      <a:pt x="42" y="90"/>
                    </a:lnTo>
                    <a:lnTo>
                      <a:pt x="36" y="84"/>
                    </a:lnTo>
                    <a:lnTo>
                      <a:pt x="30" y="90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Rectangle 880"/>
              <p:cNvSpPr>
                <a:spLocks noChangeArrowheads="1"/>
              </p:cNvSpPr>
              <p:nvPr/>
            </p:nvSpPr>
            <p:spPr bwMode="auto">
              <a:xfrm>
                <a:off x="3168" y="3037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Rectangle 881"/>
              <p:cNvSpPr>
                <a:spLocks noChangeArrowheads="1"/>
              </p:cNvSpPr>
              <p:nvPr/>
            </p:nvSpPr>
            <p:spPr bwMode="auto">
              <a:xfrm>
                <a:off x="3192" y="30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Freeform 882"/>
              <p:cNvSpPr>
                <a:spLocks/>
              </p:cNvSpPr>
              <p:nvPr/>
            </p:nvSpPr>
            <p:spPr bwMode="auto">
              <a:xfrm>
                <a:off x="2784" y="2760"/>
                <a:ext cx="354" cy="349"/>
              </a:xfrm>
              <a:custGeom>
                <a:avLst/>
                <a:gdLst>
                  <a:gd name="T0" fmla="*/ 84 w 354"/>
                  <a:gd name="T1" fmla="*/ 204 h 349"/>
                  <a:gd name="T2" fmla="*/ 132 w 354"/>
                  <a:gd name="T3" fmla="*/ 246 h 349"/>
                  <a:gd name="T4" fmla="*/ 138 w 354"/>
                  <a:gd name="T5" fmla="*/ 228 h 349"/>
                  <a:gd name="T6" fmla="*/ 180 w 354"/>
                  <a:gd name="T7" fmla="*/ 234 h 349"/>
                  <a:gd name="T8" fmla="*/ 228 w 354"/>
                  <a:gd name="T9" fmla="*/ 301 h 349"/>
                  <a:gd name="T10" fmla="*/ 270 w 354"/>
                  <a:gd name="T11" fmla="*/ 319 h 349"/>
                  <a:gd name="T12" fmla="*/ 300 w 354"/>
                  <a:gd name="T13" fmla="*/ 325 h 349"/>
                  <a:gd name="T14" fmla="*/ 324 w 354"/>
                  <a:gd name="T15" fmla="*/ 325 h 349"/>
                  <a:gd name="T16" fmla="*/ 306 w 354"/>
                  <a:gd name="T17" fmla="*/ 319 h 349"/>
                  <a:gd name="T18" fmla="*/ 306 w 354"/>
                  <a:gd name="T19" fmla="*/ 295 h 349"/>
                  <a:gd name="T20" fmla="*/ 306 w 354"/>
                  <a:gd name="T21" fmla="*/ 270 h 349"/>
                  <a:gd name="T22" fmla="*/ 312 w 354"/>
                  <a:gd name="T23" fmla="*/ 264 h 349"/>
                  <a:gd name="T24" fmla="*/ 312 w 354"/>
                  <a:gd name="T25" fmla="*/ 258 h 349"/>
                  <a:gd name="T26" fmla="*/ 312 w 354"/>
                  <a:gd name="T27" fmla="*/ 258 h 349"/>
                  <a:gd name="T28" fmla="*/ 312 w 354"/>
                  <a:gd name="T29" fmla="*/ 258 h 349"/>
                  <a:gd name="T30" fmla="*/ 336 w 354"/>
                  <a:gd name="T31" fmla="*/ 234 h 349"/>
                  <a:gd name="T32" fmla="*/ 318 w 354"/>
                  <a:gd name="T33" fmla="*/ 210 h 349"/>
                  <a:gd name="T34" fmla="*/ 318 w 354"/>
                  <a:gd name="T35" fmla="*/ 192 h 349"/>
                  <a:gd name="T36" fmla="*/ 318 w 354"/>
                  <a:gd name="T37" fmla="*/ 180 h 349"/>
                  <a:gd name="T38" fmla="*/ 318 w 354"/>
                  <a:gd name="T39" fmla="*/ 156 h 349"/>
                  <a:gd name="T40" fmla="*/ 318 w 354"/>
                  <a:gd name="T41" fmla="*/ 144 h 349"/>
                  <a:gd name="T42" fmla="*/ 318 w 354"/>
                  <a:gd name="T43" fmla="*/ 138 h 349"/>
                  <a:gd name="T44" fmla="*/ 312 w 354"/>
                  <a:gd name="T45" fmla="*/ 132 h 349"/>
                  <a:gd name="T46" fmla="*/ 318 w 354"/>
                  <a:gd name="T47" fmla="*/ 132 h 349"/>
                  <a:gd name="T48" fmla="*/ 318 w 354"/>
                  <a:gd name="T49" fmla="*/ 108 h 349"/>
                  <a:gd name="T50" fmla="*/ 324 w 354"/>
                  <a:gd name="T51" fmla="*/ 90 h 349"/>
                  <a:gd name="T52" fmla="*/ 324 w 354"/>
                  <a:gd name="T53" fmla="*/ 90 h 349"/>
                  <a:gd name="T54" fmla="*/ 336 w 354"/>
                  <a:gd name="T55" fmla="*/ 78 h 349"/>
                  <a:gd name="T56" fmla="*/ 354 w 354"/>
                  <a:gd name="T57" fmla="*/ 54 h 349"/>
                  <a:gd name="T58" fmla="*/ 348 w 354"/>
                  <a:gd name="T59" fmla="*/ 30 h 349"/>
                  <a:gd name="T60" fmla="*/ 330 w 354"/>
                  <a:gd name="T61" fmla="*/ 12 h 349"/>
                  <a:gd name="T62" fmla="*/ 288 w 354"/>
                  <a:gd name="T63" fmla="*/ 0 h 349"/>
                  <a:gd name="T64" fmla="*/ 288 w 354"/>
                  <a:gd name="T65" fmla="*/ 0 h 349"/>
                  <a:gd name="T66" fmla="*/ 198 w 354"/>
                  <a:gd name="T67" fmla="*/ 18 h 349"/>
                  <a:gd name="T68" fmla="*/ 198 w 354"/>
                  <a:gd name="T69" fmla="*/ 18 h 349"/>
                  <a:gd name="T70" fmla="*/ 126 w 354"/>
                  <a:gd name="T71" fmla="*/ 30 h 349"/>
                  <a:gd name="T72" fmla="*/ 90 w 354"/>
                  <a:gd name="T73" fmla="*/ 120 h 349"/>
                  <a:gd name="T74" fmla="*/ 66 w 354"/>
                  <a:gd name="T75" fmla="*/ 174 h 349"/>
                  <a:gd name="T76" fmla="*/ 42 w 354"/>
                  <a:gd name="T77" fmla="*/ 180 h 349"/>
                  <a:gd name="T78" fmla="*/ 18 w 354"/>
                  <a:gd name="T79" fmla="*/ 174 h 349"/>
                  <a:gd name="T80" fmla="*/ 0 w 354"/>
                  <a:gd name="T81" fmla="*/ 192 h 349"/>
                  <a:gd name="T82" fmla="*/ 0 w 354"/>
                  <a:gd name="T83" fmla="*/ 204 h 349"/>
                  <a:gd name="T84" fmla="*/ 6 w 354"/>
                  <a:gd name="T85" fmla="*/ 216 h 349"/>
                  <a:gd name="T86" fmla="*/ 6 w 354"/>
                  <a:gd name="T87" fmla="*/ 216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4" h="349">
                    <a:moveTo>
                      <a:pt x="30" y="204"/>
                    </a:moveTo>
                    <a:lnTo>
                      <a:pt x="84" y="204"/>
                    </a:lnTo>
                    <a:lnTo>
                      <a:pt x="102" y="252"/>
                    </a:lnTo>
                    <a:lnTo>
                      <a:pt x="132" y="246"/>
                    </a:lnTo>
                    <a:lnTo>
                      <a:pt x="138" y="228"/>
                    </a:lnTo>
                    <a:lnTo>
                      <a:pt x="138" y="228"/>
                    </a:lnTo>
                    <a:lnTo>
                      <a:pt x="138" y="228"/>
                    </a:lnTo>
                    <a:lnTo>
                      <a:pt x="180" y="234"/>
                    </a:lnTo>
                    <a:lnTo>
                      <a:pt x="186" y="307"/>
                    </a:lnTo>
                    <a:lnTo>
                      <a:pt x="228" y="301"/>
                    </a:lnTo>
                    <a:lnTo>
                      <a:pt x="228" y="295"/>
                    </a:lnTo>
                    <a:lnTo>
                      <a:pt x="270" y="319"/>
                    </a:lnTo>
                    <a:lnTo>
                      <a:pt x="288" y="325"/>
                    </a:lnTo>
                    <a:lnTo>
                      <a:pt x="300" y="325"/>
                    </a:lnTo>
                    <a:lnTo>
                      <a:pt x="330" y="349"/>
                    </a:lnTo>
                    <a:lnTo>
                      <a:pt x="324" y="325"/>
                    </a:lnTo>
                    <a:lnTo>
                      <a:pt x="306" y="319"/>
                    </a:lnTo>
                    <a:lnTo>
                      <a:pt x="306" y="319"/>
                    </a:lnTo>
                    <a:lnTo>
                      <a:pt x="306" y="319"/>
                    </a:lnTo>
                    <a:lnTo>
                      <a:pt x="306" y="295"/>
                    </a:lnTo>
                    <a:lnTo>
                      <a:pt x="312" y="270"/>
                    </a:lnTo>
                    <a:lnTo>
                      <a:pt x="306" y="270"/>
                    </a:lnTo>
                    <a:lnTo>
                      <a:pt x="312" y="264"/>
                    </a:lnTo>
                    <a:lnTo>
                      <a:pt x="312" y="264"/>
                    </a:lnTo>
                    <a:lnTo>
                      <a:pt x="312" y="264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42" y="252"/>
                    </a:lnTo>
                    <a:lnTo>
                      <a:pt x="336" y="234"/>
                    </a:lnTo>
                    <a:lnTo>
                      <a:pt x="324" y="228"/>
                    </a:lnTo>
                    <a:lnTo>
                      <a:pt x="318" y="210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18" y="186"/>
                    </a:lnTo>
                    <a:lnTo>
                      <a:pt x="318" y="180"/>
                    </a:lnTo>
                    <a:lnTo>
                      <a:pt x="318" y="174"/>
                    </a:lnTo>
                    <a:lnTo>
                      <a:pt x="318" y="156"/>
                    </a:lnTo>
                    <a:lnTo>
                      <a:pt x="318" y="156"/>
                    </a:lnTo>
                    <a:lnTo>
                      <a:pt x="318" y="144"/>
                    </a:lnTo>
                    <a:lnTo>
                      <a:pt x="318" y="144"/>
                    </a:lnTo>
                    <a:lnTo>
                      <a:pt x="318" y="138"/>
                    </a:lnTo>
                    <a:lnTo>
                      <a:pt x="312" y="144"/>
                    </a:lnTo>
                    <a:lnTo>
                      <a:pt x="312" y="132"/>
                    </a:lnTo>
                    <a:lnTo>
                      <a:pt x="318" y="126"/>
                    </a:lnTo>
                    <a:lnTo>
                      <a:pt x="318" y="132"/>
                    </a:lnTo>
                    <a:lnTo>
                      <a:pt x="324" y="108"/>
                    </a:lnTo>
                    <a:lnTo>
                      <a:pt x="318" y="108"/>
                    </a:lnTo>
                    <a:lnTo>
                      <a:pt x="324" y="102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36" y="78"/>
                    </a:lnTo>
                    <a:lnTo>
                      <a:pt x="342" y="72"/>
                    </a:lnTo>
                    <a:lnTo>
                      <a:pt x="354" y="54"/>
                    </a:lnTo>
                    <a:lnTo>
                      <a:pt x="348" y="30"/>
                    </a:lnTo>
                    <a:lnTo>
                      <a:pt x="348" y="30"/>
                    </a:lnTo>
                    <a:lnTo>
                      <a:pt x="348" y="30"/>
                    </a:lnTo>
                    <a:lnTo>
                      <a:pt x="330" y="12"/>
                    </a:lnTo>
                    <a:lnTo>
                      <a:pt x="306" y="12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16" y="12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132" y="0"/>
                    </a:lnTo>
                    <a:lnTo>
                      <a:pt x="126" y="30"/>
                    </a:lnTo>
                    <a:lnTo>
                      <a:pt x="108" y="108"/>
                    </a:lnTo>
                    <a:lnTo>
                      <a:pt x="90" y="120"/>
                    </a:lnTo>
                    <a:lnTo>
                      <a:pt x="78" y="162"/>
                    </a:lnTo>
                    <a:lnTo>
                      <a:pt x="66" y="174"/>
                    </a:lnTo>
                    <a:lnTo>
                      <a:pt x="54" y="186"/>
                    </a:lnTo>
                    <a:lnTo>
                      <a:pt x="42" y="180"/>
                    </a:lnTo>
                    <a:lnTo>
                      <a:pt x="24" y="186"/>
                    </a:lnTo>
                    <a:lnTo>
                      <a:pt x="18" y="17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6" y="204"/>
                    </a:lnTo>
                    <a:lnTo>
                      <a:pt x="6" y="216"/>
                    </a:lnTo>
                    <a:lnTo>
                      <a:pt x="6" y="216"/>
                    </a:lnTo>
                    <a:lnTo>
                      <a:pt x="6" y="216"/>
                    </a:lnTo>
                    <a:lnTo>
                      <a:pt x="30" y="20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Rectangle 883"/>
              <p:cNvSpPr>
                <a:spLocks noChangeArrowheads="1"/>
              </p:cNvSpPr>
              <p:nvPr/>
            </p:nvSpPr>
            <p:spPr bwMode="auto">
              <a:xfrm>
                <a:off x="3072" y="27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Rectangle 884"/>
              <p:cNvSpPr>
                <a:spLocks noChangeArrowheads="1"/>
              </p:cNvSpPr>
              <p:nvPr/>
            </p:nvSpPr>
            <p:spPr bwMode="auto">
              <a:xfrm>
                <a:off x="3132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Freeform 885"/>
              <p:cNvSpPr>
                <a:spLocks/>
              </p:cNvSpPr>
              <p:nvPr/>
            </p:nvSpPr>
            <p:spPr bwMode="auto">
              <a:xfrm>
                <a:off x="2910" y="2760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0 w 6"/>
                  <a:gd name="T5" fmla="*/ 30 h 30"/>
                  <a:gd name="T6" fmla="*/ 0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Freeform 886"/>
              <p:cNvSpPr>
                <a:spLocks/>
              </p:cNvSpPr>
              <p:nvPr/>
            </p:nvSpPr>
            <p:spPr bwMode="auto">
              <a:xfrm>
                <a:off x="2982" y="277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0 w 18"/>
                  <a:gd name="T5" fmla="*/ 6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Rectangle 887"/>
              <p:cNvSpPr>
                <a:spLocks noChangeArrowheads="1"/>
              </p:cNvSpPr>
              <p:nvPr/>
            </p:nvSpPr>
            <p:spPr bwMode="auto">
              <a:xfrm>
                <a:off x="3108" y="2850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Freeform 888"/>
              <p:cNvSpPr>
                <a:spLocks/>
              </p:cNvSpPr>
              <p:nvPr/>
            </p:nvSpPr>
            <p:spPr bwMode="auto">
              <a:xfrm>
                <a:off x="3108" y="2838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12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Freeform 889"/>
              <p:cNvSpPr>
                <a:spLocks/>
              </p:cNvSpPr>
              <p:nvPr/>
            </p:nvSpPr>
            <p:spPr bwMode="auto">
              <a:xfrm>
                <a:off x="3102" y="2898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Freeform 890"/>
              <p:cNvSpPr>
                <a:spLocks/>
              </p:cNvSpPr>
              <p:nvPr/>
            </p:nvSpPr>
            <p:spPr bwMode="auto">
              <a:xfrm>
                <a:off x="2784" y="2934"/>
                <a:ext cx="24" cy="12"/>
              </a:xfrm>
              <a:custGeom>
                <a:avLst/>
                <a:gdLst>
                  <a:gd name="T0" fmla="*/ 24 w 24"/>
                  <a:gd name="T1" fmla="*/ 12 h 12"/>
                  <a:gd name="T2" fmla="*/ 18 w 24"/>
                  <a:gd name="T3" fmla="*/ 0 h 12"/>
                  <a:gd name="T4" fmla="*/ 0 w 24"/>
                  <a:gd name="T5" fmla="*/ 12 h 12"/>
                  <a:gd name="T6" fmla="*/ 18 w 24"/>
                  <a:gd name="T7" fmla="*/ 0 h 12"/>
                  <a:gd name="T8" fmla="*/ 24 w 2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24" y="12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Freeform 891"/>
              <p:cNvSpPr>
                <a:spLocks/>
              </p:cNvSpPr>
              <p:nvPr/>
            </p:nvSpPr>
            <p:spPr bwMode="auto">
              <a:xfrm>
                <a:off x="2850" y="2880"/>
                <a:ext cx="24" cy="54"/>
              </a:xfrm>
              <a:custGeom>
                <a:avLst/>
                <a:gdLst>
                  <a:gd name="T0" fmla="*/ 0 w 24"/>
                  <a:gd name="T1" fmla="*/ 54 h 54"/>
                  <a:gd name="T2" fmla="*/ 12 w 24"/>
                  <a:gd name="T3" fmla="*/ 42 h 54"/>
                  <a:gd name="T4" fmla="*/ 24 w 24"/>
                  <a:gd name="T5" fmla="*/ 0 h 54"/>
                  <a:gd name="T6" fmla="*/ 12 w 24"/>
                  <a:gd name="T7" fmla="*/ 42 h 54"/>
                  <a:gd name="T8" fmla="*/ 0 w 24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54">
                    <a:moveTo>
                      <a:pt x="0" y="54"/>
                    </a:moveTo>
                    <a:lnTo>
                      <a:pt x="12" y="42"/>
                    </a:lnTo>
                    <a:lnTo>
                      <a:pt x="24" y="0"/>
                    </a:lnTo>
                    <a:lnTo>
                      <a:pt x="12" y="42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Freeform 892"/>
              <p:cNvSpPr>
                <a:spLocks/>
              </p:cNvSpPr>
              <p:nvPr/>
            </p:nvSpPr>
            <p:spPr bwMode="auto">
              <a:xfrm>
                <a:off x="2892" y="2790"/>
                <a:ext cx="18" cy="78"/>
              </a:xfrm>
              <a:custGeom>
                <a:avLst/>
                <a:gdLst>
                  <a:gd name="T0" fmla="*/ 0 w 18"/>
                  <a:gd name="T1" fmla="*/ 78 h 78"/>
                  <a:gd name="T2" fmla="*/ 18 w 18"/>
                  <a:gd name="T3" fmla="*/ 0 h 78"/>
                  <a:gd name="T4" fmla="*/ 18 w 18"/>
                  <a:gd name="T5" fmla="*/ 0 h 78"/>
                  <a:gd name="T6" fmla="*/ 0 w 18"/>
                  <a:gd name="T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8">
                    <a:moveTo>
                      <a:pt x="0" y="78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Rectangle 893"/>
              <p:cNvSpPr>
                <a:spLocks noChangeArrowheads="1"/>
              </p:cNvSpPr>
              <p:nvPr/>
            </p:nvSpPr>
            <p:spPr bwMode="auto">
              <a:xfrm>
                <a:off x="2910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Freeform 894"/>
              <p:cNvSpPr>
                <a:spLocks/>
              </p:cNvSpPr>
              <p:nvPr/>
            </p:nvSpPr>
            <p:spPr bwMode="auto">
              <a:xfrm>
                <a:off x="3132" y="3349"/>
                <a:ext cx="24" cy="30"/>
              </a:xfrm>
              <a:custGeom>
                <a:avLst/>
                <a:gdLst>
                  <a:gd name="T0" fmla="*/ 18 w 24"/>
                  <a:gd name="T1" fmla="*/ 6 h 30"/>
                  <a:gd name="T2" fmla="*/ 18 w 24"/>
                  <a:gd name="T3" fmla="*/ 6 h 30"/>
                  <a:gd name="T4" fmla="*/ 18 w 24"/>
                  <a:gd name="T5" fmla="*/ 6 h 30"/>
                  <a:gd name="T6" fmla="*/ 18 w 24"/>
                  <a:gd name="T7" fmla="*/ 0 h 30"/>
                  <a:gd name="T8" fmla="*/ 6 w 24"/>
                  <a:gd name="T9" fmla="*/ 0 h 30"/>
                  <a:gd name="T10" fmla="*/ 6 w 24"/>
                  <a:gd name="T11" fmla="*/ 0 h 30"/>
                  <a:gd name="T12" fmla="*/ 0 w 24"/>
                  <a:gd name="T13" fmla="*/ 6 h 30"/>
                  <a:gd name="T14" fmla="*/ 0 w 24"/>
                  <a:gd name="T15" fmla="*/ 24 h 30"/>
                  <a:gd name="T16" fmla="*/ 12 w 24"/>
                  <a:gd name="T17" fmla="*/ 30 h 30"/>
                  <a:gd name="T18" fmla="*/ 18 w 24"/>
                  <a:gd name="T19" fmla="*/ 24 h 30"/>
                  <a:gd name="T20" fmla="*/ 24 w 24"/>
                  <a:gd name="T21" fmla="*/ 18 h 30"/>
                  <a:gd name="T22" fmla="*/ 24 w 24"/>
                  <a:gd name="T23" fmla="*/ 18 h 30"/>
                  <a:gd name="T24" fmla="*/ 18 w 24"/>
                  <a:gd name="T25" fmla="*/ 0 h 30"/>
                  <a:gd name="T26" fmla="*/ 18 w 24"/>
                  <a:gd name="T27" fmla="*/ 0 h 30"/>
                  <a:gd name="T28" fmla="*/ 18 w 24"/>
                  <a:gd name="T2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0">
                    <a:moveTo>
                      <a:pt x="18" y="6"/>
                    </a:move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12" y="30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Freeform 895"/>
              <p:cNvSpPr>
                <a:spLocks/>
              </p:cNvSpPr>
              <p:nvPr/>
            </p:nvSpPr>
            <p:spPr bwMode="auto">
              <a:xfrm>
                <a:off x="2778" y="2964"/>
                <a:ext cx="234" cy="229"/>
              </a:xfrm>
              <a:custGeom>
                <a:avLst/>
                <a:gdLst>
                  <a:gd name="T0" fmla="*/ 6 w 234"/>
                  <a:gd name="T1" fmla="*/ 211 h 229"/>
                  <a:gd name="T2" fmla="*/ 24 w 234"/>
                  <a:gd name="T3" fmla="*/ 211 h 229"/>
                  <a:gd name="T4" fmla="*/ 24 w 234"/>
                  <a:gd name="T5" fmla="*/ 205 h 229"/>
                  <a:gd name="T6" fmla="*/ 24 w 234"/>
                  <a:gd name="T7" fmla="*/ 205 h 229"/>
                  <a:gd name="T8" fmla="*/ 24 w 234"/>
                  <a:gd name="T9" fmla="*/ 205 h 229"/>
                  <a:gd name="T10" fmla="*/ 30 w 234"/>
                  <a:gd name="T11" fmla="*/ 211 h 229"/>
                  <a:gd name="T12" fmla="*/ 42 w 234"/>
                  <a:gd name="T13" fmla="*/ 217 h 229"/>
                  <a:gd name="T14" fmla="*/ 120 w 234"/>
                  <a:gd name="T15" fmla="*/ 217 h 229"/>
                  <a:gd name="T16" fmla="*/ 120 w 234"/>
                  <a:gd name="T17" fmla="*/ 217 h 229"/>
                  <a:gd name="T18" fmla="*/ 132 w 234"/>
                  <a:gd name="T19" fmla="*/ 229 h 229"/>
                  <a:gd name="T20" fmla="*/ 186 w 234"/>
                  <a:gd name="T21" fmla="*/ 229 h 229"/>
                  <a:gd name="T22" fmla="*/ 210 w 234"/>
                  <a:gd name="T23" fmla="*/ 223 h 229"/>
                  <a:gd name="T24" fmla="*/ 210 w 234"/>
                  <a:gd name="T25" fmla="*/ 223 h 229"/>
                  <a:gd name="T26" fmla="*/ 210 w 234"/>
                  <a:gd name="T27" fmla="*/ 223 h 229"/>
                  <a:gd name="T28" fmla="*/ 198 w 234"/>
                  <a:gd name="T29" fmla="*/ 211 h 229"/>
                  <a:gd name="T30" fmla="*/ 192 w 234"/>
                  <a:gd name="T31" fmla="*/ 205 h 229"/>
                  <a:gd name="T32" fmla="*/ 192 w 234"/>
                  <a:gd name="T33" fmla="*/ 169 h 229"/>
                  <a:gd name="T34" fmla="*/ 192 w 234"/>
                  <a:gd name="T35" fmla="*/ 133 h 229"/>
                  <a:gd name="T36" fmla="*/ 192 w 234"/>
                  <a:gd name="T37" fmla="*/ 133 h 229"/>
                  <a:gd name="T38" fmla="*/ 192 w 234"/>
                  <a:gd name="T39" fmla="*/ 133 h 229"/>
                  <a:gd name="T40" fmla="*/ 210 w 234"/>
                  <a:gd name="T41" fmla="*/ 133 h 229"/>
                  <a:gd name="T42" fmla="*/ 228 w 234"/>
                  <a:gd name="T43" fmla="*/ 133 h 229"/>
                  <a:gd name="T44" fmla="*/ 228 w 234"/>
                  <a:gd name="T45" fmla="*/ 115 h 229"/>
                  <a:gd name="T46" fmla="*/ 234 w 234"/>
                  <a:gd name="T47" fmla="*/ 97 h 229"/>
                  <a:gd name="T48" fmla="*/ 192 w 234"/>
                  <a:gd name="T49" fmla="*/ 103 h 229"/>
                  <a:gd name="T50" fmla="*/ 186 w 234"/>
                  <a:gd name="T51" fmla="*/ 30 h 229"/>
                  <a:gd name="T52" fmla="*/ 144 w 234"/>
                  <a:gd name="T53" fmla="*/ 24 h 229"/>
                  <a:gd name="T54" fmla="*/ 138 w 234"/>
                  <a:gd name="T55" fmla="*/ 42 h 229"/>
                  <a:gd name="T56" fmla="*/ 108 w 234"/>
                  <a:gd name="T57" fmla="*/ 48 h 229"/>
                  <a:gd name="T58" fmla="*/ 90 w 234"/>
                  <a:gd name="T59" fmla="*/ 0 h 229"/>
                  <a:gd name="T60" fmla="*/ 36 w 234"/>
                  <a:gd name="T61" fmla="*/ 0 h 229"/>
                  <a:gd name="T62" fmla="*/ 12 w 234"/>
                  <a:gd name="T63" fmla="*/ 12 h 229"/>
                  <a:gd name="T64" fmla="*/ 12 w 234"/>
                  <a:gd name="T65" fmla="*/ 12 h 229"/>
                  <a:gd name="T66" fmla="*/ 24 w 234"/>
                  <a:gd name="T67" fmla="*/ 24 h 229"/>
                  <a:gd name="T68" fmla="*/ 30 w 234"/>
                  <a:gd name="T69" fmla="*/ 48 h 229"/>
                  <a:gd name="T70" fmla="*/ 24 w 234"/>
                  <a:gd name="T71" fmla="*/ 60 h 229"/>
                  <a:gd name="T72" fmla="*/ 30 w 234"/>
                  <a:gd name="T73" fmla="*/ 79 h 229"/>
                  <a:gd name="T74" fmla="*/ 36 w 234"/>
                  <a:gd name="T75" fmla="*/ 85 h 229"/>
                  <a:gd name="T76" fmla="*/ 36 w 234"/>
                  <a:gd name="T77" fmla="*/ 91 h 229"/>
                  <a:gd name="T78" fmla="*/ 42 w 234"/>
                  <a:gd name="T79" fmla="*/ 97 h 229"/>
                  <a:gd name="T80" fmla="*/ 36 w 234"/>
                  <a:gd name="T81" fmla="*/ 97 h 229"/>
                  <a:gd name="T82" fmla="*/ 36 w 234"/>
                  <a:gd name="T83" fmla="*/ 115 h 229"/>
                  <a:gd name="T84" fmla="*/ 30 w 234"/>
                  <a:gd name="T85" fmla="*/ 127 h 229"/>
                  <a:gd name="T86" fmla="*/ 24 w 234"/>
                  <a:gd name="T87" fmla="*/ 133 h 229"/>
                  <a:gd name="T88" fmla="*/ 24 w 234"/>
                  <a:gd name="T89" fmla="*/ 139 h 229"/>
                  <a:gd name="T90" fmla="*/ 18 w 234"/>
                  <a:gd name="T91" fmla="*/ 145 h 229"/>
                  <a:gd name="T92" fmla="*/ 6 w 234"/>
                  <a:gd name="T93" fmla="*/ 187 h 229"/>
                  <a:gd name="T94" fmla="*/ 0 w 234"/>
                  <a:gd name="T95" fmla="*/ 193 h 229"/>
                  <a:gd name="T96" fmla="*/ 0 w 234"/>
                  <a:gd name="T97" fmla="*/ 217 h 229"/>
                  <a:gd name="T98" fmla="*/ 6 w 234"/>
                  <a:gd name="T99" fmla="*/ 211 h 229"/>
                  <a:gd name="T100" fmla="*/ 6 w 234"/>
                  <a:gd name="T101" fmla="*/ 21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4" h="229">
                    <a:moveTo>
                      <a:pt x="6" y="211"/>
                    </a:moveTo>
                    <a:lnTo>
                      <a:pt x="24" y="211"/>
                    </a:lnTo>
                    <a:lnTo>
                      <a:pt x="24" y="205"/>
                    </a:lnTo>
                    <a:lnTo>
                      <a:pt x="24" y="205"/>
                    </a:lnTo>
                    <a:lnTo>
                      <a:pt x="24" y="205"/>
                    </a:lnTo>
                    <a:lnTo>
                      <a:pt x="30" y="211"/>
                    </a:lnTo>
                    <a:lnTo>
                      <a:pt x="42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32" y="229"/>
                    </a:lnTo>
                    <a:lnTo>
                      <a:pt x="186" y="229"/>
                    </a:lnTo>
                    <a:lnTo>
                      <a:pt x="210" y="223"/>
                    </a:lnTo>
                    <a:lnTo>
                      <a:pt x="210" y="223"/>
                    </a:lnTo>
                    <a:lnTo>
                      <a:pt x="210" y="223"/>
                    </a:lnTo>
                    <a:lnTo>
                      <a:pt x="198" y="211"/>
                    </a:lnTo>
                    <a:lnTo>
                      <a:pt x="192" y="205"/>
                    </a:lnTo>
                    <a:lnTo>
                      <a:pt x="192" y="169"/>
                    </a:lnTo>
                    <a:lnTo>
                      <a:pt x="192" y="133"/>
                    </a:lnTo>
                    <a:lnTo>
                      <a:pt x="192" y="133"/>
                    </a:lnTo>
                    <a:lnTo>
                      <a:pt x="192" y="133"/>
                    </a:lnTo>
                    <a:lnTo>
                      <a:pt x="210" y="133"/>
                    </a:lnTo>
                    <a:lnTo>
                      <a:pt x="228" y="133"/>
                    </a:lnTo>
                    <a:lnTo>
                      <a:pt x="228" y="115"/>
                    </a:lnTo>
                    <a:lnTo>
                      <a:pt x="234" y="97"/>
                    </a:lnTo>
                    <a:lnTo>
                      <a:pt x="192" y="103"/>
                    </a:lnTo>
                    <a:lnTo>
                      <a:pt x="186" y="30"/>
                    </a:lnTo>
                    <a:lnTo>
                      <a:pt x="144" y="24"/>
                    </a:lnTo>
                    <a:lnTo>
                      <a:pt x="138" y="42"/>
                    </a:lnTo>
                    <a:lnTo>
                      <a:pt x="108" y="48"/>
                    </a:lnTo>
                    <a:lnTo>
                      <a:pt x="90" y="0"/>
                    </a:lnTo>
                    <a:lnTo>
                      <a:pt x="36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79"/>
                    </a:lnTo>
                    <a:lnTo>
                      <a:pt x="36" y="85"/>
                    </a:lnTo>
                    <a:lnTo>
                      <a:pt x="36" y="91"/>
                    </a:lnTo>
                    <a:lnTo>
                      <a:pt x="42" y="97"/>
                    </a:lnTo>
                    <a:lnTo>
                      <a:pt x="36" y="97"/>
                    </a:lnTo>
                    <a:lnTo>
                      <a:pt x="36" y="115"/>
                    </a:lnTo>
                    <a:lnTo>
                      <a:pt x="30" y="127"/>
                    </a:lnTo>
                    <a:lnTo>
                      <a:pt x="24" y="133"/>
                    </a:lnTo>
                    <a:lnTo>
                      <a:pt x="24" y="139"/>
                    </a:lnTo>
                    <a:lnTo>
                      <a:pt x="18" y="145"/>
                    </a:lnTo>
                    <a:lnTo>
                      <a:pt x="6" y="187"/>
                    </a:lnTo>
                    <a:lnTo>
                      <a:pt x="0" y="193"/>
                    </a:lnTo>
                    <a:lnTo>
                      <a:pt x="0" y="217"/>
                    </a:lnTo>
                    <a:lnTo>
                      <a:pt x="6" y="211"/>
                    </a:lnTo>
                    <a:lnTo>
                      <a:pt x="6" y="21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Freeform 896"/>
              <p:cNvSpPr>
                <a:spLocks/>
              </p:cNvSpPr>
              <p:nvPr/>
            </p:nvSpPr>
            <p:spPr bwMode="auto">
              <a:xfrm>
                <a:off x="2886" y="2988"/>
                <a:ext cx="36" cy="24"/>
              </a:xfrm>
              <a:custGeom>
                <a:avLst/>
                <a:gdLst>
                  <a:gd name="T0" fmla="*/ 30 w 36"/>
                  <a:gd name="T1" fmla="*/ 18 h 24"/>
                  <a:gd name="T2" fmla="*/ 0 w 36"/>
                  <a:gd name="T3" fmla="*/ 24 h 24"/>
                  <a:gd name="T4" fmla="*/ 30 w 36"/>
                  <a:gd name="T5" fmla="*/ 18 h 24"/>
                  <a:gd name="T6" fmla="*/ 36 w 36"/>
                  <a:gd name="T7" fmla="*/ 0 h 24"/>
                  <a:gd name="T8" fmla="*/ 36 w 36"/>
                  <a:gd name="T9" fmla="*/ 0 h 24"/>
                  <a:gd name="T10" fmla="*/ 30 w 36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4">
                    <a:moveTo>
                      <a:pt x="30" y="18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Freeform 897"/>
              <p:cNvSpPr>
                <a:spLocks/>
              </p:cNvSpPr>
              <p:nvPr/>
            </p:nvSpPr>
            <p:spPr bwMode="auto">
              <a:xfrm>
                <a:off x="2790" y="2964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0 w 24"/>
                  <a:gd name="T3" fmla="*/ 12 h 12"/>
                  <a:gd name="T4" fmla="*/ 24 w 24"/>
                  <a:gd name="T5" fmla="*/ 0 h 12"/>
                  <a:gd name="T6" fmla="*/ 0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Freeform 898"/>
              <p:cNvSpPr>
                <a:spLocks/>
              </p:cNvSpPr>
              <p:nvPr/>
            </p:nvSpPr>
            <p:spPr bwMode="auto">
              <a:xfrm>
                <a:off x="2970" y="3012"/>
                <a:ext cx="210" cy="187"/>
              </a:xfrm>
              <a:custGeom>
                <a:avLst/>
                <a:gdLst>
                  <a:gd name="T0" fmla="*/ 162 w 210"/>
                  <a:gd name="T1" fmla="*/ 6 h 187"/>
                  <a:gd name="T2" fmla="*/ 156 w 210"/>
                  <a:gd name="T3" fmla="*/ 6 h 187"/>
                  <a:gd name="T4" fmla="*/ 156 w 210"/>
                  <a:gd name="T5" fmla="*/ 0 h 187"/>
                  <a:gd name="T6" fmla="*/ 126 w 210"/>
                  <a:gd name="T7" fmla="*/ 6 h 187"/>
                  <a:gd name="T8" fmla="*/ 132 w 210"/>
                  <a:gd name="T9" fmla="*/ 6 h 187"/>
                  <a:gd name="T10" fmla="*/ 126 w 210"/>
                  <a:gd name="T11" fmla="*/ 12 h 187"/>
                  <a:gd name="T12" fmla="*/ 126 w 210"/>
                  <a:gd name="T13" fmla="*/ 18 h 187"/>
                  <a:gd name="T14" fmla="*/ 120 w 210"/>
                  <a:gd name="T15" fmla="*/ 43 h 187"/>
                  <a:gd name="T16" fmla="*/ 120 w 210"/>
                  <a:gd name="T17" fmla="*/ 67 h 187"/>
                  <a:gd name="T18" fmla="*/ 138 w 210"/>
                  <a:gd name="T19" fmla="*/ 73 h 187"/>
                  <a:gd name="T20" fmla="*/ 144 w 210"/>
                  <a:gd name="T21" fmla="*/ 97 h 187"/>
                  <a:gd name="T22" fmla="*/ 114 w 210"/>
                  <a:gd name="T23" fmla="*/ 73 h 187"/>
                  <a:gd name="T24" fmla="*/ 102 w 210"/>
                  <a:gd name="T25" fmla="*/ 73 h 187"/>
                  <a:gd name="T26" fmla="*/ 84 w 210"/>
                  <a:gd name="T27" fmla="*/ 67 h 187"/>
                  <a:gd name="T28" fmla="*/ 42 w 210"/>
                  <a:gd name="T29" fmla="*/ 43 h 187"/>
                  <a:gd name="T30" fmla="*/ 42 w 210"/>
                  <a:gd name="T31" fmla="*/ 49 h 187"/>
                  <a:gd name="T32" fmla="*/ 42 w 210"/>
                  <a:gd name="T33" fmla="*/ 49 h 187"/>
                  <a:gd name="T34" fmla="*/ 36 w 210"/>
                  <a:gd name="T35" fmla="*/ 67 h 187"/>
                  <a:gd name="T36" fmla="*/ 36 w 210"/>
                  <a:gd name="T37" fmla="*/ 85 h 187"/>
                  <a:gd name="T38" fmla="*/ 36 w 210"/>
                  <a:gd name="T39" fmla="*/ 85 h 187"/>
                  <a:gd name="T40" fmla="*/ 36 w 210"/>
                  <a:gd name="T41" fmla="*/ 85 h 187"/>
                  <a:gd name="T42" fmla="*/ 18 w 210"/>
                  <a:gd name="T43" fmla="*/ 85 h 187"/>
                  <a:gd name="T44" fmla="*/ 0 w 210"/>
                  <a:gd name="T45" fmla="*/ 85 h 187"/>
                  <a:gd name="T46" fmla="*/ 0 w 210"/>
                  <a:gd name="T47" fmla="*/ 121 h 187"/>
                  <a:gd name="T48" fmla="*/ 0 w 210"/>
                  <a:gd name="T49" fmla="*/ 157 h 187"/>
                  <a:gd name="T50" fmla="*/ 6 w 210"/>
                  <a:gd name="T51" fmla="*/ 163 h 187"/>
                  <a:gd name="T52" fmla="*/ 18 w 210"/>
                  <a:gd name="T53" fmla="*/ 175 h 187"/>
                  <a:gd name="T54" fmla="*/ 36 w 210"/>
                  <a:gd name="T55" fmla="*/ 169 h 187"/>
                  <a:gd name="T56" fmla="*/ 54 w 210"/>
                  <a:gd name="T57" fmla="*/ 175 h 187"/>
                  <a:gd name="T58" fmla="*/ 54 w 210"/>
                  <a:gd name="T59" fmla="*/ 175 h 187"/>
                  <a:gd name="T60" fmla="*/ 54 w 210"/>
                  <a:gd name="T61" fmla="*/ 175 h 187"/>
                  <a:gd name="T62" fmla="*/ 60 w 210"/>
                  <a:gd name="T63" fmla="*/ 181 h 187"/>
                  <a:gd name="T64" fmla="*/ 84 w 210"/>
                  <a:gd name="T65" fmla="*/ 187 h 187"/>
                  <a:gd name="T66" fmla="*/ 90 w 210"/>
                  <a:gd name="T67" fmla="*/ 181 h 187"/>
                  <a:gd name="T68" fmla="*/ 102 w 210"/>
                  <a:gd name="T69" fmla="*/ 157 h 187"/>
                  <a:gd name="T70" fmla="*/ 108 w 210"/>
                  <a:gd name="T71" fmla="*/ 163 h 187"/>
                  <a:gd name="T72" fmla="*/ 114 w 210"/>
                  <a:gd name="T73" fmla="*/ 157 h 187"/>
                  <a:gd name="T74" fmla="*/ 120 w 210"/>
                  <a:gd name="T75" fmla="*/ 157 h 187"/>
                  <a:gd name="T76" fmla="*/ 120 w 210"/>
                  <a:gd name="T77" fmla="*/ 145 h 187"/>
                  <a:gd name="T78" fmla="*/ 150 w 210"/>
                  <a:gd name="T79" fmla="*/ 139 h 187"/>
                  <a:gd name="T80" fmla="*/ 144 w 210"/>
                  <a:gd name="T81" fmla="*/ 127 h 187"/>
                  <a:gd name="T82" fmla="*/ 198 w 210"/>
                  <a:gd name="T83" fmla="*/ 109 h 187"/>
                  <a:gd name="T84" fmla="*/ 192 w 210"/>
                  <a:gd name="T85" fmla="*/ 97 h 187"/>
                  <a:gd name="T86" fmla="*/ 204 w 210"/>
                  <a:gd name="T87" fmla="*/ 73 h 187"/>
                  <a:gd name="T88" fmla="*/ 210 w 210"/>
                  <a:gd name="T89" fmla="*/ 43 h 187"/>
                  <a:gd name="T90" fmla="*/ 204 w 210"/>
                  <a:gd name="T91" fmla="*/ 25 h 187"/>
                  <a:gd name="T92" fmla="*/ 198 w 210"/>
                  <a:gd name="T93" fmla="*/ 25 h 187"/>
                  <a:gd name="T94" fmla="*/ 198 w 210"/>
                  <a:gd name="T95" fmla="*/ 25 h 187"/>
                  <a:gd name="T96" fmla="*/ 162 w 210"/>
                  <a:gd name="T97" fmla="*/ 0 h 187"/>
                  <a:gd name="T98" fmla="*/ 168 w 210"/>
                  <a:gd name="T99" fmla="*/ 6 h 187"/>
                  <a:gd name="T100" fmla="*/ 162 w 210"/>
                  <a:gd name="T101" fmla="*/ 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0" h="187">
                    <a:moveTo>
                      <a:pt x="162" y="6"/>
                    </a:moveTo>
                    <a:lnTo>
                      <a:pt x="156" y="6"/>
                    </a:lnTo>
                    <a:lnTo>
                      <a:pt x="156" y="0"/>
                    </a:lnTo>
                    <a:lnTo>
                      <a:pt x="126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20" y="43"/>
                    </a:lnTo>
                    <a:lnTo>
                      <a:pt x="120" y="67"/>
                    </a:lnTo>
                    <a:lnTo>
                      <a:pt x="138" y="73"/>
                    </a:lnTo>
                    <a:lnTo>
                      <a:pt x="144" y="97"/>
                    </a:lnTo>
                    <a:lnTo>
                      <a:pt x="114" y="73"/>
                    </a:lnTo>
                    <a:lnTo>
                      <a:pt x="102" y="73"/>
                    </a:lnTo>
                    <a:lnTo>
                      <a:pt x="84" y="67"/>
                    </a:lnTo>
                    <a:lnTo>
                      <a:pt x="42" y="43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36" y="67"/>
                    </a:lnTo>
                    <a:lnTo>
                      <a:pt x="36" y="85"/>
                    </a:lnTo>
                    <a:lnTo>
                      <a:pt x="36" y="85"/>
                    </a:lnTo>
                    <a:lnTo>
                      <a:pt x="36" y="85"/>
                    </a:lnTo>
                    <a:lnTo>
                      <a:pt x="18" y="85"/>
                    </a:lnTo>
                    <a:lnTo>
                      <a:pt x="0" y="85"/>
                    </a:lnTo>
                    <a:lnTo>
                      <a:pt x="0" y="121"/>
                    </a:lnTo>
                    <a:lnTo>
                      <a:pt x="0" y="157"/>
                    </a:lnTo>
                    <a:lnTo>
                      <a:pt x="6" y="163"/>
                    </a:lnTo>
                    <a:lnTo>
                      <a:pt x="18" y="175"/>
                    </a:lnTo>
                    <a:lnTo>
                      <a:pt x="36" y="169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60" y="181"/>
                    </a:lnTo>
                    <a:lnTo>
                      <a:pt x="84" y="187"/>
                    </a:lnTo>
                    <a:lnTo>
                      <a:pt x="90" y="181"/>
                    </a:lnTo>
                    <a:lnTo>
                      <a:pt x="102" y="157"/>
                    </a:lnTo>
                    <a:lnTo>
                      <a:pt x="108" y="163"/>
                    </a:lnTo>
                    <a:lnTo>
                      <a:pt x="114" y="157"/>
                    </a:lnTo>
                    <a:lnTo>
                      <a:pt x="120" y="157"/>
                    </a:lnTo>
                    <a:lnTo>
                      <a:pt x="120" y="145"/>
                    </a:lnTo>
                    <a:lnTo>
                      <a:pt x="150" y="139"/>
                    </a:lnTo>
                    <a:lnTo>
                      <a:pt x="144" y="127"/>
                    </a:lnTo>
                    <a:lnTo>
                      <a:pt x="198" y="109"/>
                    </a:lnTo>
                    <a:lnTo>
                      <a:pt x="192" y="97"/>
                    </a:lnTo>
                    <a:lnTo>
                      <a:pt x="204" y="73"/>
                    </a:lnTo>
                    <a:lnTo>
                      <a:pt x="210" y="43"/>
                    </a:lnTo>
                    <a:lnTo>
                      <a:pt x="204" y="25"/>
                    </a:lnTo>
                    <a:lnTo>
                      <a:pt x="198" y="25"/>
                    </a:lnTo>
                    <a:lnTo>
                      <a:pt x="198" y="25"/>
                    </a:lnTo>
                    <a:lnTo>
                      <a:pt x="162" y="0"/>
                    </a:lnTo>
                    <a:lnTo>
                      <a:pt x="168" y="6"/>
                    </a:lnTo>
                    <a:lnTo>
                      <a:pt x="16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Freeform 899"/>
              <p:cNvSpPr>
                <a:spLocks/>
              </p:cNvSpPr>
              <p:nvPr/>
            </p:nvSpPr>
            <p:spPr bwMode="auto">
              <a:xfrm>
                <a:off x="3096" y="301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h 6"/>
                  <a:gd name="T4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Freeform 900"/>
              <p:cNvSpPr>
                <a:spLocks/>
              </p:cNvSpPr>
              <p:nvPr/>
            </p:nvSpPr>
            <p:spPr bwMode="auto">
              <a:xfrm>
                <a:off x="3132" y="3012"/>
                <a:ext cx="36" cy="25"/>
              </a:xfrm>
              <a:custGeom>
                <a:avLst/>
                <a:gdLst>
                  <a:gd name="T0" fmla="*/ 36 w 36"/>
                  <a:gd name="T1" fmla="*/ 25 h 25"/>
                  <a:gd name="T2" fmla="*/ 0 w 36"/>
                  <a:gd name="T3" fmla="*/ 0 h 25"/>
                  <a:gd name="T4" fmla="*/ 0 w 36"/>
                  <a:gd name="T5" fmla="*/ 0 h 25"/>
                  <a:gd name="T6" fmla="*/ 36 w 36"/>
                  <a:gd name="T7" fmla="*/ 25 h 25"/>
                  <a:gd name="T8" fmla="*/ 36 w 3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5">
                    <a:moveTo>
                      <a:pt x="36" y="2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" y="25"/>
                    </a:lnTo>
                    <a:lnTo>
                      <a:pt x="36" y="2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Freeform 901"/>
              <p:cNvSpPr>
                <a:spLocks/>
              </p:cNvSpPr>
              <p:nvPr/>
            </p:nvSpPr>
            <p:spPr bwMode="auto">
              <a:xfrm>
                <a:off x="3174" y="3037"/>
                <a:ext cx="6" cy="48"/>
              </a:xfrm>
              <a:custGeom>
                <a:avLst/>
                <a:gdLst>
                  <a:gd name="T0" fmla="*/ 0 w 6"/>
                  <a:gd name="T1" fmla="*/ 0 h 48"/>
                  <a:gd name="T2" fmla="*/ 6 w 6"/>
                  <a:gd name="T3" fmla="*/ 18 h 48"/>
                  <a:gd name="T4" fmla="*/ 0 w 6"/>
                  <a:gd name="T5" fmla="*/ 48 h 48"/>
                  <a:gd name="T6" fmla="*/ 6 w 6"/>
                  <a:gd name="T7" fmla="*/ 18 h 48"/>
                  <a:gd name="T8" fmla="*/ 0 w 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8">
                    <a:moveTo>
                      <a:pt x="0" y="0"/>
                    </a:moveTo>
                    <a:lnTo>
                      <a:pt x="6" y="18"/>
                    </a:lnTo>
                    <a:lnTo>
                      <a:pt x="0" y="4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Freeform 902"/>
              <p:cNvSpPr>
                <a:spLocks/>
              </p:cNvSpPr>
              <p:nvPr/>
            </p:nvSpPr>
            <p:spPr bwMode="auto">
              <a:xfrm>
                <a:off x="3096" y="3018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Freeform 903"/>
              <p:cNvSpPr>
                <a:spLocks/>
              </p:cNvSpPr>
              <p:nvPr/>
            </p:nvSpPr>
            <p:spPr bwMode="auto">
              <a:xfrm>
                <a:off x="3090" y="3055"/>
                <a:ext cx="0" cy="24"/>
              </a:xfrm>
              <a:custGeom>
                <a:avLst/>
                <a:gdLst>
                  <a:gd name="T0" fmla="*/ 24 h 24"/>
                  <a:gd name="T1" fmla="*/ 24 h 24"/>
                  <a:gd name="T2" fmla="*/ 0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Freeform 904"/>
              <p:cNvSpPr>
                <a:spLocks/>
              </p:cNvSpPr>
              <p:nvPr/>
            </p:nvSpPr>
            <p:spPr bwMode="auto">
              <a:xfrm>
                <a:off x="3012" y="3055"/>
                <a:ext cx="60" cy="30"/>
              </a:xfrm>
              <a:custGeom>
                <a:avLst/>
                <a:gdLst>
                  <a:gd name="T0" fmla="*/ 60 w 60"/>
                  <a:gd name="T1" fmla="*/ 30 h 30"/>
                  <a:gd name="T2" fmla="*/ 42 w 60"/>
                  <a:gd name="T3" fmla="*/ 24 h 30"/>
                  <a:gd name="T4" fmla="*/ 0 w 60"/>
                  <a:gd name="T5" fmla="*/ 0 h 30"/>
                  <a:gd name="T6" fmla="*/ 42 w 60"/>
                  <a:gd name="T7" fmla="*/ 24 h 30"/>
                  <a:gd name="T8" fmla="*/ 60 w 6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0">
                    <a:moveTo>
                      <a:pt x="60" y="30"/>
                    </a:moveTo>
                    <a:lnTo>
                      <a:pt x="42" y="24"/>
                    </a:lnTo>
                    <a:lnTo>
                      <a:pt x="0" y="0"/>
                    </a:lnTo>
                    <a:lnTo>
                      <a:pt x="42" y="24"/>
                    </a:lnTo>
                    <a:lnTo>
                      <a:pt x="6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Freeform 905"/>
              <p:cNvSpPr>
                <a:spLocks/>
              </p:cNvSpPr>
              <p:nvPr/>
            </p:nvSpPr>
            <p:spPr bwMode="auto">
              <a:xfrm>
                <a:off x="3006" y="306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0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Freeform 906"/>
              <p:cNvSpPr>
                <a:spLocks/>
              </p:cNvSpPr>
              <p:nvPr/>
            </p:nvSpPr>
            <p:spPr bwMode="auto">
              <a:xfrm>
                <a:off x="2970" y="3097"/>
                <a:ext cx="0" cy="36"/>
              </a:xfrm>
              <a:custGeom>
                <a:avLst/>
                <a:gdLst>
                  <a:gd name="T0" fmla="*/ 0 h 36"/>
                  <a:gd name="T1" fmla="*/ 36 h 36"/>
                  <a:gd name="T2" fmla="*/ 0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Freeform 907"/>
              <p:cNvSpPr>
                <a:spLocks/>
              </p:cNvSpPr>
              <p:nvPr/>
            </p:nvSpPr>
            <p:spPr bwMode="auto">
              <a:xfrm>
                <a:off x="2976" y="3175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12 h 12"/>
                  <a:gd name="T4" fmla="*/ 0 w 12"/>
                  <a:gd name="T5" fmla="*/ 0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Freeform 908"/>
              <p:cNvSpPr>
                <a:spLocks/>
              </p:cNvSpPr>
              <p:nvPr/>
            </p:nvSpPr>
            <p:spPr bwMode="auto">
              <a:xfrm>
                <a:off x="2988" y="3097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Freeform 909"/>
              <p:cNvSpPr>
                <a:spLocks noEditPoints="1"/>
              </p:cNvSpPr>
              <p:nvPr/>
            </p:nvSpPr>
            <p:spPr bwMode="auto">
              <a:xfrm>
                <a:off x="3114" y="3055"/>
                <a:ext cx="198" cy="312"/>
              </a:xfrm>
              <a:custGeom>
                <a:avLst/>
                <a:gdLst>
                  <a:gd name="T0" fmla="*/ 84 w 198"/>
                  <a:gd name="T1" fmla="*/ 36 h 312"/>
                  <a:gd name="T2" fmla="*/ 108 w 198"/>
                  <a:gd name="T3" fmla="*/ 78 h 312"/>
                  <a:gd name="T4" fmla="*/ 108 w 198"/>
                  <a:gd name="T5" fmla="*/ 102 h 312"/>
                  <a:gd name="T6" fmla="*/ 102 w 198"/>
                  <a:gd name="T7" fmla="*/ 120 h 312"/>
                  <a:gd name="T8" fmla="*/ 102 w 198"/>
                  <a:gd name="T9" fmla="*/ 120 h 312"/>
                  <a:gd name="T10" fmla="*/ 78 w 198"/>
                  <a:gd name="T11" fmla="*/ 102 h 312"/>
                  <a:gd name="T12" fmla="*/ 78 w 198"/>
                  <a:gd name="T13" fmla="*/ 102 h 312"/>
                  <a:gd name="T14" fmla="*/ 84 w 198"/>
                  <a:gd name="T15" fmla="*/ 72 h 312"/>
                  <a:gd name="T16" fmla="*/ 66 w 198"/>
                  <a:gd name="T17" fmla="*/ 72 h 312"/>
                  <a:gd name="T18" fmla="*/ 54 w 198"/>
                  <a:gd name="T19" fmla="*/ 66 h 312"/>
                  <a:gd name="T20" fmla="*/ 0 w 198"/>
                  <a:gd name="T21" fmla="*/ 84 h 312"/>
                  <a:gd name="T22" fmla="*/ 6 w 198"/>
                  <a:gd name="T23" fmla="*/ 96 h 312"/>
                  <a:gd name="T24" fmla="*/ 54 w 198"/>
                  <a:gd name="T25" fmla="*/ 114 h 312"/>
                  <a:gd name="T26" fmla="*/ 54 w 198"/>
                  <a:gd name="T27" fmla="*/ 180 h 312"/>
                  <a:gd name="T28" fmla="*/ 30 w 198"/>
                  <a:gd name="T29" fmla="*/ 216 h 312"/>
                  <a:gd name="T30" fmla="*/ 30 w 198"/>
                  <a:gd name="T31" fmla="*/ 234 h 312"/>
                  <a:gd name="T32" fmla="*/ 36 w 198"/>
                  <a:gd name="T33" fmla="*/ 258 h 312"/>
                  <a:gd name="T34" fmla="*/ 36 w 198"/>
                  <a:gd name="T35" fmla="*/ 294 h 312"/>
                  <a:gd name="T36" fmla="*/ 54 w 198"/>
                  <a:gd name="T37" fmla="*/ 312 h 312"/>
                  <a:gd name="T38" fmla="*/ 48 w 198"/>
                  <a:gd name="T39" fmla="*/ 306 h 312"/>
                  <a:gd name="T40" fmla="*/ 54 w 198"/>
                  <a:gd name="T41" fmla="*/ 288 h 312"/>
                  <a:gd name="T42" fmla="*/ 66 w 198"/>
                  <a:gd name="T43" fmla="*/ 282 h 312"/>
                  <a:gd name="T44" fmla="*/ 96 w 198"/>
                  <a:gd name="T45" fmla="*/ 264 h 312"/>
                  <a:gd name="T46" fmla="*/ 96 w 198"/>
                  <a:gd name="T47" fmla="*/ 258 h 312"/>
                  <a:gd name="T48" fmla="*/ 102 w 198"/>
                  <a:gd name="T49" fmla="*/ 222 h 312"/>
                  <a:gd name="T50" fmla="*/ 96 w 198"/>
                  <a:gd name="T51" fmla="*/ 216 h 312"/>
                  <a:gd name="T52" fmla="*/ 84 w 198"/>
                  <a:gd name="T53" fmla="*/ 192 h 312"/>
                  <a:gd name="T54" fmla="*/ 96 w 198"/>
                  <a:gd name="T55" fmla="*/ 174 h 312"/>
                  <a:gd name="T56" fmla="*/ 114 w 198"/>
                  <a:gd name="T57" fmla="*/ 156 h 312"/>
                  <a:gd name="T58" fmla="*/ 120 w 198"/>
                  <a:gd name="T59" fmla="*/ 144 h 312"/>
                  <a:gd name="T60" fmla="*/ 132 w 198"/>
                  <a:gd name="T61" fmla="*/ 138 h 312"/>
                  <a:gd name="T62" fmla="*/ 162 w 198"/>
                  <a:gd name="T63" fmla="*/ 126 h 312"/>
                  <a:gd name="T64" fmla="*/ 180 w 198"/>
                  <a:gd name="T65" fmla="*/ 114 h 312"/>
                  <a:gd name="T66" fmla="*/ 180 w 198"/>
                  <a:gd name="T67" fmla="*/ 108 h 312"/>
                  <a:gd name="T68" fmla="*/ 192 w 198"/>
                  <a:gd name="T69" fmla="*/ 90 h 312"/>
                  <a:gd name="T70" fmla="*/ 192 w 198"/>
                  <a:gd name="T71" fmla="*/ 72 h 312"/>
                  <a:gd name="T72" fmla="*/ 192 w 198"/>
                  <a:gd name="T73" fmla="*/ 66 h 312"/>
                  <a:gd name="T74" fmla="*/ 192 w 198"/>
                  <a:gd name="T75" fmla="*/ 48 h 312"/>
                  <a:gd name="T76" fmla="*/ 192 w 198"/>
                  <a:gd name="T77" fmla="*/ 18 h 312"/>
                  <a:gd name="T78" fmla="*/ 198 w 198"/>
                  <a:gd name="T79" fmla="*/ 0 h 312"/>
                  <a:gd name="T80" fmla="*/ 162 w 198"/>
                  <a:gd name="T81" fmla="*/ 18 h 312"/>
                  <a:gd name="T82" fmla="*/ 24 w 198"/>
                  <a:gd name="T83" fmla="*/ 102 h 312"/>
                  <a:gd name="T84" fmla="*/ 18 w 198"/>
                  <a:gd name="T85" fmla="*/ 96 h 312"/>
                  <a:gd name="T86" fmla="*/ 42 w 198"/>
                  <a:gd name="T87" fmla="*/ 9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8" h="312">
                    <a:moveTo>
                      <a:pt x="90" y="18"/>
                    </a:moveTo>
                    <a:lnTo>
                      <a:pt x="84" y="36"/>
                    </a:lnTo>
                    <a:lnTo>
                      <a:pt x="90" y="54"/>
                    </a:lnTo>
                    <a:lnTo>
                      <a:pt x="108" y="78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84" y="84"/>
                    </a:lnTo>
                    <a:lnTo>
                      <a:pt x="84" y="72"/>
                    </a:lnTo>
                    <a:lnTo>
                      <a:pt x="66" y="78"/>
                    </a:lnTo>
                    <a:lnTo>
                      <a:pt x="66" y="72"/>
                    </a:lnTo>
                    <a:lnTo>
                      <a:pt x="60" y="60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0" y="84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12" y="102"/>
                    </a:lnTo>
                    <a:lnTo>
                      <a:pt x="54" y="114"/>
                    </a:lnTo>
                    <a:lnTo>
                      <a:pt x="54" y="162"/>
                    </a:lnTo>
                    <a:lnTo>
                      <a:pt x="54" y="180"/>
                    </a:lnTo>
                    <a:lnTo>
                      <a:pt x="36" y="216"/>
                    </a:lnTo>
                    <a:lnTo>
                      <a:pt x="30" y="216"/>
                    </a:lnTo>
                    <a:lnTo>
                      <a:pt x="30" y="234"/>
                    </a:lnTo>
                    <a:lnTo>
                      <a:pt x="30" y="234"/>
                    </a:lnTo>
                    <a:lnTo>
                      <a:pt x="30" y="252"/>
                    </a:lnTo>
                    <a:lnTo>
                      <a:pt x="36" y="258"/>
                    </a:lnTo>
                    <a:lnTo>
                      <a:pt x="36" y="264"/>
                    </a:lnTo>
                    <a:lnTo>
                      <a:pt x="36" y="294"/>
                    </a:lnTo>
                    <a:lnTo>
                      <a:pt x="42" y="312"/>
                    </a:lnTo>
                    <a:lnTo>
                      <a:pt x="54" y="312"/>
                    </a:lnTo>
                    <a:lnTo>
                      <a:pt x="54" y="300"/>
                    </a:lnTo>
                    <a:lnTo>
                      <a:pt x="48" y="306"/>
                    </a:lnTo>
                    <a:lnTo>
                      <a:pt x="48" y="300"/>
                    </a:lnTo>
                    <a:lnTo>
                      <a:pt x="54" y="288"/>
                    </a:lnTo>
                    <a:lnTo>
                      <a:pt x="54" y="288"/>
                    </a:lnTo>
                    <a:lnTo>
                      <a:pt x="66" y="282"/>
                    </a:lnTo>
                    <a:lnTo>
                      <a:pt x="84" y="276"/>
                    </a:lnTo>
                    <a:lnTo>
                      <a:pt x="96" y="264"/>
                    </a:lnTo>
                    <a:lnTo>
                      <a:pt x="102" y="258"/>
                    </a:lnTo>
                    <a:lnTo>
                      <a:pt x="96" y="258"/>
                    </a:lnTo>
                    <a:lnTo>
                      <a:pt x="102" y="246"/>
                    </a:lnTo>
                    <a:lnTo>
                      <a:pt x="102" y="222"/>
                    </a:lnTo>
                    <a:lnTo>
                      <a:pt x="96" y="222"/>
                    </a:lnTo>
                    <a:lnTo>
                      <a:pt x="96" y="216"/>
                    </a:lnTo>
                    <a:lnTo>
                      <a:pt x="90" y="198"/>
                    </a:lnTo>
                    <a:lnTo>
                      <a:pt x="84" y="192"/>
                    </a:lnTo>
                    <a:lnTo>
                      <a:pt x="84" y="180"/>
                    </a:lnTo>
                    <a:lnTo>
                      <a:pt x="96" y="174"/>
                    </a:lnTo>
                    <a:lnTo>
                      <a:pt x="114" y="156"/>
                    </a:lnTo>
                    <a:lnTo>
                      <a:pt x="114" y="156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26" y="144"/>
                    </a:lnTo>
                    <a:lnTo>
                      <a:pt x="132" y="138"/>
                    </a:lnTo>
                    <a:lnTo>
                      <a:pt x="150" y="126"/>
                    </a:lnTo>
                    <a:lnTo>
                      <a:pt x="162" y="126"/>
                    </a:lnTo>
                    <a:lnTo>
                      <a:pt x="168" y="120"/>
                    </a:lnTo>
                    <a:lnTo>
                      <a:pt x="180" y="114"/>
                    </a:lnTo>
                    <a:lnTo>
                      <a:pt x="180" y="108"/>
                    </a:lnTo>
                    <a:lnTo>
                      <a:pt x="180" y="108"/>
                    </a:lnTo>
                    <a:lnTo>
                      <a:pt x="192" y="90"/>
                    </a:lnTo>
                    <a:lnTo>
                      <a:pt x="192" y="90"/>
                    </a:lnTo>
                    <a:lnTo>
                      <a:pt x="198" y="78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92" y="66"/>
                    </a:lnTo>
                    <a:lnTo>
                      <a:pt x="192" y="48"/>
                    </a:lnTo>
                    <a:lnTo>
                      <a:pt x="192" y="48"/>
                    </a:lnTo>
                    <a:lnTo>
                      <a:pt x="192" y="42"/>
                    </a:lnTo>
                    <a:lnTo>
                      <a:pt x="192" y="18"/>
                    </a:lnTo>
                    <a:lnTo>
                      <a:pt x="198" y="12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62" y="18"/>
                    </a:lnTo>
                    <a:lnTo>
                      <a:pt x="90" y="18"/>
                    </a:lnTo>
                    <a:close/>
                    <a:moveTo>
                      <a:pt x="24" y="102"/>
                    </a:moveTo>
                    <a:lnTo>
                      <a:pt x="12" y="96"/>
                    </a:lnTo>
                    <a:lnTo>
                      <a:pt x="18" y="96"/>
                    </a:lnTo>
                    <a:lnTo>
                      <a:pt x="24" y="96"/>
                    </a:lnTo>
                    <a:lnTo>
                      <a:pt x="42" y="96"/>
                    </a:lnTo>
                    <a:lnTo>
                      <a:pt x="24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Freeform 910"/>
              <p:cNvSpPr>
                <a:spLocks/>
              </p:cNvSpPr>
              <p:nvPr/>
            </p:nvSpPr>
            <p:spPr bwMode="auto">
              <a:xfrm>
                <a:off x="3204" y="3169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Freeform 911"/>
              <p:cNvSpPr>
                <a:spLocks/>
              </p:cNvSpPr>
              <p:nvPr/>
            </p:nvSpPr>
            <p:spPr bwMode="auto">
              <a:xfrm>
                <a:off x="3222" y="3133"/>
                <a:ext cx="0" cy="24"/>
              </a:xfrm>
              <a:custGeom>
                <a:avLst/>
                <a:gdLst>
                  <a:gd name="T0" fmla="*/ 24 h 24"/>
                  <a:gd name="T1" fmla="*/ 0 h 24"/>
                  <a:gd name="T2" fmla="*/ 24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912"/>
              <p:cNvSpPr>
                <a:spLocks/>
              </p:cNvSpPr>
              <p:nvPr/>
            </p:nvSpPr>
            <p:spPr bwMode="auto">
              <a:xfrm>
                <a:off x="3192" y="313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8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Freeform 913"/>
              <p:cNvSpPr>
                <a:spLocks/>
              </p:cNvSpPr>
              <p:nvPr/>
            </p:nvSpPr>
            <p:spPr bwMode="auto">
              <a:xfrm>
                <a:off x="3180" y="3127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6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Freeform 914"/>
              <p:cNvSpPr>
                <a:spLocks/>
              </p:cNvSpPr>
              <p:nvPr/>
            </p:nvSpPr>
            <p:spPr bwMode="auto">
              <a:xfrm>
                <a:off x="3114" y="3121"/>
                <a:ext cx="54" cy="18"/>
              </a:xfrm>
              <a:custGeom>
                <a:avLst/>
                <a:gdLst>
                  <a:gd name="T0" fmla="*/ 54 w 54"/>
                  <a:gd name="T1" fmla="*/ 0 h 18"/>
                  <a:gd name="T2" fmla="*/ 54 w 54"/>
                  <a:gd name="T3" fmla="*/ 0 h 18"/>
                  <a:gd name="T4" fmla="*/ 0 w 54"/>
                  <a:gd name="T5" fmla="*/ 18 h 18"/>
                  <a:gd name="T6" fmla="*/ 54 w 5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8">
                    <a:moveTo>
                      <a:pt x="54" y="0"/>
                    </a:moveTo>
                    <a:lnTo>
                      <a:pt x="54" y="0"/>
                    </a:lnTo>
                    <a:lnTo>
                      <a:pt x="0" y="18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Freeform 915"/>
              <p:cNvSpPr>
                <a:spLocks/>
              </p:cNvSpPr>
              <p:nvPr/>
            </p:nvSpPr>
            <p:spPr bwMode="auto">
              <a:xfrm>
                <a:off x="3030" y="3151"/>
                <a:ext cx="138" cy="138"/>
              </a:xfrm>
              <a:custGeom>
                <a:avLst/>
                <a:gdLst>
                  <a:gd name="T0" fmla="*/ 138 w 138"/>
                  <a:gd name="T1" fmla="*/ 18 h 138"/>
                  <a:gd name="T2" fmla="*/ 96 w 138"/>
                  <a:gd name="T3" fmla="*/ 6 h 138"/>
                  <a:gd name="T4" fmla="*/ 90 w 138"/>
                  <a:gd name="T5" fmla="*/ 0 h 138"/>
                  <a:gd name="T6" fmla="*/ 90 w 138"/>
                  <a:gd name="T7" fmla="*/ 0 h 138"/>
                  <a:gd name="T8" fmla="*/ 60 w 138"/>
                  <a:gd name="T9" fmla="*/ 6 h 138"/>
                  <a:gd name="T10" fmla="*/ 60 w 138"/>
                  <a:gd name="T11" fmla="*/ 18 h 138"/>
                  <a:gd name="T12" fmla="*/ 66 w 138"/>
                  <a:gd name="T13" fmla="*/ 18 h 138"/>
                  <a:gd name="T14" fmla="*/ 54 w 138"/>
                  <a:gd name="T15" fmla="*/ 24 h 138"/>
                  <a:gd name="T16" fmla="*/ 48 w 138"/>
                  <a:gd name="T17" fmla="*/ 30 h 138"/>
                  <a:gd name="T18" fmla="*/ 42 w 138"/>
                  <a:gd name="T19" fmla="*/ 30 h 138"/>
                  <a:gd name="T20" fmla="*/ 30 w 138"/>
                  <a:gd name="T21" fmla="*/ 42 h 138"/>
                  <a:gd name="T22" fmla="*/ 30 w 138"/>
                  <a:gd name="T23" fmla="*/ 42 h 138"/>
                  <a:gd name="T24" fmla="*/ 30 w 138"/>
                  <a:gd name="T25" fmla="*/ 42 h 138"/>
                  <a:gd name="T26" fmla="*/ 24 w 138"/>
                  <a:gd name="T27" fmla="*/ 48 h 138"/>
                  <a:gd name="T28" fmla="*/ 0 w 138"/>
                  <a:gd name="T29" fmla="*/ 42 h 138"/>
                  <a:gd name="T30" fmla="*/ 0 w 138"/>
                  <a:gd name="T31" fmla="*/ 48 h 138"/>
                  <a:gd name="T32" fmla="*/ 12 w 138"/>
                  <a:gd name="T33" fmla="*/ 66 h 138"/>
                  <a:gd name="T34" fmla="*/ 42 w 138"/>
                  <a:gd name="T35" fmla="*/ 96 h 138"/>
                  <a:gd name="T36" fmla="*/ 48 w 138"/>
                  <a:gd name="T37" fmla="*/ 120 h 138"/>
                  <a:gd name="T38" fmla="*/ 72 w 138"/>
                  <a:gd name="T39" fmla="*/ 126 h 138"/>
                  <a:gd name="T40" fmla="*/ 78 w 138"/>
                  <a:gd name="T41" fmla="*/ 126 h 138"/>
                  <a:gd name="T42" fmla="*/ 90 w 138"/>
                  <a:gd name="T43" fmla="*/ 132 h 138"/>
                  <a:gd name="T44" fmla="*/ 96 w 138"/>
                  <a:gd name="T45" fmla="*/ 132 h 138"/>
                  <a:gd name="T46" fmla="*/ 102 w 138"/>
                  <a:gd name="T47" fmla="*/ 126 h 138"/>
                  <a:gd name="T48" fmla="*/ 108 w 138"/>
                  <a:gd name="T49" fmla="*/ 132 h 138"/>
                  <a:gd name="T50" fmla="*/ 114 w 138"/>
                  <a:gd name="T51" fmla="*/ 138 h 138"/>
                  <a:gd name="T52" fmla="*/ 114 w 138"/>
                  <a:gd name="T53" fmla="*/ 120 h 138"/>
                  <a:gd name="T54" fmla="*/ 120 w 138"/>
                  <a:gd name="T55" fmla="*/ 120 h 138"/>
                  <a:gd name="T56" fmla="*/ 138 w 138"/>
                  <a:gd name="T57" fmla="*/ 84 h 138"/>
                  <a:gd name="T58" fmla="*/ 132 w 138"/>
                  <a:gd name="T59" fmla="*/ 66 h 138"/>
                  <a:gd name="T60" fmla="*/ 138 w 138"/>
                  <a:gd name="T6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" h="138">
                    <a:moveTo>
                      <a:pt x="138" y="18"/>
                    </a:moveTo>
                    <a:lnTo>
                      <a:pt x="96" y="6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60" y="6"/>
                    </a:lnTo>
                    <a:lnTo>
                      <a:pt x="60" y="18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2" y="30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42" y="96"/>
                    </a:lnTo>
                    <a:lnTo>
                      <a:pt x="48" y="120"/>
                    </a:lnTo>
                    <a:lnTo>
                      <a:pt x="72" y="126"/>
                    </a:lnTo>
                    <a:lnTo>
                      <a:pt x="78" y="126"/>
                    </a:lnTo>
                    <a:lnTo>
                      <a:pt x="90" y="132"/>
                    </a:lnTo>
                    <a:lnTo>
                      <a:pt x="96" y="132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14" y="138"/>
                    </a:lnTo>
                    <a:lnTo>
                      <a:pt x="114" y="120"/>
                    </a:lnTo>
                    <a:lnTo>
                      <a:pt x="120" y="120"/>
                    </a:lnTo>
                    <a:lnTo>
                      <a:pt x="138" y="84"/>
                    </a:lnTo>
                    <a:lnTo>
                      <a:pt x="132" y="66"/>
                    </a:lnTo>
                    <a:lnTo>
                      <a:pt x="13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Freeform 916"/>
              <p:cNvSpPr>
                <a:spLocks/>
              </p:cNvSpPr>
              <p:nvPr/>
            </p:nvSpPr>
            <p:spPr bwMode="auto">
              <a:xfrm>
                <a:off x="3090" y="3151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Freeform 917"/>
              <p:cNvSpPr>
                <a:spLocks/>
              </p:cNvSpPr>
              <p:nvPr/>
            </p:nvSpPr>
            <p:spPr bwMode="auto">
              <a:xfrm>
                <a:off x="3120" y="3151"/>
                <a:ext cx="48" cy="84"/>
              </a:xfrm>
              <a:custGeom>
                <a:avLst/>
                <a:gdLst>
                  <a:gd name="T0" fmla="*/ 0 w 48"/>
                  <a:gd name="T1" fmla="*/ 0 h 84"/>
                  <a:gd name="T2" fmla="*/ 6 w 48"/>
                  <a:gd name="T3" fmla="*/ 6 h 84"/>
                  <a:gd name="T4" fmla="*/ 48 w 48"/>
                  <a:gd name="T5" fmla="*/ 18 h 84"/>
                  <a:gd name="T6" fmla="*/ 42 w 48"/>
                  <a:gd name="T7" fmla="*/ 66 h 84"/>
                  <a:gd name="T8" fmla="*/ 48 w 48"/>
                  <a:gd name="T9" fmla="*/ 84 h 84"/>
                  <a:gd name="T10" fmla="*/ 48 w 48"/>
                  <a:gd name="T11" fmla="*/ 66 h 84"/>
                  <a:gd name="T12" fmla="*/ 48 w 48"/>
                  <a:gd name="T13" fmla="*/ 18 h 84"/>
                  <a:gd name="T14" fmla="*/ 6 w 48"/>
                  <a:gd name="T15" fmla="*/ 6 h 84"/>
                  <a:gd name="T16" fmla="*/ 0 w 48"/>
                  <a:gd name="T17" fmla="*/ 0 h 84"/>
                  <a:gd name="T18" fmla="*/ 0 w 48"/>
                  <a:gd name="T19" fmla="*/ 0 h 84"/>
                  <a:gd name="T20" fmla="*/ 0 w 48"/>
                  <a:gd name="T21" fmla="*/ 0 h 84"/>
                  <a:gd name="T22" fmla="*/ 0 w 48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84">
                    <a:moveTo>
                      <a:pt x="0" y="0"/>
                    </a:moveTo>
                    <a:lnTo>
                      <a:pt x="6" y="6"/>
                    </a:lnTo>
                    <a:lnTo>
                      <a:pt x="48" y="18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48" y="66"/>
                    </a:lnTo>
                    <a:lnTo>
                      <a:pt x="48" y="18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Freeform 918"/>
              <p:cNvSpPr>
                <a:spLocks noEditPoints="1"/>
              </p:cNvSpPr>
              <p:nvPr/>
            </p:nvSpPr>
            <p:spPr bwMode="auto">
              <a:xfrm>
                <a:off x="2928" y="3187"/>
                <a:ext cx="174" cy="186"/>
              </a:xfrm>
              <a:custGeom>
                <a:avLst/>
                <a:gdLst>
                  <a:gd name="T0" fmla="*/ 150 w 174"/>
                  <a:gd name="T1" fmla="*/ 84 h 186"/>
                  <a:gd name="T2" fmla="*/ 144 w 174"/>
                  <a:gd name="T3" fmla="*/ 60 h 186"/>
                  <a:gd name="T4" fmla="*/ 114 w 174"/>
                  <a:gd name="T5" fmla="*/ 30 h 186"/>
                  <a:gd name="T6" fmla="*/ 102 w 174"/>
                  <a:gd name="T7" fmla="*/ 12 h 186"/>
                  <a:gd name="T8" fmla="*/ 102 w 174"/>
                  <a:gd name="T9" fmla="*/ 6 h 186"/>
                  <a:gd name="T10" fmla="*/ 102 w 174"/>
                  <a:gd name="T11" fmla="*/ 6 h 186"/>
                  <a:gd name="T12" fmla="*/ 96 w 174"/>
                  <a:gd name="T13" fmla="*/ 0 h 186"/>
                  <a:gd name="T14" fmla="*/ 96 w 174"/>
                  <a:gd name="T15" fmla="*/ 0 h 186"/>
                  <a:gd name="T16" fmla="*/ 66 w 174"/>
                  <a:gd name="T17" fmla="*/ 24 h 186"/>
                  <a:gd name="T18" fmla="*/ 66 w 174"/>
                  <a:gd name="T19" fmla="*/ 24 h 186"/>
                  <a:gd name="T20" fmla="*/ 66 w 174"/>
                  <a:gd name="T21" fmla="*/ 24 h 186"/>
                  <a:gd name="T22" fmla="*/ 60 w 174"/>
                  <a:gd name="T23" fmla="*/ 6 h 186"/>
                  <a:gd name="T24" fmla="*/ 18 w 174"/>
                  <a:gd name="T25" fmla="*/ 18 h 186"/>
                  <a:gd name="T26" fmla="*/ 18 w 174"/>
                  <a:gd name="T27" fmla="*/ 84 h 186"/>
                  <a:gd name="T28" fmla="*/ 0 w 174"/>
                  <a:gd name="T29" fmla="*/ 90 h 186"/>
                  <a:gd name="T30" fmla="*/ 0 w 174"/>
                  <a:gd name="T31" fmla="*/ 138 h 186"/>
                  <a:gd name="T32" fmla="*/ 0 w 174"/>
                  <a:gd name="T33" fmla="*/ 138 h 186"/>
                  <a:gd name="T34" fmla="*/ 0 w 174"/>
                  <a:gd name="T35" fmla="*/ 138 h 186"/>
                  <a:gd name="T36" fmla="*/ 18 w 174"/>
                  <a:gd name="T37" fmla="*/ 162 h 186"/>
                  <a:gd name="T38" fmla="*/ 18 w 174"/>
                  <a:gd name="T39" fmla="*/ 168 h 186"/>
                  <a:gd name="T40" fmla="*/ 18 w 174"/>
                  <a:gd name="T41" fmla="*/ 174 h 186"/>
                  <a:gd name="T42" fmla="*/ 12 w 174"/>
                  <a:gd name="T43" fmla="*/ 180 h 186"/>
                  <a:gd name="T44" fmla="*/ 24 w 174"/>
                  <a:gd name="T45" fmla="*/ 186 h 186"/>
                  <a:gd name="T46" fmla="*/ 48 w 174"/>
                  <a:gd name="T47" fmla="*/ 180 h 186"/>
                  <a:gd name="T48" fmla="*/ 66 w 174"/>
                  <a:gd name="T49" fmla="*/ 150 h 186"/>
                  <a:gd name="T50" fmla="*/ 66 w 174"/>
                  <a:gd name="T51" fmla="*/ 150 h 186"/>
                  <a:gd name="T52" fmla="*/ 66 w 174"/>
                  <a:gd name="T53" fmla="*/ 150 h 186"/>
                  <a:gd name="T54" fmla="*/ 90 w 174"/>
                  <a:gd name="T55" fmla="*/ 162 h 186"/>
                  <a:gd name="T56" fmla="*/ 108 w 174"/>
                  <a:gd name="T57" fmla="*/ 156 h 186"/>
                  <a:gd name="T58" fmla="*/ 114 w 174"/>
                  <a:gd name="T59" fmla="*/ 138 h 186"/>
                  <a:gd name="T60" fmla="*/ 156 w 174"/>
                  <a:gd name="T61" fmla="*/ 96 h 186"/>
                  <a:gd name="T62" fmla="*/ 162 w 174"/>
                  <a:gd name="T63" fmla="*/ 96 h 186"/>
                  <a:gd name="T64" fmla="*/ 174 w 174"/>
                  <a:gd name="T65" fmla="*/ 90 h 186"/>
                  <a:gd name="T66" fmla="*/ 150 w 174"/>
                  <a:gd name="T67" fmla="*/ 84 h 186"/>
                  <a:gd name="T68" fmla="*/ 114 w 174"/>
                  <a:gd name="T69" fmla="*/ 72 h 186"/>
                  <a:gd name="T70" fmla="*/ 108 w 174"/>
                  <a:gd name="T71" fmla="*/ 66 h 186"/>
                  <a:gd name="T72" fmla="*/ 96 w 174"/>
                  <a:gd name="T73" fmla="*/ 66 h 186"/>
                  <a:gd name="T74" fmla="*/ 90 w 174"/>
                  <a:gd name="T75" fmla="*/ 60 h 186"/>
                  <a:gd name="T76" fmla="*/ 102 w 174"/>
                  <a:gd name="T77" fmla="*/ 54 h 186"/>
                  <a:gd name="T78" fmla="*/ 108 w 174"/>
                  <a:gd name="T79" fmla="*/ 48 h 186"/>
                  <a:gd name="T80" fmla="*/ 108 w 174"/>
                  <a:gd name="T81" fmla="*/ 54 h 186"/>
                  <a:gd name="T82" fmla="*/ 108 w 174"/>
                  <a:gd name="T83" fmla="*/ 66 h 186"/>
                  <a:gd name="T84" fmla="*/ 114 w 174"/>
                  <a:gd name="T85" fmla="*/ 54 h 186"/>
                  <a:gd name="T86" fmla="*/ 114 w 174"/>
                  <a:gd name="T87" fmla="*/ 60 h 186"/>
                  <a:gd name="T88" fmla="*/ 120 w 174"/>
                  <a:gd name="T89" fmla="*/ 66 h 186"/>
                  <a:gd name="T90" fmla="*/ 114 w 174"/>
                  <a:gd name="T91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" h="186">
                    <a:moveTo>
                      <a:pt x="150" y="84"/>
                    </a:moveTo>
                    <a:lnTo>
                      <a:pt x="144" y="60"/>
                    </a:lnTo>
                    <a:lnTo>
                      <a:pt x="114" y="30"/>
                    </a:lnTo>
                    <a:lnTo>
                      <a:pt x="102" y="12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0" y="6"/>
                    </a:lnTo>
                    <a:lnTo>
                      <a:pt x="18" y="18"/>
                    </a:lnTo>
                    <a:lnTo>
                      <a:pt x="18" y="8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8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12" y="180"/>
                    </a:lnTo>
                    <a:lnTo>
                      <a:pt x="24" y="186"/>
                    </a:lnTo>
                    <a:lnTo>
                      <a:pt x="48" y="180"/>
                    </a:lnTo>
                    <a:lnTo>
                      <a:pt x="66" y="150"/>
                    </a:lnTo>
                    <a:lnTo>
                      <a:pt x="66" y="150"/>
                    </a:lnTo>
                    <a:lnTo>
                      <a:pt x="66" y="150"/>
                    </a:lnTo>
                    <a:lnTo>
                      <a:pt x="90" y="162"/>
                    </a:lnTo>
                    <a:lnTo>
                      <a:pt x="108" y="156"/>
                    </a:lnTo>
                    <a:lnTo>
                      <a:pt x="114" y="138"/>
                    </a:lnTo>
                    <a:lnTo>
                      <a:pt x="156" y="96"/>
                    </a:lnTo>
                    <a:lnTo>
                      <a:pt x="162" y="96"/>
                    </a:lnTo>
                    <a:lnTo>
                      <a:pt x="174" y="90"/>
                    </a:lnTo>
                    <a:lnTo>
                      <a:pt x="150" y="84"/>
                    </a:lnTo>
                    <a:close/>
                    <a:moveTo>
                      <a:pt x="114" y="72"/>
                    </a:moveTo>
                    <a:lnTo>
                      <a:pt x="108" y="66"/>
                    </a:lnTo>
                    <a:lnTo>
                      <a:pt x="96" y="66"/>
                    </a:lnTo>
                    <a:lnTo>
                      <a:pt x="90" y="60"/>
                    </a:lnTo>
                    <a:lnTo>
                      <a:pt x="102" y="54"/>
                    </a:lnTo>
                    <a:lnTo>
                      <a:pt x="108" y="48"/>
                    </a:lnTo>
                    <a:lnTo>
                      <a:pt x="108" y="54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14" y="60"/>
                    </a:lnTo>
                    <a:lnTo>
                      <a:pt x="120" y="66"/>
                    </a:lnTo>
                    <a:lnTo>
                      <a:pt x="11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Rectangle 919"/>
              <p:cNvSpPr>
                <a:spLocks noChangeArrowheads="1"/>
              </p:cNvSpPr>
              <p:nvPr/>
            </p:nvSpPr>
            <p:spPr bwMode="auto">
              <a:xfrm>
                <a:off x="3030" y="3193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Freeform 920"/>
              <p:cNvSpPr>
                <a:spLocks noEditPoints="1"/>
              </p:cNvSpPr>
              <p:nvPr/>
            </p:nvSpPr>
            <p:spPr bwMode="auto">
              <a:xfrm>
                <a:off x="2778" y="3169"/>
                <a:ext cx="246" cy="252"/>
              </a:xfrm>
              <a:custGeom>
                <a:avLst/>
                <a:gdLst>
                  <a:gd name="T0" fmla="*/ 96 w 246"/>
                  <a:gd name="T1" fmla="*/ 234 h 252"/>
                  <a:gd name="T2" fmla="*/ 114 w 246"/>
                  <a:gd name="T3" fmla="*/ 252 h 252"/>
                  <a:gd name="T4" fmla="*/ 132 w 246"/>
                  <a:gd name="T5" fmla="*/ 252 h 252"/>
                  <a:gd name="T6" fmla="*/ 150 w 246"/>
                  <a:gd name="T7" fmla="*/ 234 h 252"/>
                  <a:gd name="T8" fmla="*/ 150 w 246"/>
                  <a:gd name="T9" fmla="*/ 156 h 252"/>
                  <a:gd name="T10" fmla="*/ 150 w 246"/>
                  <a:gd name="T11" fmla="*/ 156 h 252"/>
                  <a:gd name="T12" fmla="*/ 150 w 246"/>
                  <a:gd name="T13" fmla="*/ 108 h 252"/>
                  <a:gd name="T14" fmla="*/ 168 w 246"/>
                  <a:gd name="T15" fmla="*/ 102 h 252"/>
                  <a:gd name="T16" fmla="*/ 168 w 246"/>
                  <a:gd name="T17" fmla="*/ 36 h 252"/>
                  <a:gd name="T18" fmla="*/ 210 w 246"/>
                  <a:gd name="T19" fmla="*/ 24 h 252"/>
                  <a:gd name="T20" fmla="*/ 216 w 246"/>
                  <a:gd name="T21" fmla="*/ 42 h 252"/>
                  <a:gd name="T22" fmla="*/ 246 w 246"/>
                  <a:gd name="T23" fmla="*/ 18 h 252"/>
                  <a:gd name="T24" fmla="*/ 228 w 246"/>
                  <a:gd name="T25" fmla="*/ 12 h 252"/>
                  <a:gd name="T26" fmla="*/ 186 w 246"/>
                  <a:gd name="T27" fmla="*/ 24 h 252"/>
                  <a:gd name="T28" fmla="*/ 132 w 246"/>
                  <a:gd name="T29" fmla="*/ 24 h 252"/>
                  <a:gd name="T30" fmla="*/ 120 w 246"/>
                  <a:gd name="T31" fmla="*/ 12 h 252"/>
                  <a:gd name="T32" fmla="*/ 120 w 246"/>
                  <a:gd name="T33" fmla="*/ 12 h 252"/>
                  <a:gd name="T34" fmla="*/ 42 w 246"/>
                  <a:gd name="T35" fmla="*/ 12 h 252"/>
                  <a:gd name="T36" fmla="*/ 30 w 246"/>
                  <a:gd name="T37" fmla="*/ 6 h 252"/>
                  <a:gd name="T38" fmla="*/ 24 w 246"/>
                  <a:gd name="T39" fmla="*/ 0 h 252"/>
                  <a:gd name="T40" fmla="*/ 24 w 246"/>
                  <a:gd name="T41" fmla="*/ 6 h 252"/>
                  <a:gd name="T42" fmla="*/ 6 w 246"/>
                  <a:gd name="T43" fmla="*/ 6 h 252"/>
                  <a:gd name="T44" fmla="*/ 6 w 246"/>
                  <a:gd name="T45" fmla="*/ 6 h 252"/>
                  <a:gd name="T46" fmla="*/ 0 w 246"/>
                  <a:gd name="T47" fmla="*/ 12 h 252"/>
                  <a:gd name="T48" fmla="*/ 0 w 246"/>
                  <a:gd name="T49" fmla="*/ 24 h 252"/>
                  <a:gd name="T50" fmla="*/ 0 w 246"/>
                  <a:gd name="T51" fmla="*/ 30 h 252"/>
                  <a:gd name="T52" fmla="*/ 12 w 246"/>
                  <a:gd name="T53" fmla="*/ 42 h 252"/>
                  <a:gd name="T54" fmla="*/ 42 w 246"/>
                  <a:gd name="T55" fmla="*/ 102 h 252"/>
                  <a:gd name="T56" fmla="*/ 48 w 246"/>
                  <a:gd name="T57" fmla="*/ 114 h 252"/>
                  <a:gd name="T58" fmla="*/ 48 w 246"/>
                  <a:gd name="T59" fmla="*/ 150 h 252"/>
                  <a:gd name="T60" fmla="*/ 60 w 246"/>
                  <a:gd name="T61" fmla="*/ 168 h 252"/>
                  <a:gd name="T62" fmla="*/ 54 w 246"/>
                  <a:gd name="T63" fmla="*/ 174 h 252"/>
                  <a:gd name="T64" fmla="*/ 66 w 246"/>
                  <a:gd name="T65" fmla="*/ 216 h 252"/>
                  <a:gd name="T66" fmla="*/ 72 w 246"/>
                  <a:gd name="T67" fmla="*/ 222 h 252"/>
                  <a:gd name="T68" fmla="*/ 72 w 246"/>
                  <a:gd name="T69" fmla="*/ 228 h 252"/>
                  <a:gd name="T70" fmla="*/ 84 w 246"/>
                  <a:gd name="T71" fmla="*/ 240 h 252"/>
                  <a:gd name="T72" fmla="*/ 84 w 246"/>
                  <a:gd name="T73" fmla="*/ 240 h 252"/>
                  <a:gd name="T74" fmla="*/ 84 w 246"/>
                  <a:gd name="T75" fmla="*/ 240 h 252"/>
                  <a:gd name="T76" fmla="*/ 84 w 246"/>
                  <a:gd name="T77" fmla="*/ 240 h 252"/>
                  <a:gd name="T78" fmla="*/ 96 w 246"/>
                  <a:gd name="T79" fmla="*/ 234 h 252"/>
                  <a:gd name="T80" fmla="*/ 84 w 246"/>
                  <a:gd name="T81" fmla="*/ 42 h 252"/>
                  <a:gd name="T82" fmla="*/ 78 w 246"/>
                  <a:gd name="T83" fmla="*/ 48 h 252"/>
                  <a:gd name="T84" fmla="*/ 78 w 246"/>
                  <a:gd name="T85" fmla="*/ 48 h 252"/>
                  <a:gd name="T86" fmla="*/ 78 w 246"/>
                  <a:gd name="T87" fmla="*/ 36 h 252"/>
                  <a:gd name="T88" fmla="*/ 84 w 246"/>
                  <a:gd name="T89" fmla="*/ 42 h 252"/>
                  <a:gd name="T90" fmla="*/ 90 w 246"/>
                  <a:gd name="T91" fmla="*/ 36 h 252"/>
                  <a:gd name="T92" fmla="*/ 102 w 246"/>
                  <a:gd name="T93" fmla="*/ 42 h 252"/>
                  <a:gd name="T94" fmla="*/ 84 w 246"/>
                  <a:gd name="T95" fmla="*/ 4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6" h="252">
                    <a:moveTo>
                      <a:pt x="96" y="234"/>
                    </a:moveTo>
                    <a:lnTo>
                      <a:pt x="114" y="252"/>
                    </a:lnTo>
                    <a:lnTo>
                      <a:pt x="132" y="252"/>
                    </a:lnTo>
                    <a:lnTo>
                      <a:pt x="150" y="234"/>
                    </a:lnTo>
                    <a:lnTo>
                      <a:pt x="150" y="156"/>
                    </a:lnTo>
                    <a:lnTo>
                      <a:pt x="150" y="156"/>
                    </a:lnTo>
                    <a:lnTo>
                      <a:pt x="150" y="108"/>
                    </a:lnTo>
                    <a:lnTo>
                      <a:pt x="168" y="102"/>
                    </a:lnTo>
                    <a:lnTo>
                      <a:pt x="168" y="36"/>
                    </a:lnTo>
                    <a:lnTo>
                      <a:pt x="210" y="24"/>
                    </a:lnTo>
                    <a:lnTo>
                      <a:pt x="216" y="42"/>
                    </a:lnTo>
                    <a:lnTo>
                      <a:pt x="246" y="18"/>
                    </a:lnTo>
                    <a:lnTo>
                      <a:pt x="228" y="12"/>
                    </a:lnTo>
                    <a:lnTo>
                      <a:pt x="186" y="24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120" y="12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50"/>
                    </a:lnTo>
                    <a:lnTo>
                      <a:pt x="60" y="168"/>
                    </a:lnTo>
                    <a:lnTo>
                      <a:pt x="54" y="174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2" y="228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96" y="234"/>
                    </a:lnTo>
                    <a:close/>
                    <a:moveTo>
                      <a:pt x="84" y="42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8" y="36"/>
                    </a:lnTo>
                    <a:lnTo>
                      <a:pt x="84" y="42"/>
                    </a:lnTo>
                    <a:lnTo>
                      <a:pt x="90" y="36"/>
                    </a:lnTo>
                    <a:lnTo>
                      <a:pt x="102" y="42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Rectangle 921"/>
              <p:cNvSpPr>
                <a:spLocks noChangeArrowheads="1"/>
              </p:cNvSpPr>
              <p:nvPr/>
            </p:nvSpPr>
            <p:spPr bwMode="auto">
              <a:xfrm>
                <a:off x="2802" y="3169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Freeform 922"/>
              <p:cNvSpPr>
                <a:spLocks/>
              </p:cNvSpPr>
              <p:nvPr/>
            </p:nvSpPr>
            <p:spPr bwMode="auto">
              <a:xfrm>
                <a:off x="2808" y="3175"/>
                <a:ext cx="90" cy="6"/>
              </a:xfrm>
              <a:custGeom>
                <a:avLst/>
                <a:gdLst>
                  <a:gd name="T0" fmla="*/ 0 w 90"/>
                  <a:gd name="T1" fmla="*/ 0 h 6"/>
                  <a:gd name="T2" fmla="*/ 12 w 90"/>
                  <a:gd name="T3" fmla="*/ 6 h 6"/>
                  <a:gd name="T4" fmla="*/ 90 w 90"/>
                  <a:gd name="T5" fmla="*/ 6 h 6"/>
                  <a:gd name="T6" fmla="*/ 12 w 90"/>
                  <a:gd name="T7" fmla="*/ 6 h 6"/>
                  <a:gd name="T8" fmla="*/ 0 w 9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">
                    <a:moveTo>
                      <a:pt x="0" y="0"/>
                    </a:moveTo>
                    <a:lnTo>
                      <a:pt x="12" y="6"/>
                    </a:lnTo>
                    <a:lnTo>
                      <a:pt x="90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Freeform 923"/>
              <p:cNvSpPr>
                <a:spLocks/>
              </p:cNvSpPr>
              <p:nvPr/>
            </p:nvSpPr>
            <p:spPr bwMode="auto">
              <a:xfrm>
                <a:off x="2928" y="3277"/>
                <a:ext cx="0" cy="48"/>
              </a:xfrm>
              <a:custGeom>
                <a:avLst/>
                <a:gdLst>
                  <a:gd name="T0" fmla="*/ 0 h 48"/>
                  <a:gd name="T1" fmla="*/ 48 h 48"/>
                  <a:gd name="T2" fmla="*/ 48 h 48"/>
                  <a:gd name="T3" fmla="*/ 48 h 48"/>
                  <a:gd name="T4" fmla="*/ 0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Freeform 924"/>
              <p:cNvSpPr>
                <a:spLocks/>
              </p:cNvSpPr>
              <p:nvPr/>
            </p:nvSpPr>
            <p:spPr bwMode="auto">
              <a:xfrm>
                <a:off x="2988" y="3193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Rectangle 925"/>
              <p:cNvSpPr>
                <a:spLocks noChangeArrowheads="1"/>
              </p:cNvSpPr>
              <p:nvPr/>
            </p:nvSpPr>
            <p:spPr bwMode="auto">
              <a:xfrm>
                <a:off x="3144" y="328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Freeform 926"/>
              <p:cNvSpPr>
                <a:spLocks noEditPoints="1"/>
              </p:cNvSpPr>
              <p:nvPr/>
            </p:nvSpPr>
            <p:spPr bwMode="auto">
              <a:xfrm>
                <a:off x="2862" y="3277"/>
                <a:ext cx="306" cy="264"/>
              </a:xfrm>
              <a:custGeom>
                <a:avLst/>
                <a:gdLst>
                  <a:gd name="T0" fmla="*/ 282 w 306"/>
                  <a:gd name="T1" fmla="*/ 102 h 264"/>
                  <a:gd name="T2" fmla="*/ 282 w 306"/>
                  <a:gd name="T3" fmla="*/ 102 h 264"/>
                  <a:gd name="T4" fmla="*/ 270 w 306"/>
                  <a:gd name="T5" fmla="*/ 78 h 264"/>
                  <a:gd name="T6" fmla="*/ 276 w 306"/>
                  <a:gd name="T7" fmla="*/ 72 h 264"/>
                  <a:gd name="T8" fmla="*/ 288 w 306"/>
                  <a:gd name="T9" fmla="*/ 78 h 264"/>
                  <a:gd name="T10" fmla="*/ 288 w 306"/>
                  <a:gd name="T11" fmla="*/ 42 h 264"/>
                  <a:gd name="T12" fmla="*/ 282 w 306"/>
                  <a:gd name="T13" fmla="*/ 30 h 264"/>
                  <a:gd name="T14" fmla="*/ 282 w 306"/>
                  <a:gd name="T15" fmla="*/ 12 h 264"/>
                  <a:gd name="T16" fmla="*/ 270 w 306"/>
                  <a:gd name="T17" fmla="*/ 0 h 264"/>
                  <a:gd name="T18" fmla="*/ 258 w 306"/>
                  <a:gd name="T19" fmla="*/ 6 h 264"/>
                  <a:gd name="T20" fmla="*/ 258 w 306"/>
                  <a:gd name="T21" fmla="*/ 6 h 264"/>
                  <a:gd name="T22" fmla="*/ 240 w 306"/>
                  <a:gd name="T23" fmla="*/ 0 h 264"/>
                  <a:gd name="T24" fmla="*/ 222 w 306"/>
                  <a:gd name="T25" fmla="*/ 6 h 264"/>
                  <a:gd name="T26" fmla="*/ 174 w 306"/>
                  <a:gd name="T27" fmla="*/ 66 h 264"/>
                  <a:gd name="T28" fmla="*/ 132 w 306"/>
                  <a:gd name="T29" fmla="*/ 60 h 264"/>
                  <a:gd name="T30" fmla="*/ 90 w 306"/>
                  <a:gd name="T31" fmla="*/ 96 h 264"/>
                  <a:gd name="T32" fmla="*/ 84 w 306"/>
                  <a:gd name="T33" fmla="*/ 84 h 264"/>
                  <a:gd name="T34" fmla="*/ 84 w 306"/>
                  <a:gd name="T35" fmla="*/ 72 h 264"/>
                  <a:gd name="T36" fmla="*/ 66 w 306"/>
                  <a:gd name="T37" fmla="*/ 126 h 264"/>
                  <a:gd name="T38" fmla="*/ 30 w 306"/>
                  <a:gd name="T39" fmla="*/ 144 h 264"/>
                  <a:gd name="T40" fmla="*/ 0 w 306"/>
                  <a:gd name="T41" fmla="*/ 132 h 264"/>
                  <a:gd name="T42" fmla="*/ 6 w 306"/>
                  <a:gd name="T43" fmla="*/ 138 h 264"/>
                  <a:gd name="T44" fmla="*/ 24 w 306"/>
                  <a:gd name="T45" fmla="*/ 186 h 264"/>
                  <a:gd name="T46" fmla="*/ 36 w 306"/>
                  <a:gd name="T47" fmla="*/ 216 h 264"/>
                  <a:gd name="T48" fmla="*/ 30 w 306"/>
                  <a:gd name="T49" fmla="*/ 222 h 264"/>
                  <a:gd name="T50" fmla="*/ 30 w 306"/>
                  <a:gd name="T51" fmla="*/ 228 h 264"/>
                  <a:gd name="T52" fmla="*/ 42 w 306"/>
                  <a:gd name="T53" fmla="*/ 246 h 264"/>
                  <a:gd name="T54" fmla="*/ 42 w 306"/>
                  <a:gd name="T55" fmla="*/ 258 h 264"/>
                  <a:gd name="T56" fmla="*/ 48 w 306"/>
                  <a:gd name="T57" fmla="*/ 252 h 264"/>
                  <a:gd name="T58" fmla="*/ 54 w 306"/>
                  <a:gd name="T59" fmla="*/ 258 h 264"/>
                  <a:gd name="T60" fmla="*/ 72 w 306"/>
                  <a:gd name="T61" fmla="*/ 264 h 264"/>
                  <a:gd name="T62" fmla="*/ 84 w 306"/>
                  <a:gd name="T63" fmla="*/ 258 h 264"/>
                  <a:gd name="T64" fmla="*/ 90 w 306"/>
                  <a:gd name="T65" fmla="*/ 258 h 264"/>
                  <a:gd name="T66" fmla="*/ 108 w 306"/>
                  <a:gd name="T67" fmla="*/ 252 h 264"/>
                  <a:gd name="T68" fmla="*/ 126 w 306"/>
                  <a:gd name="T69" fmla="*/ 252 h 264"/>
                  <a:gd name="T70" fmla="*/ 156 w 306"/>
                  <a:gd name="T71" fmla="*/ 252 h 264"/>
                  <a:gd name="T72" fmla="*/ 174 w 306"/>
                  <a:gd name="T73" fmla="*/ 252 h 264"/>
                  <a:gd name="T74" fmla="*/ 192 w 306"/>
                  <a:gd name="T75" fmla="*/ 246 h 264"/>
                  <a:gd name="T76" fmla="*/ 240 w 306"/>
                  <a:gd name="T77" fmla="*/ 198 h 264"/>
                  <a:gd name="T78" fmla="*/ 270 w 306"/>
                  <a:gd name="T79" fmla="*/ 162 h 264"/>
                  <a:gd name="T80" fmla="*/ 294 w 306"/>
                  <a:gd name="T81" fmla="*/ 132 h 264"/>
                  <a:gd name="T82" fmla="*/ 306 w 306"/>
                  <a:gd name="T83" fmla="*/ 90 h 264"/>
                  <a:gd name="T84" fmla="*/ 288 w 306"/>
                  <a:gd name="T85" fmla="*/ 96 h 264"/>
                  <a:gd name="T86" fmla="*/ 198 w 306"/>
                  <a:gd name="T87" fmla="*/ 156 h 264"/>
                  <a:gd name="T88" fmla="*/ 216 w 306"/>
                  <a:gd name="T89" fmla="*/ 132 h 264"/>
                  <a:gd name="T90" fmla="*/ 240 w 306"/>
                  <a:gd name="T91" fmla="*/ 15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6" h="264">
                    <a:moveTo>
                      <a:pt x="288" y="96"/>
                    </a:moveTo>
                    <a:lnTo>
                      <a:pt x="282" y="102"/>
                    </a:lnTo>
                    <a:lnTo>
                      <a:pt x="282" y="102"/>
                    </a:lnTo>
                    <a:lnTo>
                      <a:pt x="282" y="102"/>
                    </a:lnTo>
                    <a:lnTo>
                      <a:pt x="270" y="96"/>
                    </a:lnTo>
                    <a:lnTo>
                      <a:pt x="270" y="78"/>
                    </a:lnTo>
                    <a:lnTo>
                      <a:pt x="276" y="72"/>
                    </a:lnTo>
                    <a:lnTo>
                      <a:pt x="276" y="72"/>
                    </a:lnTo>
                    <a:lnTo>
                      <a:pt x="288" y="72"/>
                    </a:lnTo>
                    <a:lnTo>
                      <a:pt x="288" y="78"/>
                    </a:lnTo>
                    <a:lnTo>
                      <a:pt x="288" y="72"/>
                    </a:lnTo>
                    <a:lnTo>
                      <a:pt x="288" y="42"/>
                    </a:lnTo>
                    <a:lnTo>
                      <a:pt x="288" y="36"/>
                    </a:lnTo>
                    <a:lnTo>
                      <a:pt x="282" y="30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64" y="6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28" y="6"/>
                    </a:lnTo>
                    <a:lnTo>
                      <a:pt x="222" y="6"/>
                    </a:lnTo>
                    <a:lnTo>
                      <a:pt x="180" y="48"/>
                    </a:lnTo>
                    <a:lnTo>
                      <a:pt x="174" y="66"/>
                    </a:lnTo>
                    <a:lnTo>
                      <a:pt x="156" y="72"/>
                    </a:lnTo>
                    <a:lnTo>
                      <a:pt x="132" y="60"/>
                    </a:lnTo>
                    <a:lnTo>
                      <a:pt x="114" y="90"/>
                    </a:lnTo>
                    <a:lnTo>
                      <a:pt x="90" y="96"/>
                    </a:lnTo>
                    <a:lnTo>
                      <a:pt x="78" y="90"/>
                    </a:lnTo>
                    <a:lnTo>
                      <a:pt x="84" y="84"/>
                    </a:lnTo>
                    <a:lnTo>
                      <a:pt x="84" y="78"/>
                    </a:lnTo>
                    <a:lnTo>
                      <a:pt x="84" y="72"/>
                    </a:lnTo>
                    <a:lnTo>
                      <a:pt x="66" y="48"/>
                    </a:lnTo>
                    <a:lnTo>
                      <a:pt x="66" y="126"/>
                    </a:lnTo>
                    <a:lnTo>
                      <a:pt x="48" y="144"/>
                    </a:lnTo>
                    <a:lnTo>
                      <a:pt x="30" y="144"/>
                    </a:lnTo>
                    <a:lnTo>
                      <a:pt x="12" y="12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6" y="138"/>
                    </a:lnTo>
                    <a:lnTo>
                      <a:pt x="6" y="144"/>
                    </a:lnTo>
                    <a:lnTo>
                      <a:pt x="24" y="186"/>
                    </a:lnTo>
                    <a:lnTo>
                      <a:pt x="36" y="204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30" y="222"/>
                    </a:lnTo>
                    <a:lnTo>
                      <a:pt x="30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42" y="258"/>
                    </a:lnTo>
                    <a:lnTo>
                      <a:pt x="42" y="252"/>
                    </a:lnTo>
                    <a:lnTo>
                      <a:pt x="48" y="252"/>
                    </a:lnTo>
                    <a:lnTo>
                      <a:pt x="48" y="258"/>
                    </a:lnTo>
                    <a:lnTo>
                      <a:pt x="54" y="258"/>
                    </a:lnTo>
                    <a:lnTo>
                      <a:pt x="54" y="264"/>
                    </a:lnTo>
                    <a:lnTo>
                      <a:pt x="72" y="264"/>
                    </a:lnTo>
                    <a:lnTo>
                      <a:pt x="78" y="258"/>
                    </a:lnTo>
                    <a:lnTo>
                      <a:pt x="84" y="258"/>
                    </a:lnTo>
                    <a:lnTo>
                      <a:pt x="90" y="258"/>
                    </a:lnTo>
                    <a:lnTo>
                      <a:pt x="90" y="258"/>
                    </a:lnTo>
                    <a:lnTo>
                      <a:pt x="102" y="258"/>
                    </a:lnTo>
                    <a:lnTo>
                      <a:pt x="108" y="252"/>
                    </a:lnTo>
                    <a:lnTo>
                      <a:pt x="120" y="252"/>
                    </a:lnTo>
                    <a:lnTo>
                      <a:pt x="126" y="252"/>
                    </a:lnTo>
                    <a:lnTo>
                      <a:pt x="132" y="252"/>
                    </a:lnTo>
                    <a:lnTo>
                      <a:pt x="156" y="252"/>
                    </a:lnTo>
                    <a:lnTo>
                      <a:pt x="162" y="252"/>
                    </a:lnTo>
                    <a:lnTo>
                      <a:pt x="174" y="252"/>
                    </a:lnTo>
                    <a:lnTo>
                      <a:pt x="174" y="246"/>
                    </a:lnTo>
                    <a:lnTo>
                      <a:pt x="192" y="246"/>
                    </a:lnTo>
                    <a:lnTo>
                      <a:pt x="228" y="210"/>
                    </a:lnTo>
                    <a:lnTo>
                      <a:pt x="240" y="198"/>
                    </a:lnTo>
                    <a:lnTo>
                      <a:pt x="252" y="186"/>
                    </a:lnTo>
                    <a:lnTo>
                      <a:pt x="270" y="162"/>
                    </a:lnTo>
                    <a:lnTo>
                      <a:pt x="276" y="144"/>
                    </a:lnTo>
                    <a:lnTo>
                      <a:pt x="294" y="132"/>
                    </a:lnTo>
                    <a:lnTo>
                      <a:pt x="306" y="96"/>
                    </a:lnTo>
                    <a:lnTo>
                      <a:pt x="306" y="90"/>
                    </a:lnTo>
                    <a:lnTo>
                      <a:pt x="294" y="90"/>
                    </a:lnTo>
                    <a:lnTo>
                      <a:pt x="288" y="96"/>
                    </a:lnTo>
                    <a:close/>
                    <a:moveTo>
                      <a:pt x="216" y="174"/>
                    </a:moveTo>
                    <a:lnTo>
                      <a:pt x="198" y="156"/>
                    </a:lnTo>
                    <a:lnTo>
                      <a:pt x="204" y="144"/>
                    </a:lnTo>
                    <a:lnTo>
                      <a:pt x="216" y="132"/>
                    </a:lnTo>
                    <a:lnTo>
                      <a:pt x="234" y="132"/>
                    </a:lnTo>
                    <a:lnTo>
                      <a:pt x="240" y="150"/>
                    </a:lnTo>
                    <a:lnTo>
                      <a:pt x="216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Freeform 927"/>
              <p:cNvSpPr>
                <a:spLocks/>
              </p:cNvSpPr>
              <p:nvPr/>
            </p:nvSpPr>
            <p:spPr bwMode="auto">
              <a:xfrm>
                <a:off x="3144" y="337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Rectangle 928"/>
              <p:cNvSpPr>
                <a:spLocks noChangeArrowheads="1"/>
              </p:cNvSpPr>
              <p:nvPr/>
            </p:nvSpPr>
            <p:spPr bwMode="auto">
              <a:xfrm>
                <a:off x="3150" y="3349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Freeform 929"/>
              <p:cNvSpPr>
                <a:spLocks/>
              </p:cNvSpPr>
              <p:nvPr/>
            </p:nvSpPr>
            <p:spPr bwMode="auto">
              <a:xfrm>
                <a:off x="3138" y="3349"/>
                <a:ext cx="12" cy="0"/>
              </a:xfrm>
              <a:custGeom>
                <a:avLst/>
                <a:gdLst>
                  <a:gd name="T0" fmla="*/ 12 w 12"/>
                  <a:gd name="T1" fmla="*/ 0 w 12"/>
                  <a:gd name="T2" fmla="*/ 0 w 12"/>
                  <a:gd name="T3" fmla="*/ 0 w 12"/>
                  <a:gd name="T4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Freeform 930"/>
              <p:cNvSpPr>
                <a:spLocks/>
              </p:cNvSpPr>
              <p:nvPr/>
            </p:nvSpPr>
            <p:spPr bwMode="auto">
              <a:xfrm>
                <a:off x="3144" y="3289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18 h 24"/>
                  <a:gd name="T4" fmla="*/ 6 w 6"/>
                  <a:gd name="T5" fmla="*/ 24 h 24"/>
                  <a:gd name="T6" fmla="*/ 0 w 6"/>
                  <a:gd name="T7" fmla="*/ 18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0 h 24"/>
                  <a:gd name="T14" fmla="*/ 0 w 6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18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Freeform 931"/>
              <p:cNvSpPr>
                <a:spLocks/>
              </p:cNvSpPr>
              <p:nvPr/>
            </p:nvSpPr>
            <p:spPr bwMode="auto">
              <a:xfrm>
                <a:off x="3102" y="3277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Freeform 932"/>
              <p:cNvSpPr>
                <a:spLocks/>
              </p:cNvSpPr>
              <p:nvPr/>
            </p:nvSpPr>
            <p:spPr bwMode="auto">
              <a:xfrm>
                <a:off x="3120" y="3283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Freeform 933"/>
              <p:cNvSpPr>
                <a:spLocks/>
              </p:cNvSpPr>
              <p:nvPr/>
            </p:nvSpPr>
            <p:spPr bwMode="auto">
              <a:xfrm>
                <a:off x="3138" y="328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Freeform 934"/>
              <p:cNvSpPr>
                <a:spLocks/>
              </p:cNvSpPr>
              <p:nvPr/>
            </p:nvSpPr>
            <p:spPr bwMode="auto">
              <a:xfrm>
                <a:off x="2994" y="3337"/>
                <a:ext cx="24" cy="12"/>
              </a:xfrm>
              <a:custGeom>
                <a:avLst/>
                <a:gdLst>
                  <a:gd name="T0" fmla="*/ 0 w 24"/>
                  <a:gd name="T1" fmla="*/ 0 h 12"/>
                  <a:gd name="T2" fmla="*/ 24 w 24"/>
                  <a:gd name="T3" fmla="*/ 12 h 12"/>
                  <a:gd name="T4" fmla="*/ 0 w 24"/>
                  <a:gd name="T5" fmla="*/ 0 h 12"/>
                  <a:gd name="T6" fmla="*/ 0 w 2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0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Freeform 935"/>
              <p:cNvSpPr>
                <a:spLocks/>
              </p:cNvSpPr>
              <p:nvPr/>
            </p:nvSpPr>
            <p:spPr bwMode="auto">
              <a:xfrm>
                <a:off x="3090" y="3277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Freeform 936"/>
              <p:cNvSpPr>
                <a:spLocks/>
              </p:cNvSpPr>
              <p:nvPr/>
            </p:nvSpPr>
            <p:spPr bwMode="auto">
              <a:xfrm>
                <a:off x="2928" y="3325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18 w 18"/>
                  <a:gd name="T3" fmla="*/ 24 h 30"/>
                  <a:gd name="T4" fmla="*/ 18 w 18"/>
                  <a:gd name="T5" fmla="*/ 30 h 30"/>
                  <a:gd name="T6" fmla="*/ 18 w 18"/>
                  <a:gd name="T7" fmla="*/ 24 h 30"/>
                  <a:gd name="T8" fmla="*/ 0 w 1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18" y="24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Freeform 937"/>
              <p:cNvSpPr>
                <a:spLocks/>
              </p:cNvSpPr>
              <p:nvPr/>
            </p:nvSpPr>
            <p:spPr bwMode="auto">
              <a:xfrm>
                <a:off x="2862" y="3403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Freeform 938"/>
              <p:cNvSpPr>
                <a:spLocks/>
              </p:cNvSpPr>
              <p:nvPr/>
            </p:nvSpPr>
            <p:spPr bwMode="auto">
              <a:xfrm>
                <a:off x="3060" y="3409"/>
                <a:ext cx="42" cy="42"/>
              </a:xfrm>
              <a:custGeom>
                <a:avLst/>
                <a:gdLst>
                  <a:gd name="T0" fmla="*/ 18 w 42"/>
                  <a:gd name="T1" fmla="*/ 0 h 42"/>
                  <a:gd name="T2" fmla="*/ 6 w 42"/>
                  <a:gd name="T3" fmla="*/ 12 h 42"/>
                  <a:gd name="T4" fmla="*/ 0 w 42"/>
                  <a:gd name="T5" fmla="*/ 24 h 42"/>
                  <a:gd name="T6" fmla="*/ 18 w 42"/>
                  <a:gd name="T7" fmla="*/ 42 h 42"/>
                  <a:gd name="T8" fmla="*/ 42 w 42"/>
                  <a:gd name="T9" fmla="*/ 18 h 42"/>
                  <a:gd name="T10" fmla="*/ 36 w 42"/>
                  <a:gd name="T11" fmla="*/ 0 h 42"/>
                  <a:gd name="T12" fmla="*/ 18 w 4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2">
                    <a:moveTo>
                      <a:pt x="18" y="0"/>
                    </a:moveTo>
                    <a:lnTo>
                      <a:pt x="6" y="12"/>
                    </a:lnTo>
                    <a:lnTo>
                      <a:pt x="0" y="24"/>
                    </a:lnTo>
                    <a:lnTo>
                      <a:pt x="18" y="42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Freeform 939"/>
              <p:cNvSpPr>
                <a:spLocks/>
              </p:cNvSpPr>
              <p:nvPr/>
            </p:nvSpPr>
            <p:spPr bwMode="auto">
              <a:xfrm>
                <a:off x="3354" y="3085"/>
                <a:ext cx="126" cy="264"/>
              </a:xfrm>
              <a:custGeom>
                <a:avLst/>
                <a:gdLst>
                  <a:gd name="T0" fmla="*/ 108 w 126"/>
                  <a:gd name="T1" fmla="*/ 0 h 264"/>
                  <a:gd name="T2" fmla="*/ 72 w 126"/>
                  <a:gd name="T3" fmla="*/ 54 h 264"/>
                  <a:gd name="T4" fmla="*/ 24 w 126"/>
                  <a:gd name="T5" fmla="*/ 78 h 264"/>
                  <a:gd name="T6" fmla="*/ 12 w 126"/>
                  <a:gd name="T7" fmla="*/ 102 h 264"/>
                  <a:gd name="T8" fmla="*/ 30 w 126"/>
                  <a:gd name="T9" fmla="*/ 150 h 264"/>
                  <a:gd name="T10" fmla="*/ 0 w 126"/>
                  <a:gd name="T11" fmla="*/ 186 h 264"/>
                  <a:gd name="T12" fmla="*/ 6 w 126"/>
                  <a:gd name="T13" fmla="*/ 234 h 264"/>
                  <a:gd name="T14" fmla="*/ 36 w 126"/>
                  <a:gd name="T15" fmla="*/ 264 h 264"/>
                  <a:gd name="T16" fmla="*/ 72 w 126"/>
                  <a:gd name="T17" fmla="*/ 246 h 264"/>
                  <a:gd name="T18" fmla="*/ 126 w 126"/>
                  <a:gd name="T19" fmla="*/ 66 h 264"/>
                  <a:gd name="T20" fmla="*/ 126 w 126"/>
                  <a:gd name="T21" fmla="*/ 24 h 264"/>
                  <a:gd name="T22" fmla="*/ 108 w 126"/>
                  <a:gd name="T2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6" h="264">
                    <a:moveTo>
                      <a:pt x="108" y="0"/>
                    </a:moveTo>
                    <a:lnTo>
                      <a:pt x="72" y="54"/>
                    </a:lnTo>
                    <a:lnTo>
                      <a:pt x="24" y="78"/>
                    </a:lnTo>
                    <a:lnTo>
                      <a:pt x="12" y="102"/>
                    </a:lnTo>
                    <a:lnTo>
                      <a:pt x="30" y="150"/>
                    </a:lnTo>
                    <a:lnTo>
                      <a:pt x="0" y="186"/>
                    </a:lnTo>
                    <a:lnTo>
                      <a:pt x="6" y="234"/>
                    </a:lnTo>
                    <a:lnTo>
                      <a:pt x="36" y="264"/>
                    </a:lnTo>
                    <a:lnTo>
                      <a:pt x="72" y="246"/>
                    </a:lnTo>
                    <a:lnTo>
                      <a:pt x="126" y="66"/>
                    </a:lnTo>
                    <a:lnTo>
                      <a:pt x="126" y="24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Freeform 940"/>
              <p:cNvSpPr>
                <a:spLocks/>
              </p:cNvSpPr>
              <p:nvPr/>
            </p:nvSpPr>
            <p:spPr bwMode="auto">
              <a:xfrm>
                <a:off x="5622" y="3841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18 w 18"/>
                  <a:gd name="T3" fmla="*/ 12 h 18"/>
                  <a:gd name="T4" fmla="*/ 12 w 18"/>
                  <a:gd name="T5" fmla="*/ 0 h 18"/>
                  <a:gd name="T6" fmla="*/ 0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Freeform 941"/>
              <p:cNvSpPr>
                <a:spLocks/>
              </p:cNvSpPr>
              <p:nvPr/>
            </p:nvSpPr>
            <p:spPr bwMode="auto">
              <a:xfrm>
                <a:off x="5616" y="3679"/>
                <a:ext cx="138" cy="162"/>
              </a:xfrm>
              <a:custGeom>
                <a:avLst/>
                <a:gdLst>
                  <a:gd name="T0" fmla="*/ 84 w 138"/>
                  <a:gd name="T1" fmla="*/ 54 h 162"/>
                  <a:gd name="T2" fmla="*/ 24 w 138"/>
                  <a:gd name="T3" fmla="*/ 90 h 162"/>
                  <a:gd name="T4" fmla="*/ 0 w 138"/>
                  <a:gd name="T5" fmla="*/ 144 h 162"/>
                  <a:gd name="T6" fmla="*/ 36 w 138"/>
                  <a:gd name="T7" fmla="*/ 162 h 162"/>
                  <a:gd name="T8" fmla="*/ 78 w 138"/>
                  <a:gd name="T9" fmla="*/ 144 h 162"/>
                  <a:gd name="T10" fmla="*/ 90 w 138"/>
                  <a:gd name="T11" fmla="*/ 84 h 162"/>
                  <a:gd name="T12" fmla="*/ 132 w 138"/>
                  <a:gd name="T13" fmla="*/ 48 h 162"/>
                  <a:gd name="T14" fmla="*/ 138 w 138"/>
                  <a:gd name="T15" fmla="*/ 18 h 162"/>
                  <a:gd name="T16" fmla="*/ 126 w 138"/>
                  <a:gd name="T17" fmla="*/ 18 h 162"/>
                  <a:gd name="T18" fmla="*/ 108 w 138"/>
                  <a:gd name="T19" fmla="*/ 0 h 162"/>
                  <a:gd name="T20" fmla="*/ 84 w 138"/>
                  <a:gd name="T21" fmla="*/ 5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162">
                    <a:moveTo>
                      <a:pt x="84" y="54"/>
                    </a:moveTo>
                    <a:lnTo>
                      <a:pt x="24" y="90"/>
                    </a:lnTo>
                    <a:lnTo>
                      <a:pt x="0" y="144"/>
                    </a:lnTo>
                    <a:lnTo>
                      <a:pt x="36" y="162"/>
                    </a:lnTo>
                    <a:lnTo>
                      <a:pt x="78" y="144"/>
                    </a:lnTo>
                    <a:lnTo>
                      <a:pt x="90" y="84"/>
                    </a:lnTo>
                    <a:lnTo>
                      <a:pt x="132" y="48"/>
                    </a:lnTo>
                    <a:lnTo>
                      <a:pt x="138" y="18"/>
                    </a:lnTo>
                    <a:lnTo>
                      <a:pt x="126" y="18"/>
                    </a:lnTo>
                    <a:lnTo>
                      <a:pt x="108" y="0"/>
                    </a:lnTo>
                    <a:lnTo>
                      <a:pt x="8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8" name="Freeform 942"/>
              <p:cNvSpPr>
                <a:spLocks/>
              </p:cNvSpPr>
              <p:nvPr/>
            </p:nvSpPr>
            <p:spPr bwMode="auto">
              <a:xfrm>
                <a:off x="1116" y="2628"/>
                <a:ext cx="216" cy="306"/>
              </a:xfrm>
              <a:custGeom>
                <a:avLst/>
                <a:gdLst>
                  <a:gd name="T0" fmla="*/ 30 w 216"/>
                  <a:gd name="T1" fmla="*/ 108 h 306"/>
                  <a:gd name="T2" fmla="*/ 36 w 216"/>
                  <a:gd name="T3" fmla="*/ 156 h 306"/>
                  <a:gd name="T4" fmla="*/ 24 w 216"/>
                  <a:gd name="T5" fmla="*/ 180 h 306"/>
                  <a:gd name="T6" fmla="*/ 6 w 216"/>
                  <a:gd name="T7" fmla="*/ 198 h 306"/>
                  <a:gd name="T8" fmla="*/ 0 w 216"/>
                  <a:gd name="T9" fmla="*/ 204 h 306"/>
                  <a:gd name="T10" fmla="*/ 30 w 216"/>
                  <a:gd name="T11" fmla="*/ 222 h 306"/>
                  <a:gd name="T12" fmla="*/ 60 w 216"/>
                  <a:gd name="T13" fmla="*/ 234 h 306"/>
                  <a:gd name="T14" fmla="*/ 84 w 216"/>
                  <a:gd name="T15" fmla="*/ 240 h 306"/>
                  <a:gd name="T16" fmla="*/ 108 w 216"/>
                  <a:gd name="T17" fmla="*/ 270 h 306"/>
                  <a:gd name="T18" fmla="*/ 144 w 216"/>
                  <a:gd name="T19" fmla="*/ 270 h 306"/>
                  <a:gd name="T20" fmla="*/ 162 w 216"/>
                  <a:gd name="T21" fmla="*/ 282 h 306"/>
                  <a:gd name="T22" fmla="*/ 150 w 216"/>
                  <a:gd name="T23" fmla="*/ 300 h 306"/>
                  <a:gd name="T24" fmla="*/ 162 w 216"/>
                  <a:gd name="T25" fmla="*/ 306 h 306"/>
                  <a:gd name="T26" fmla="*/ 174 w 216"/>
                  <a:gd name="T27" fmla="*/ 246 h 306"/>
                  <a:gd name="T28" fmla="*/ 180 w 216"/>
                  <a:gd name="T29" fmla="*/ 210 h 306"/>
                  <a:gd name="T30" fmla="*/ 186 w 216"/>
                  <a:gd name="T31" fmla="*/ 198 h 306"/>
                  <a:gd name="T32" fmla="*/ 210 w 216"/>
                  <a:gd name="T33" fmla="*/ 192 h 306"/>
                  <a:gd name="T34" fmla="*/ 210 w 216"/>
                  <a:gd name="T35" fmla="*/ 192 h 306"/>
                  <a:gd name="T36" fmla="*/ 204 w 216"/>
                  <a:gd name="T37" fmla="*/ 174 h 306"/>
                  <a:gd name="T38" fmla="*/ 204 w 216"/>
                  <a:gd name="T39" fmla="*/ 144 h 306"/>
                  <a:gd name="T40" fmla="*/ 204 w 216"/>
                  <a:gd name="T41" fmla="*/ 144 h 306"/>
                  <a:gd name="T42" fmla="*/ 174 w 216"/>
                  <a:gd name="T43" fmla="*/ 114 h 306"/>
                  <a:gd name="T44" fmla="*/ 126 w 216"/>
                  <a:gd name="T45" fmla="*/ 102 h 306"/>
                  <a:gd name="T46" fmla="*/ 126 w 216"/>
                  <a:gd name="T47" fmla="*/ 102 h 306"/>
                  <a:gd name="T48" fmla="*/ 132 w 216"/>
                  <a:gd name="T49" fmla="*/ 12 h 306"/>
                  <a:gd name="T50" fmla="*/ 144 w 216"/>
                  <a:gd name="T51" fmla="*/ 6 h 306"/>
                  <a:gd name="T52" fmla="*/ 126 w 216"/>
                  <a:gd name="T53" fmla="*/ 6 h 306"/>
                  <a:gd name="T54" fmla="*/ 102 w 216"/>
                  <a:gd name="T55" fmla="*/ 18 h 306"/>
                  <a:gd name="T56" fmla="*/ 84 w 216"/>
                  <a:gd name="T57" fmla="*/ 30 h 306"/>
                  <a:gd name="T58" fmla="*/ 60 w 216"/>
                  <a:gd name="T59" fmla="*/ 30 h 306"/>
                  <a:gd name="T60" fmla="*/ 54 w 216"/>
                  <a:gd name="T61" fmla="*/ 54 h 306"/>
                  <a:gd name="T62" fmla="*/ 42 w 216"/>
                  <a:gd name="T63" fmla="*/ 66 h 306"/>
                  <a:gd name="T64" fmla="*/ 30 w 216"/>
                  <a:gd name="T65" fmla="*/ 72 h 306"/>
                  <a:gd name="T66" fmla="*/ 24 w 216"/>
                  <a:gd name="T67" fmla="*/ 9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6" h="306">
                    <a:moveTo>
                      <a:pt x="24" y="96"/>
                    </a:moveTo>
                    <a:lnTo>
                      <a:pt x="30" y="108"/>
                    </a:lnTo>
                    <a:lnTo>
                      <a:pt x="30" y="156"/>
                    </a:lnTo>
                    <a:lnTo>
                      <a:pt x="36" y="156"/>
                    </a:lnTo>
                    <a:lnTo>
                      <a:pt x="24" y="168"/>
                    </a:lnTo>
                    <a:lnTo>
                      <a:pt x="24" y="180"/>
                    </a:lnTo>
                    <a:lnTo>
                      <a:pt x="12" y="186"/>
                    </a:lnTo>
                    <a:lnTo>
                      <a:pt x="6" y="198"/>
                    </a:lnTo>
                    <a:lnTo>
                      <a:pt x="0" y="198"/>
                    </a:lnTo>
                    <a:lnTo>
                      <a:pt x="0" y="204"/>
                    </a:lnTo>
                    <a:lnTo>
                      <a:pt x="30" y="216"/>
                    </a:lnTo>
                    <a:lnTo>
                      <a:pt x="30" y="222"/>
                    </a:lnTo>
                    <a:lnTo>
                      <a:pt x="54" y="228"/>
                    </a:lnTo>
                    <a:lnTo>
                      <a:pt x="60" y="234"/>
                    </a:lnTo>
                    <a:lnTo>
                      <a:pt x="60" y="234"/>
                    </a:lnTo>
                    <a:lnTo>
                      <a:pt x="84" y="240"/>
                    </a:lnTo>
                    <a:lnTo>
                      <a:pt x="108" y="270"/>
                    </a:lnTo>
                    <a:lnTo>
                      <a:pt x="108" y="270"/>
                    </a:lnTo>
                    <a:lnTo>
                      <a:pt x="120" y="276"/>
                    </a:lnTo>
                    <a:lnTo>
                      <a:pt x="144" y="270"/>
                    </a:lnTo>
                    <a:lnTo>
                      <a:pt x="162" y="282"/>
                    </a:lnTo>
                    <a:lnTo>
                      <a:pt x="162" y="282"/>
                    </a:lnTo>
                    <a:lnTo>
                      <a:pt x="162" y="282"/>
                    </a:lnTo>
                    <a:lnTo>
                      <a:pt x="150" y="300"/>
                    </a:lnTo>
                    <a:lnTo>
                      <a:pt x="156" y="300"/>
                    </a:lnTo>
                    <a:lnTo>
                      <a:pt x="162" y="306"/>
                    </a:lnTo>
                    <a:lnTo>
                      <a:pt x="168" y="306"/>
                    </a:lnTo>
                    <a:lnTo>
                      <a:pt x="174" y="246"/>
                    </a:lnTo>
                    <a:lnTo>
                      <a:pt x="162" y="222"/>
                    </a:lnTo>
                    <a:lnTo>
                      <a:pt x="180" y="210"/>
                    </a:lnTo>
                    <a:lnTo>
                      <a:pt x="168" y="198"/>
                    </a:lnTo>
                    <a:lnTo>
                      <a:pt x="186" y="198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6" y="192"/>
                    </a:lnTo>
                    <a:lnTo>
                      <a:pt x="204" y="174"/>
                    </a:lnTo>
                    <a:lnTo>
                      <a:pt x="216" y="168"/>
                    </a:lnTo>
                    <a:lnTo>
                      <a:pt x="204" y="144"/>
                    </a:lnTo>
                    <a:lnTo>
                      <a:pt x="204" y="144"/>
                    </a:lnTo>
                    <a:lnTo>
                      <a:pt x="204" y="144"/>
                    </a:lnTo>
                    <a:lnTo>
                      <a:pt x="210" y="108"/>
                    </a:lnTo>
                    <a:lnTo>
                      <a:pt x="174" y="114"/>
                    </a:lnTo>
                    <a:lnTo>
                      <a:pt x="156" y="96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08" y="54"/>
                    </a:lnTo>
                    <a:lnTo>
                      <a:pt x="132" y="12"/>
                    </a:lnTo>
                    <a:lnTo>
                      <a:pt x="138" y="12"/>
                    </a:lnTo>
                    <a:lnTo>
                      <a:pt x="144" y="6"/>
                    </a:lnTo>
                    <a:lnTo>
                      <a:pt x="138" y="0"/>
                    </a:lnTo>
                    <a:lnTo>
                      <a:pt x="126" y="6"/>
                    </a:lnTo>
                    <a:lnTo>
                      <a:pt x="126" y="12"/>
                    </a:lnTo>
                    <a:lnTo>
                      <a:pt x="102" y="18"/>
                    </a:lnTo>
                    <a:lnTo>
                      <a:pt x="90" y="18"/>
                    </a:lnTo>
                    <a:lnTo>
                      <a:pt x="84" y="30"/>
                    </a:lnTo>
                    <a:lnTo>
                      <a:pt x="78" y="24"/>
                    </a:lnTo>
                    <a:lnTo>
                      <a:pt x="60" y="30"/>
                    </a:lnTo>
                    <a:lnTo>
                      <a:pt x="60" y="54"/>
                    </a:lnTo>
                    <a:lnTo>
                      <a:pt x="54" y="54"/>
                    </a:lnTo>
                    <a:lnTo>
                      <a:pt x="48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30" y="72"/>
                    </a:lnTo>
                    <a:lnTo>
                      <a:pt x="30" y="84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9" name="Rectangle 943"/>
              <p:cNvSpPr>
                <a:spLocks noChangeArrowheads="1"/>
              </p:cNvSpPr>
              <p:nvPr/>
            </p:nvSpPr>
            <p:spPr bwMode="auto">
              <a:xfrm>
                <a:off x="1146" y="2700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0" name="Freeform 944"/>
              <p:cNvSpPr>
                <a:spLocks/>
              </p:cNvSpPr>
              <p:nvPr/>
            </p:nvSpPr>
            <p:spPr bwMode="auto">
              <a:xfrm>
                <a:off x="1224" y="2628"/>
                <a:ext cx="246" cy="222"/>
              </a:xfrm>
              <a:custGeom>
                <a:avLst/>
                <a:gdLst>
                  <a:gd name="T0" fmla="*/ 0 w 246"/>
                  <a:gd name="T1" fmla="*/ 54 h 222"/>
                  <a:gd name="T2" fmla="*/ 18 w 246"/>
                  <a:gd name="T3" fmla="*/ 102 h 222"/>
                  <a:gd name="T4" fmla="*/ 48 w 246"/>
                  <a:gd name="T5" fmla="*/ 96 h 222"/>
                  <a:gd name="T6" fmla="*/ 66 w 246"/>
                  <a:gd name="T7" fmla="*/ 114 h 222"/>
                  <a:gd name="T8" fmla="*/ 102 w 246"/>
                  <a:gd name="T9" fmla="*/ 108 h 222"/>
                  <a:gd name="T10" fmla="*/ 96 w 246"/>
                  <a:gd name="T11" fmla="*/ 144 h 222"/>
                  <a:gd name="T12" fmla="*/ 108 w 246"/>
                  <a:gd name="T13" fmla="*/ 168 h 222"/>
                  <a:gd name="T14" fmla="*/ 96 w 246"/>
                  <a:gd name="T15" fmla="*/ 174 h 222"/>
                  <a:gd name="T16" fmla="*/ 108 w 246"/>
                  <a:gd name="T17" fmla="*/ 192 h 222"/>
                  <a:gd name="T18" fmla="*/ 132 w 246"/>
                  <a:gd name="T19" fmla="*/ 222 h 222"/>
                  <a:gd name="T20" fmla="*/ 180 w 246"/>
                  <a:gd name="T21" fmla="*/ 186 h 222"/>
                  <a:gd name="T22" fmla="*/ 162 w 246"/>
                  <a:gd name="T23" fmla="*/ 180 h 222"/>
                  <a:gd name="T24" fmla="*/ 156 w 246"/>
                  <a:gd name="T25" fmla="*/ 150 h 222"/>
                  <a:gd name="T26" fmla="*/ 186 w 246"/>
                  <a:gd name="T27" fmla="*/ 162 h 222"/>
                  <a:gd name="T28" fmla="*/ 198 w 246"/>
                  <a:gd name="T29" fmla="*/ 156 h 222"/>
                  <a:gd name="T30" fmla="*/ 240 w 246"/>
                  <a:gd name="T31" fmla="*/ 132 h 222"/>
                  <a:gd name="T32" fmla="*/ 228 w 246"/>
                  <a:gd name="T33" fmla="*/ 132 h 222"/>
                  <a:gd name="T34" fmla="*/ 216 w 246"/>
                  <a:gd name="T35" fmla="*/ 120 h 222"/>
                  <a:gd name="T36" fmla="*/ 234 w 246"/>
                  <a:gd name="T37" fmla="*/ 96 h 222"/>
                  <a:gd name="T38" fmla="*/ 228 w 246"/>
                  <a:gd name="T39" fmla="*/ 90 h 222"/>
                  <a:gd name="T40" fmla="*/ 246 w 246"/>
                  <a:gd name="T41" fmla="*/ 78 h 222"/>
                  <a:gd name="T42" fmla="*/ 240 w 246"/>
                  <a:gd name="T43" fmla="*/ 72 h 222"/>
                  <a:gd name="T44" fmla="*/ 222 w 246"/>
                  <a:gd name="T45" fmla="*/ 72 h 222"/>
                  <a:gd name="T46" fmla="*/ 228 w 246"/>
                  <a:gd name="T47" fmla="*/ 66 h 222"/>
                  <a:gd name="T48" fmla="*/ 222 w 246"/>
                  <a:gd name="T49" fmla="*/ 54 h 222"/>
                  <a:gd name="T50" fmla="*/ 186 w 246"/>
                  <a:gd name="T51" fmla="*/ 36 h 222"/>
                  <a:gd name="T52" fmla="*/ 204 w 246"/>
                  <a:gd name="T53" fmla="*/ 30 h 222"/>
                  <a:gd name="T54" fmla="*/ 162 w 246"/>
                  <a:gd name="T55" fmla="*/ 30 h 222"/>
                  <a:gd name="T56" fmla="*/ 174 w 246"/>
                  <a:gd name="T57" fmla="*/ 36 h 222"/>
                  <a:gd name="T58" fmla="*/ 162 w 246"/>
                  <a:gd name="T59" fmla="*/ 36 h 222"/>
                  <a:gd name="T60" fmla="*/ 150 w 246"/>
                  <a:gd name="T61" fmla="*/ 42 h 222"/>
                  <a:gd name="T62" fmla="*/ 132 w 246"/>
                  <a:gd name="T63" fmla="*/ 42 h 222"/>
                  <a:gd name="T64" fmla="*/ 126 w 246"/>
                  <a:gd name="T65" fmla="*/ 30 h 222"/>
                  <a:gd name="T66" fmla="*/ 90 w 246"/>
                  <a:gd name="T67" fmla="*/ 36 h 222"/>
                  <a:gd name="T68" fmla="*/ 90 w 246"/>
                  <a:gd name="T69" fmla="*/ 18 h 222"/>
                  <a:gd name="T70" fmla="*/ 66 w 246"/>
                  <a:gd name="T71" fmla="*/ 18 h 222"/>
                  <a:gd name="T72" fmla="*/ 60 w 246"/>
                  <a:gd name="T73" fmla="*/ 0 h 222"/>
                  <a:gd name="T74" fmla="*/ 54 w 246"/>
                  <a:gd name="T75" fmla="*/ 12 h 222"/>
                  <a:gd name="T76" fmla="*/ 60 w 246"/>
                  <a:gd name="T77" fmla="*/ 12 h 222"/>
                  <a:gd name="T78" fmla="*/ 42 w 246"/>
                  <a:gd name="T79" fmla="*/ 18 h 222"/>
                  <a:gd name="T80" fmla="*/ 30 w 246"/>
                  <a:gd name="T81" fmla="*/ 30 h 222"/>
                  <a:gd name="T82" fmla="*/ 36 w 246"/>
                  <a:gd name="T83" fmla="*/ 48 h 222"/>
                  <a:gd name="T84" fmla="*/ 30 w 246"/>
                  <a:gd name="T85" fmla="*/ 60 h 222"/>
                  <a:gd name="T86" fmla="*/ 24 w 246"/>
                  <a:gd name="T87" fmla="*/ 54 h 222"/>
                  <a:gd name="T88" fmla="*/ 18 w 246"/>
                  <a:gd name="T89" fmla="*/ 48 h 222"/>
                  <a:gd name="T90" fmla="*/ 18 w 246"/>
                  <a:gd name="T91" fmla="*/ 36 h 222"/>
                  <a:gd name="T92" fmla="*/ 24 w 246"/>
                  <a:gd name="T93" fmla="*/ 36 h 222"/>
                  <a:gd name="T94" fmla="*/ 30 w 246"/>
                  <a:gd name="T95" fmla="*/ 24 h 222"/>
                  <a:gd name="T96" fmla="*/ 24 w 246"/>
                  <a:gd name="T97" fmla="*/ 18 h 222"/>
                  <a:gd name="T98" fmla="*/ 30 w 246"/>
                  <a:gd name="T99" fmla="*/ 12 h 222"/>
                  <a:gd name="T100" fmla="*/ 24 w 246"/>
                  <a:gd name="T101" fmla="*/ 12 h 222"/>
                  <a:gd name="T102" fmla="*/ 0 w 246"/>
                  <a:gd name="T103" fmla="*/ 5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6" h="222">
                    <a:moveTo>
                      <a:pt x="0" y="54"/>
                    </a:moveTo>
                    <a:lnTo>
                      <a:pt x="18" y="102"/>
                    </a:lnTo>
                    <a:lnTo>
                      <a:pt x="48" y="96"/>
                    </a:lnTo>
                    <a:lnTo>
                      <a:pt x="66" y="114"/>
                    </a:lnTo>
                    <a:lnTo>
                      <a:pt x="102" y="108"/>
                    </a:lnTo>
                    <a:lnTo>
                      <a:pt x="96" y="144"/>
                    </a:lnTo>
                    <a:lnTo>
                      <a:pt x="108" y="168"/>
                    </a:lnTo>
                    <a:lnTo>
                      <a:pt x="96" y="174"/>
                    </a:lnTo>
                    <a:lnTo>
                      <a:pt x="108" y="192"/>
                    </a:lnTo>
                    <a:lnTo>
                      <a:pt x="132" y="222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56" y="150"/>
                    </a:lnTo>
                    <a:lnTo>
                      <a:pt x="186" y="162"/>
                    </a:lnTo>
                    <a:lnTo>
                      <a:pt x="198" y="156"/>
                    </a:lnTo>
                    <a:lnTo>
                      <a:pt x="240" y="132"/>
                    </a:lnTo>
                    <a:lnTo>
                      <a:pt x="228" y="132"/>
                    </a:lnTo>
                    <a:lnTo>
                      <a:pt x="216" y="120"/>
                    </a:lnTo>
                    <a:lnTo>
                      <a:pt x="234" y="96"/>
                    </a:lnTo>
                    <a:lnTo>
                      <a:pt x="228" y="90"/>
                    </a:lnTo>
                    <a:lnTo>
                      <a:pt x="246" y="78"/>
                    </a:lnTo>
                    <a:lnTo>
                      <a:pt x="240" y="72"/>
                    </a:lnTo>
                    <a:lnTo>
                      <a:pt x="222" y="72"/>
                    </a:lnTo>
                    <a:lnTo>
                      <a:pt x="228" y="66"/>
                    </a:lnTo>
                    <a:lnTo>
                      <a:pt x="222" y="54"/>
                    </a:lnTo>
                    <a:lnTo>
                      <a:pt x="186" y="36"/>
                    </a:lnTo>
                    <a:lnTo>
                      <a:pt x="204" y="30"/>
                    </a:lnTo>
                    <a:lnTo>
                      <a:pt x="162" y="30"/>
                    </a:lnTo>
                    <a:lnTo>
                      <a:pt x="174" y="36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32" y="42"/>
                    </a:lnTo>
                    <a:lnTo>
                      <a:pt x="126" y="30"/>
                    </a:lnTo>
                    <a:lnTo>
                      <a:pt x="90" y="36"/>
                    </a:lnTo>
                    <a:lnTo>
                      <a:pt x="90" y="18"/>
                    </a:lnTo>
                    <a:lnTo>
                      <a:pt x="66" y="18"/>
                    </a:lnTo>
                    <a:lnTo>
                      <a:pt x="60" y="0"/>
                    </a:lnTo>
                    <a:lnTo>
                      <a:pt x="54" y="12"/>
                    </a:lnTo>
                    <a:lnTo>
                      <a:pt x="60" y="12"/>
                    </a:lnTo>
                    <a:lnTo>
                      <a:pt x="42" y="18"/>
                    </a:lnTo>
                    <a:lnTo>
                      <a:pt x="30" y="30"/>
                    </a:lnTo>
                    <a:lnTo>
                      <a:pt x="36" y="48"/>
                    </a:lnTo>
                    <a:lnTo>
                      <a:pt x="30" y="60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1" name="Freeform 945"/>
              <p:cNvSpPr>
                <a:spLocks/>
              </p:cNvSpPr>
              <p:nvPr/>
            </p:nvSpPr>
            <p:spPr bwMode="auto">
              <a:xfrm>
                <a:off x="1242" y="2724"/>
                <a:ext cx="30" cy="6"/>
              </a:xfrm>
              <a:custGeom>
                <a:avLst/>
                <a:gdLst>
                  <a:gd name="T0" fmla="*/ 0 w 30"/>
                  <a:gd name="T1" fmla="*/ 6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0" y="6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2" name="Freeform 946"/>
              <p:cNvSpPr>
                <a:spLocks/>
              </p:cNvSpPr>
              <p:nvPr/>
            </p:nvSpPr>
            <p:spPr bwMode="auto">
              <a:xfrm>
                <a:off x="1320" y="2772"/>
                <a:ext cx="12" cy="24"/>
              </a:xfrm>
              <a:custGeom>
                <a:avLst/>
                <a:gdLst>
                  <a:gd name="T0" fmla="*/ 0 w 12"/>
                  <a:gd name="T1" fmla="*/ 0 h 24"/>
                  <a:gd name="T2" fmla="*/ 12 w 12"/>
                  <a:gd name="T3" fmla="*/ 24 h 24"/>
                  <a:gd name="T4" fmla="*/ 0 w 12"/>
                  <a:gd name="T5" fmla="*/ 0 h 24"/>
                  <a:gd name="T6" fmla="*/ 0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0" y="0"/>
                    </a:moveTo>
                    <a:lnTo>
                      <a:pt x="12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3" name="Freeform 947"/>
              <p:cNvSpPr>
                <a:spLocks/>
              </p:cNvSpPr>
              <p:nvPr/>
            </p:nvSpPr>
            <p:spPr bwMode="auto">
              <a:xfrm>
                <a:off x="1440" y="2706"/>
                <a:ext cx="90" cy="126"/>
              </a:xfrm>
              <a:custGeom>
                <a:avLst/>
                <a:gdLst>
                  <a:gd name="T0" fmla="*/ 0 w 90"/>
                  <a:gd name="T1" fmla="*/ 42 h 126"/>
                  <a:gd name="T2" fmla="*/ 12 w 90"/>
                  <a:gd name="T3" fmla="*/ 54 h 126"/>
                  <a:gd name="T4" fmla="*/ 24 w 90"/>
                  <a:gd name="T5" fmla="*/ 54 h 126"/>
                  <a:gd name="T6" fmla="*/ 24 w 90"/>
                  <a:gd name="T7" fmla="*/ 54 h 126"/>
                  <a:gd name="T8" fmla="*/ 30 w 90"/>
                  <a:gd name="T9" fmla="*/ 120 h 126"/>
                  <a:gd name="T10" fmla="*/ 54 w 90"/>
                  <a:gd name="T11" fmla="*/ 126 h 126"/>
                  <a:gd name="T12" fmla="*/ 90 w 90"/>
                  <a:gd name="T13" fmla="*/ 114 h 126"/>
                  <a:gd name="T14" fmla="*/ 60 w 90"/>
                  <a:gd name="T15" fmla="*/ 72 h 126"/>
                  <a:gd name="T16" fmla="*/ 60 w 90"/>
                  <a:gd name="T17" fmla="*/ 72 h 126"/>
                  <a:gd name="T18" fmla="*/ 60 w 90"/>
                  <a:gd name="T19" fmla="*/ 72 h 126"/>
                  <a:gd name="T20" fmla="*/ 60 w 90"/>
                  <a:gd name="T21" fmla="*/ 66 h 126"/>
                  <a:gd name="T22" fmla="*/ 66 w 90"/>
                  <a:gd name="T23" fmla="*/ 60 h 126"/>
                  <a:gd name="T24" fmla="*/ 72 w 90"/>
                  <a:gd name="T25" fmla="*/ 54 h 126"/>
                  <a:gd name="T26" fmla="*/ 78 w 90"/>
                  <a:gd name="T27" fmla="*/ 42 h 126"/>
                  <a:gd name="T28" fmla="*/ 78 w 90"/>
                  <a:gd name="T29" fmla="*/ 42 h 126"/>
                  <a:gd name="T30" fmla="*/ 60 w 90"/>
                  <a:gd name="T31" fmla="*/ 24 h 126"/>
                  <a:gd name="T32" fmla="*/ 54 w 90"/>
                  <a:gd name="T33" fmla="*/ 24 h 126"/>
                  <a:gd name="T34" fmla="*/ 54 w 90"/>
                  <a:gd name="T35" fmla="*/ 18 h 126"/>
                  <a:gd name="T36" fmla="*/ 30 w 90"/>
                  <a:gd name="T37" fmla="*/ 0 h 126"/>
                  <a:gd name="T38" fmla="*/ 12 w 90"/>
                  <a:gd name="T39" fmla="*/ 12 h 126"/>
                  <a:gd name="T40" fmla="*/ 18 w 90"/>
                  <a:gd name="T41" fmla="*/ 18 h 126"/>
                  <a:gd name="T42" fmla="*/ 0 w 90"/>
                  <a:gd name="T43" fmla="*/ 4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0" h="126">
                    <a:moveTo>
                      <a:pt x="0" y="42"/>
                    </a:moveTo>
                    <a:lnTo>
                      <a:pt x="12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30" y="120"/>
                    </a:lnTo>
                    <a:lnTo>
                      <a:pt x="54" y="126"/>
                    </a:lnTo>
                    <a:lnTo>
                      <a:pt x="90" y="114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24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30" y="0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4" name="Freeform 948"/>
              <p:cNvSpPr>
                <a:spLocks/>
              </p:cNvSpPr>
              <p:nvPr/>
            </p:nvSpPr>
            <p:spPr bwMode="auto">
              <a:xfrm>
                <a:off x="1500" y="2748"/>
                <a:ext cx="78" cy="72"/>
              </a:xfrm>
              <a:custGeom>
                <a:avLst/>
                <a:gdLst>
                  <a:gd name="T0" fmla="*/ 0 w 78"/>
                  <a:gd name="T1" fmla="*/ 24 h 72"/>
                  <a:gd name="T2" fmla="*/ 0 w 78"/>
                  <a:gd name="T3" fmla="*/ 30 h 72"/>
                  <a:gd name="T4" fmla="*/ 30 w 78"/>
                  <a:gd name="T5" fmla="*/ 72 h 72"/>
                  <a:gd name="T6" fmla="*/ 60 w 78"/>
                  <a:gd name="T7" fmla="*/ 60 h 72"/>
                  <a:gd name="T8" fmla="*/ 60 w 78"/>
                  <a:gd name="T9" fmla="*/ 60 h 72"/>
                  <a:gd name="T10" fmla="*/ 60 w 78"/>
                  <a:gd name="T11" fmla="*/ 60 h 72"/>
                  <a:gd name="T12" fmla="*/ 72 w 78"/>
                  <a:gd name="T13" fmla="*/ 66 h 72"/>
                  <a:gd name="T14" fmla="*/ 72 w 78"/>
                  <a:gd name="T15" fmla="*/ 66 h 72"/>
                  <a:gd name="T16" fmla="*/ 78 w 78"/>
                  <a:gd name="T17" fmla="*/ 42 h 72"/>
                  <a:gd name="T18" fmla="*/ 72 w 78"/>
                  <a:gd name="T19" fmla="*/ 36 h 72"/>
                  <a:gd name="T20" fmla="*/ 66 w 78"/>
                  <a:gd name="T21" fmla="*/ 30 h 72"/>
                  <a:gd name="T22" fmla="*/ 66 w 78"/>
                  <a:gd name="T23" fmla="*/ 30 h 72"/>
                  <a:gd name="T24" fmla="*/ 66 w 78"/>
                  <a:gd name="T25" fmla="*/ 30 h 72"/>
                  <a:gd name="T26" fmla="*/ 66 w 78"/>
                  <a:gd name="T27" fmla="*/ 30 h 72"/>
                  <a:gd name="T28" fmla="*/ 66 w 78"/>
                  <a:gd name="T29" fmla="*/ 18 h 72"/>
                  <a:gd name="T30" fmla="*/ 72 w 78"/>
                  <a:gd name="T31" fmla="*/ 12 h 72"/>
                  <a:gd name="T32" fmla="*/ 78 w 78"/>
                  <a:gd name="T33" fmla="*/ 6 h 72"/>
                  <a:gd name="T34" fmla="*/ 78 w 78"/>
                  <a:gd name="T35" fmla="*/ 6 h 72"/>
                  <a:gd name="T36" fmla="*/ 78 w 78"/>
                  <a:gd name="T37" fmla="*/ 6 h 72"/>
                  <a:gd name="T38" fmla="*/ 60 w 78"/>
                  <a:gd name="T39" fmla="*/ 0 h 72"/>
                  <a:gd name="T40" fmla="*/ 36 w 78"/>
                  <a:gd name="T41" fmla="*/ 6 h 72"/>
                  <a:gd name="T42" fmla="*/ 24 w 78"/>
                  <a:gd name="T43" fmla="*/ 0 h 72"/>
                  <a:gd name="T44" fmla="*/ 18 w 78"/>
                  <a:gd name="T45" fmla="*/ 0 h 72"/>
                  <a:gd name="T46" fmla="*/ 12 w 78"/>
                  <a:gd name="T47" fmla="*/ 12 h 72"/>
                  <a:gd name="T48" fmla="*/ 6 w 78"/>
                  <a:gd name="T49" fmla="*/ 18 h 72"/>
                  <a:gd name="T50" fmla="*/ 0 w 78"/>
                  <a:gd name="T51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8" h="72">
                    <a:moveTo>
                      <a:pt x="0" y="24"/>
                    </a:moveTo>
                    <a:lnTo>
                      <a:pt x="0" y="30"/>
                    </a:lnTo>
                    <a:lnTo>
                      <a:pt x="30" y="72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72" y="66"/>
                    </a:lnTo>
                    <a:lnTo>
                      <a:pt x="72" y="66"/>
                    </a:lnTo>
                    <a:lnTo>
                      <a:pt x="78" y="42"/>
                    </a:lnTo>
                    <a:lnTo>
                      <a:pt x="72" y="36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18"/>
                    </a:lnTo>
                    <a:lnTo>
                      <a:pt x="72" y="12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5" name="Freeform 949"/>
              <p:cNvSpPr>
                <a:spLocks/>
              </p:cNvSpPr>
              <p:nvPr/>
            </p:nvSpPr>
            <p:spPr bwMode="auto">
              <a:xfrm>
                <a:off x="1500" y="2772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6" name="Freeform 950"/>
              <p:cNvSpPr>
                <a:spLocks/>
              </p:cNvSpPr>
              <p:nvPr/>
            </p:nvSpPr>
            <p:spPr bwMode="auto">
              <a:xfrm>
                <a:off x="1566" y="2754"/>
                <a:ext cx="54" cy="66"/>
              </a:xfrm>
              <a:custGeom>
                <a:avLst/>
                <a:gdLst>
                  <a:gd name="T0" fmla="*/ 0 w 54"/>
                  <a:gd name="T1" fmla="*/ 12 h 66"/>
                  <a:gd name="T2" fmla="*/ 0 w 54"/>
                  <a:gd name="T3" fmla="*/ 24 h 66"/>
                  <a:gd name="T4" fmla="*/ 0 w 54"/>
                  <a:gd name="T5" fmla="*/ 24 h 66"/>
                  <a:gd name="T6" fmla="*/ 6 w 54"/>
                  <a:gd name="T7" fmla="*/ 30 h 66"/>
                  <a:gd name="T8" fmla="*/ 12 w 54"/>
                  <a:gd name="T9" fmla="*/ 36 h 66"/>
                  <a:gd name="T10" fmla="*/ 6 w 54"/>
                  <a:gd name="T11" fmla="*/ 60 h 66"/>
                  <a:gd name="T12" fmla="*/ 6 w 54"/>
                  <a:gd name="T13" fmla="*/ 60 h 66"/>
                  <a:gd name="T14" fmla="*/ 24 w 54"/>
                  <a:gd name="T15" fmla="*/ 66 h 66"/>
                  <a:gd name="T16" fmla="*/ 54 w 54"/>
                  <a:gd name="T17" fmla="*/ 30 h 66"/>
                  <a:gd name="T18" fmla="*/ 54 w 54"/>
                  <a:gd name="T19" fmla="*/ 30 h 66"/>
                  <a:gd name="T20" fmla="*/ 30 w 54"/>
                  <a:gd name="T21" fmla="*/ 6 h 66"/>
                  <a:gd name="T22" fmla="*/ 12 w 54"/>
                  <a:gd name="T23" fmla="*/ 0 h 66"/>
                  <a:gd name="T24" fmla="*/ 6 w 54"/>
                  <a:gd name="T25" fmla="*/ 6 h 66"/>
                  <a:gd name="T26" fmla="*/ 0 w 54"/>
                  <a:gd name="T27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66">
                    <a:moveTo>
                      <a:pt x="0" y="12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24" y="66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7" name="Freeform 951"/>
              <p:cNvSpPr>
                <a:spLocks/>
              </p:cNvSpPr>
              <p:nvPr/>
            </p:nvSpPr>
            <p:spPr bwMode="auto">
              <a:xfrm>
                <a:off x="1572" y="2784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6 w 6"/>
                  <a:gd name="T3" fmla="*/ 6 h 30"/>
                  <a:gd name="T4" fmla="*/ 0 w 6"/>
                  <a:gd name="T5" fmla="*/ 30 h 30"/>
                  <a:gd name="T6" fmla="*/ 6 w 6"/>
                  <a:gd name="T7" fmla="*/ 6 h 30"/>
                  <a:gd name="T8" fmla="*/ 0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6" y="6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8" name="Rectangle 952"/>
              <p:cNvSpPr>
                <a:spLocks noChangeArrowheads="1"/>
              </p:cNvSpPr>
              <p:nvPr/>
            </p:nvSpPr>
            <p:spPr bwMode="auto">
              <a:xfrm>
                <a:off x="1566" y="277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9" name="Freeform 953"/>
              <p:cNvSpPr>
                <a:spLocks/>
              </p:cNvSpPr>
              <p:nvPr/>
            </p:nvSpPr>
            <p:spPr bwMode="auto">
              <a:xfrm>
                <a:off x="1572" y="275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0" name="Freeform 954"/>
              <p:cNvSpPr>
                <a:spLocks/>
              </p:cNvSpPr>
              <p:nvPr/>
            </p:nvSpPr>
            <p:spPr bwMode="auto">
              <a:xfrm>
                <a:off x="1080" y="2832"/>
                <a:ext cx="108" cy="120"/>
              </a:xfrm>
              <a:custGeom>
                <a:avLst/>
                <a:gdLst>
                  <a:gd name="T0" fmla="*/ 30 w 108"/>
                  <a:gd name="T1" fmla="*/ 120 h 120"/>
                  <a:gd name="T2" fmla="*/ 42 w 108"/>
                  <a:gd name="T3" fmla="*/ 108 h 120"/>
                  <a:gd name="T4" fmla="*/ 42 w 108"/>
                  <a:gd name="T5" fmla="*/ 102 h 120"/>
                  <a:gd name="T6" fmla="*/ 42 w 108"/>
                  <a:gd name="T7" fmla="*/ 102 h 120"/>
                  <a:gd name="T8" fmla="*/ 42 w 108"/>
                  <a:gd name="T9" fmla="*/ 102 h 120"/>
                  <a:gd name="T10" fmla="*/ 54 w 108"/>
                  <a:gd name="T11" fmla="*/ 78 h 120"/>
                  <a:gd name="T12" fmla="*/ 78 w 108"/>
                  <a:gd name="T13" fmla="*/ 72 h 120"/>
                  <a:gd name="T14" fmla="*/ 108 w 108"/>
                  <a:gd name="T15" fmla="*/ 48 h 120"/>
                  <a:gd name="T16" fmla="*/ 102 w 108"/>
                  <a:gd name="T17" fmla="*/ 36 h 120"/>
                  <a:gd name="T18" fmla="*/ 96 w 108"/>
                  <a:gd name="T19" fmla="*/ 30 h 120"/>
                  <a:gd name="T20" fmla="*/ 96 w 108"/>
                  <a:gd name="T21" fmla="*/ 30 h 120"/>
                  <a:gd name="T22" fmla="*/ 96 w 108"/>
                  <a:gd name="T23" fmla="*/ 30 h 120"/>
                  <a:gd name="T24" fmla="*/ 90 w 108"/>
                  <a:gd name="T25" fmla="*/ 24 h 120"/>
                  <a:gd name="T26" fmla="*/ 66 w 108"/>
                  <a:gd name="T27" fmla="*/ 18 h 120"/>
                  <a:gd name="T28" fmla="*/ 66 w 108"/>
                  <a:gd name="T29" fmla="*/ 12 h 120"/>
                  <a:gd name="T30" fmla="*/ 36 w 108"/>
                  <a:gd name="T31" fmla="*/ 0 h 120"/>
                  <a:gd name="T32" fmla="*/ 36 w 108"/>
                  <a:gd name="T33" fmla="*/ 0 h 120"/>
                  <a:gd name="T34" fmla="*/ 18 w 108"/>
                  <a:gd name="T35" fmla="*/ 12 h 120"/>
                  <a:gd name="T36" fmla="*/ 18 w 108"/>
                  <a:gd name="T37" fmla="*/ 24 h 120"/>
                  <a:gd name="T38" fmla="*/ 6 w 108"/>
                  <a:gd name="T39" fmla="*/ 42 h 120"/>
                  <a:gd name="T40" fmla="*/ 0 w 108"/>
                  <a:gd name="T41" fmla="*/ 42 h 120"/>
                  <a:gd name="T42" fmla="*/ 0 w 108"/>
                  <a:gd name="T43" fmla="*/ 66 h 120"/>
                  <a:gd name="T44" fmla="*/ 12 w 108"/>
                  <a:gd name="T45" fmla="*/ 72 h 120"/>
                  <a:gd name="T46" fmla="*/ 18 w 108"/>
                  <a:gd name="T47" fmla="*/ 66 h 120"/>
                  <a:gd name="T48" fmla="*/ 18 w 108"/>
                  <a:gd name="T49" fmla="*/ 78 h 120"/>
                  <a:gd name="T50" fmla="*/ 12 w 108"/>
                  <a:gd name="T51" fmla="*/ 90 h 120"/>
                  <a:gd name="T52" fmla="*/ 12 w 108"/>
                  <a:gd name="T53" fmla="*/ 96 h 120"/>
                  <a:gd name="T54" fmla="*/ 6 w 108"/>
                  <a:gd name="T55" fmla="*/ 102 h 120"/>
                  <a:gd name="T56" fmla="*/ 30 w 108"/>
                  <a:gd name="T5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8" h="120">
                    <a:moveTo>
                      <a:pt x="30" y="120"/>
                    </a:moveTo>
                    <a:lnTo>
                      <a:pt x="42" y="108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54" y="78"/>
                    </a:lnTo>
                    <a:lnTo>
                      <a:pt x="78" y="72"/>
                    </a:lnTo>
                    <a:lnTo>
                      <a:pt x="108" y="48"/>
                    </a:lnTo>
                    <a:lnTo>
                      <a:pt x="102" y="36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0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18" y="24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12" y="72"/>
                    </a:lnTo>
                    <a:lnTo>
                      <a:pt x="18" y="66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30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1" name="Freeform 955"/>
              <p:cNvSpPr>
                <a:spLocks/>
              </p:cNvSpPr>
              <p:nvPr/>
            </p:nvSpPr>
            <p:spPr bwMode="auto">
              <a:xfrm>
                <a:off x="882" y="2850"/>
                <a:ext cx="12" cy="30"/>
              </a:xfrm>
              <a:custGeom>
                <a:avLst/>
                <a:gdLst>
                  <a:gd name="T0" fmla="*/ 0 w 12"/>
                  <a:gd name="T1" fmla="*/ 6 h 30"/>
                  <a:gd name="T2" fmla="*/ 6 w 12"/>
                  <a:gd name="T3" fmla="*/ 12 h 30"/>
                  <a:gd name="T4" fmla="*/ 0 w 12"/>
                  <a:gd name="T5" fmla="*/ 18 h 30"/>
                  <a:gd name="T6" fmla="*/ 6 w 12"/>
                  <a:gd name="T7" fmla="*/ 30 h 30"/>
                  <a:gd name="T8" fmla="*/ 12 w 12"/>
                  <a:gd name="T9" fmla="*/ 24 h 30"/>
                  <a:gd name="T10" fmla="*/ 6 w 12"/>
                  <a:gd name="T11" fmla="*/ 0 h 30"/>
                  <a:gd name="T12" fmla="*/ 0 w 12"/>
                  <a:gd name="T1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0" y="6"/>
                    </a:moveTo>
                    <a:lnTo>
                      <a:pt x="6" y="12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12" y="24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" name="Freeform 956"/>
              <p:cNvSpPr>
                <a:spLocks/>
              </p:cNvSpPr>
              <p:nvPr/>
            </p:nvSpPr>
            <p:spPr bwMode="auto">
              <a:xfrm>
                <a:off x="1170" y="285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" name="Freeform 957"/>
              <p:cNvSpPr>
                <a:spLocks/>
              </p:cNvSpPr>
              <p:nvPr/>
            </p:nvSpPr>
            <p:spPr bwMode="auto">
              <a:xfrm>
                <a:off x="1074" y="2862"/>
                <a:ext cx="228" cy="343"/>
              </a:xfrm>
              <a:custGeom>
                <a:avLst/>
                <a:gdLst>
                  <a:gd name="T0" fmla="*/ 216 w 228"/>
                  <a:gd name="T1" fmla="*/ 331 h 343"/>
                  <a:gd name="T2" fmla="*/ 210 w 228"/>
                  <a:gd name="T3" fmla="*/ 319 h 343"/>
                  <a:gd name="T4" fmla="*/ 222 w 228"/>
                  <a:gd name="T5" fmla="*/ 301 h 343"/>
                  <a:gd name="T6" fmla="*/ 222 w 228"/>
                  <a:gd name="T7" fmla="*/ 301 h 343"/>
                  <a:gd name="T8" fmla="*/ 204 w 228"/>
                  <a:gd name="T9" fmla="*/ 289 h 343"/>
                  <a:gd name="T10" fmla="*/ 204 w 228"/>
                  <a:gd name="T11" fmla="*/ 283 h 343"/>
                  <a:gd name="T12" fmla="*/ 210 w 228"/>
                  <a:gd name="T13" fmla="*/ 277 h 343"/>
                  <a:gd name="T14" fmla="*/ 216 w 228"/>
                  <a:gd name="T15" fmla="*/ 283 h 343"/>
                  <a:gd name="T16" fmla="*/ 228 w 228"/>
                  <a:gd name="T17" fmla="*/ 229 h 343"/>
                  <a:gd name="T18" fmla="*/ 228 w 228"/>
                  <a:gd name="T19" fmla="*/ 223 h 343"/>
                  <a:gd name="T20" fmla="*/ 210 w 228"/>
                  <a:gd name="T21" fmla="*/ 199 h 343"/>
                  <a:gd name="T22" fmla="*/ 198 w 228"/>
                  <a:gd name="T23" fmla="*/ 199 h 343"/>
                  <a:gd name="T24" fmla="*/ 198 w 228"/>
                  <a:gd name="T25" fmla="*/ 162 h 343"/>
                  <a:gd name="T26" fmla="*/ 174 w 228"/>
                  <a:gd name="T27" fmla="*/ 181 h 343"/>
                  <a:gd name="T28" fmla="*/ 138 w 228"/>
                  <a:gd name="T29" fmla="*/ 138 h 343"/>
                  <a:gd name="T30" fmla="*/ 162 w 228"/>
                  <a:gd name="T31" fmla="*/ 90 h 343"/>
                  <a:gd name="T32" fmla="*/ 204 w 228"/>
                  <a:gd name="T33" fmla="*/ 72 h 343"/>
                  <a:gd name="T34" fmla="*/ 198 w 228"/>
                  <a:gd name="T35" fmla="*/ 66 h 343"/>
                  <a:gd name="T36" fmla="*/ 192 w 228"/>
                  <a:gd name="T37" fmla="*/ 66 h 343"/>
                  <a:gd name="T38" fmla="*/ 192 w 228"/>
                  <a:gd name="T39" fmla="*/ 66 h 343"/>
                  <a:gd name="T40" fmla="*/ 192 w 228"/>
                  <a:gd name="T41" fmla="*/ 66 h 343"/>
                  <a:gd name="T42" fmla="*/ 204 w 228"/>
                  <a:gd name="T43" fmla="*/ 48 h 343"/>
                  <a:gd name="T44" fmla="*/ 186 w 228"/>
                  <a:gd name="T45" fmla="*/ 36 h 343"/>
                  <a:gd name="T46" fmla="*/ 162 w 228"/>
                  <a:gd name="T47" fmla="*/ 42 h 343"/>
                  <a:gd name="T48" fmla="*/ 150 w 228"/>
                  <a:gd name="T49" fmla="*/ 36 h 343"/>
                  <a:gd name="T50" fmla="*/ 150 w 228"/>
                  <a:gd name="T51" fmla="*/ 36 h 343"/>
                  <a:gd name="T52" fmla="*/ 150 w 228"/>
                  <a:gd name="T53" fmla="*/ 36 h 343"/>
                  <a:gd name="T54" fmla="*/ 150 w 228"/>
                  <a:gd name="T55" fmla="*/ 36 h 343"/>
                  <a:gd name="T56" fmla="*/ 126 w 228"/>
                  <a:gd name="T57" fmla="*/ 6 h 343"/>
                  <a:gd name="T58" fmla="*/ 102 w 228"/>
                  <a:gd name="T59" fmla="*/ 0 h 343"/>
                  <a:gd name="T60" fmla="*/ 108 w 228"/>
                  <a:gd name="T61" fmla="*/ 6 h 343"/>
                  <a:gd name="T62" fmla="*/ 114 w 228"/>
                  <a:gd name="T63" fmla="*/ 18 h 343"/>
                  <a:gd name="T64" fmla="*/ 114 w 228"/>
                  <a:gd name="T65" fmla="*/ 18 h 343"/>
                  <a:gd name="T66" fmla="*/ 114 w 228"/>
                  <a:gd name="T67" fmla="*/ 18 h 343"/>
                  <a:gd name="T68" fmla="*/ 84 w 228"/>
                  <a:gd name="T69" fmla="*/ 42 h 343"/>
                  <a:gd name="T70" fmla="*/ 60 w 228"/>
                  <a:gd name="T71" fmla="*/ 48 h 343"/>
                  <a:gd name="T72" fmla="*/ 48 w 228"/>
                  <a:gd name="T73" fmla="*/ 72 h 343"/>
                  <a:gd name="T74" fmla="*/ 48 w 228"/>
                  <a:gd name="T75" fmla="*/ 78 h 343"/>
                  <a:gd name="T76" fmla="*/ 36 w 228"/>
                  <a:gd name="T77" fmla="*/ 90 h 343"/>
                  <a:gd name="T78" fmla="*/ 12 w 228"/>
                  <a:gd name="T79" fmla="*/ 72 h 343"/>
                  <a:gd name="T80" fmla="*/ 12 w 228"/>
                  <a:gd name="T81" fmla="*/ 72 h 343"/>
                  <a:gd name="T82" fmla="*/ 12 w 228"/>
                  <a:gd name="T83" fmla="*/ 72 h 343"/>
                  <a:gd name="T84" fmla="*/ 18 w 228"/>
                  <a:gd name="T85" fmla="*/ 66 h 343"/>
                  <a:gd name="T86" fmla="*/ 18 w 228"/>
                  <a:gd name="T87" fmla="*/ 60 h 343"/>
                  <a:gd name="T88" fmla="*/ 18 w 228"/>
                  <a:gd name="T89" fmla="*/ 60 h 343"/>
                  <a:gd name="T90" fmla="*/ 0 w 228"/>
                  <a:gd name="T91" fmla="*/ 78 h 343"/>
                  <a:gd name="T92" fmla="*/ 6 w 228"/>
                  <a:gd name="T93" fmla="*/ 96 h 343"/>
                  <a:gd name="T94" fmla="*/ 0 w 228"/>
                  <a:gd name="T95" fmla="*/ 102 h 343"/>
                  <a:gd name="T96" fmla="*/ 30 w 228"/>
                  <a:gd name="T97" fmla="*/ 120 h 343"/>
                  <a:gd name="T98" fmla="*/ 30 w 228"/>
                  <a:gd name="T99" fmla="*/ 138 h 343"/>
                  <a:gd name="T100" fmla="*/ 42 w 228"/>
                  <a:gd name="T101" fmla="*/ 150 h 343"/>
                  <a:gd name="T102" fmla="*/ 66 w 228"/>
                  <a:gd name="T103" fmla="*/ 211 h 343"/>
                  <a:gd name="T104" fmla="*/ 90 w 228"/>
                  <a:gd name="T105" fmla="*/ 253 h 343"/>
                  <a:gd name="T106" fmla="*/ 84 w 228"/>
                  <a:gd name="T107" fmla="*/ 259 h 343"/>
                  <a:gd name="T108" fmla="*/ 168 w 228"/>
                  <a:gd name="T109" fmla="*/ 313 h 343"/>
                  <a:gd name="T110" fmla="*/ 192 w 228"/>
                  <a:gd name="T111" fmla="*/ 343 h 343"/>
                  <a:gd name="T112" fmla="*/ 210 w 228"/>
                  <a:gd name="T113" fmla="*/ 331 h 343"/>
                  <a:gd name="T114" fmla="*/ 216 w 228"/>
                  <a:gd name="T115" fmla="*/ 331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8" h="343">
                    <a:moveTo>
                      <a:pt x="216" y="331"/>
                    </a:moveTo>
                    <a:lnTo>
                      <a:pt x="210" y="319"/>
                    </a:lnTo>
                    <a:lnTo>
                      <a:pt x="222" y="301"/>
                    </a:lnTo>
                    <a:lnTo>
                      <a:pt x="222" y="301"/>
                    </a:lnTo>
                    <a:lnTo>
                      <a:pt x="204" y="289"/>
                    </a:lnTo>
                    <a:lnTo>
                      <a:pt x="204" y="283"/>
                    </a:lnTo>
                    <a:lnTo>
                      <a:pt x="210" y="277"/>
                    </a:lnTo>
                    <a:lnTo>
                      <a:pt x="216" y="283"/>
                    </a:lnTo>
                    <a:lnTo>
                      <a:pt x="228" y="229"/>
                    </a:lnTo>
                    <a:lnTo>
                      <a:pt x="228" y="223"/>
                    </a:lnTo>
                    <a:lnTo>
                      <a:pt x="210" y="199"/>
                    </a:lnTo>
                    <a:lnTo>
                      <a:pt x="198" y="199"/>
                    </a:lnTo>
                    <a:lnTo>
                      <a:pt x="198" y="162"/>
                    </a:lnTo>
                    <a:lnTo>
                      <a:pt x="174" y="181"/>
                    </a:lnTo>
                    <a:lnTo>
                      <a:pt x="138" y="138"/>
                    </a:lnTo>
                    <a:lnTo>
                      <a:pt x="162" y="90"/>
                    </a:lnTo>
                    <a:lnTo>
                      <a:pt x="204" y="72"/>
                    </a:lnTo>
                    <a:lnTo>
                      <a:pt x="198" y="66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204" y="48"/>
                    </a:lnTo>
                    <a:lnTo>
                      <a:pt x="186" y="36"/>
                    </a:lnTo>
                    <a:lnTo>
                      <a:pt x="162" y="42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26" y="6"/>
                    </a:lnTo>
                    <a:lnTo>
                      <a:pt x="102" y="0"/>
                    </a:lnTo>
                    <a:lnTo>
                      <a:pt x="108" y="6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84" y="42"/>
                    </a:lnTo>
                    <a:lnTo>
                      <a:pt x="60" y="48"/>
                    </a:lnTo>
                    <a:lnTo>
                      <a:pt x="48" y="72"/>
                    </a:lnTo>
                    <a:lnTo>
                      <a:pt x="48" y="78"/>
                    </a:lnTo>
                    <a:lnTo>
                      <a:pt x="36" y="9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8" y="66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0" y="102"/>
                    </a:lnTo>
                    <a:lnTo>
                      <a:pt x="30" y="120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66" y="211"/>
                    </a:lnTo>
                    <a:lnTo>
                      <a:pt x="90" y="253"/>
                    </a:lnTo>
                    <a:lnTo>
                      <a:pt x="84" y="259"/>
                    </a:lnTo>
                    <a:lnTo>
                      <a:pt x="168" y="313"/>
                    </a:lnTo>
                    <a:lnTo>
                      <a:pt x="192" y="343"/>
                    </a:lnTo>
                    <a:lnTo>
                      <a:pt x="210" y="331"/>
                    </a:lnTo>
                    <a:lnTo>
                      <a:pt x="216" y="33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" name="Freeform 958"/>
              <p:cNvSpPr>
                <a:spLocks/>
              </p:cNvSpPr>
              <p:nvPr/>
            </p:nvSpPr>
            <p:spPr bwMode="auto">
              <a:xfrm>
                <a:off x="1224" y="2898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" name="Freeform 959"/>
              <p:cNvSpPr>
                <a:spLocks/>
              </p:cNvSpPr>
              <p:nvPr/>
            </p:nvSpPr>
            <p:spPr bwMode="auto">
              <a:xfrm>
                <a:off x="1176" y="2862"/>
                <a:ext cx="48" cy="36"/>
              </a:xfrm>
              <a:custGeom>
                <a:avLst/>
                <a:gdLst>
                  <a:gd name="T0" fmla="*/ 48 w 48"/>
                  <a:gd name="T1" fmla="*/ 36 h 36"/>
                  <a:gd name="T2" fmla="*/ 24 w 48"/>
                  <a:gd name="T3" fmla="*/ 6 h 36"/>
                  <a:gd name="T4" fmla="*/ 0 w 48"/>
                  <a:gd name="T5" fmla="*/ 0 h 36"/>
                  <a:gd name="T6" fmla="*/ 24 w 48"/>
                  <a:gd name="T7" fmla="*/ 6 h 36"/>
                  <a:gd name="T8" fmla="*/ 48 w 4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36"/>
                    </a:move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4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" name="Freeform 960"/>
              <p:cNvSpPr>
                <a:spLocks/>
              </p:cNvSpPr>
              <p:nvPr/>
            </p:nvSpPr>
            <p:spPr bwMode="auto">
              <a:xfrm>
                <a:off x="1266" y="2910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12 w 12"/>
                  <a:gd name="T3" fmla="*/ 0 h 18"/>
                  <a:gd name="T4" fmla="*/ 12 w 12"/>
                  <a:gd name="T5" fmla="*/ 0 h 18"/>
                  <a:gd name="T6" fmla="*/ 0 w 12"/>
                  <a:gd name="T7" fmla="*/ 18 h 18"/>
                  <a:gd name="T8" fmla="*/ 0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" name="Freeform 961"/>
              <p:cNvSpPr>
                <a:spLocks/>
              </p:cNvSpPr>
              <p:nvPr/>
            </p:nvSpPr>
            <p:spPr bwMode="auto">
              <a:xfrm>
                <a:off x="1272" y="292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" name="Freeform 962"/>
              <p:cNvSpPr>
                <a:spLocks/>
              </p:cNvSpPr>
              <p:nvPr/>
            </p:nvSpPr>
            <p:spPr bwMode="auto">
              <a:xfrm>
                <a:off x="1182" y="2868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" name="Freeform 963"/>
              <p:cNvSpPr>
                <a:spLocks/>
              </p:cNvSpPr>
              <p:nvPr/>
            </p:nvSpPr>
            <p:spPr bwMode="auto">
              <a:xfrm>
                <a:off x="1110" y="2934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0 w 12"/>
                  <a:gd name="T3" fmla="*/ 18 h 18"/>
                  <a:gd name="T4" fmla="*/ 12 w 12"/>
                  <a:gd name="T5" fmla="*/ 6 h 18"/>
                  <a:gd name="T6" fmla="*/ 12 w 12"/>
                  <a:gd name="T7" fmla="*/ 0 h 18"/>
                  <a:gd name="T8" fmla="*/ 12 w 12"/>
                  <a:gd name="T9" fmla="*/ 0 h 18"/>
                  <a:gd name="T10" fmla="*/ 12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" name="Freeform 964"/>
              <p:cNvSpPr>
                <a:spLocks/>
              </p:cNvSpPr>
              <p:nvPr/>
            </p:nvSpPr>
            <p:spPr bwMode="auto">
              <a:xfrm>
                <a:off x="1086" y="292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" name="Freeform 965"/>
              <p:cNvSpPr>
                <a:spLocks/>
              </p:cNvSpPr>
              <p:nvPr/>
            </p:nvSpPr>
            <p:spPr bwMode="auto">
              <a:xfrm>
                <a:off x="1644" y="285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" name="Freeform 966"/>
              <p:cNvSpPr>
                <a:spLocks/>
              </p:cNvSpPr>
              <p:nvPr/>
            </p:nvSpPr>
            <p:spPr bwMode="auto">
              <a:xfrm>
                <a:off x="1626" y="2856"/>
                <a:ext cx="12" cy="1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" name="Freeform 967"/>
              <p:cNvSpPr>
                <a:spLocks noEditPoints="1"/>
              </p:cNvSpPr>
              <p:nvPr/>
            </p:nvSpPr>
            <p:spPr bwMode="auto">
              <a:xfrm>
                <a:off x="1212" y="2760"/>
                <a:ext cx="714" cy="757"/>
              </a:xfrm>
              <a:custGeom>
                <a:avLst/>
                <a:gdLst>
                  <a:gd name="T0" fmla="*/ 60 w 119"/>
                  <a:gd name="T1" fmla="*/ 9 h 126"/>
                  <a:gd name="T2" fmla="*/ 43 w 119"/>
                  <a:gd name="T3" fmla="*/ 11 h 126"/>
                  <a:gd name="T4" fmla="*/ 33 w 119"/>
                  <a:gd name="T5" fmla="*/ 5 h 126"/>
                  <a:gd name="T6" fmla="*/ 28 w 119"/>
                  <a:gd name="T7" fmla="*/ 3 h 126"/>
                  <a:gd name="T8" fmla="*/ 24 w 119"/>
                  <a:gd name="T9" fmla="*/ 15 h 126"/>
                  <a:gd name="T10" fmla="*/ 19 w 119"/>
                  <a:gd name="T11" fmla="*/ 10 h 126"/>
                  <a:gd name="T12" fmla="*/ 14 w 119"/>
                  <a:gd name="T13" fmla="*/ 13 h 126"/>
                  <a:gd name="T14" fmla="*/ 12 w 119"/>
                  <a:gd name="T15" fmla="*/ 29 h 126"/>
                  <a:gd name="T16" fmla="*/ 4 w 119"/>
                  <a:gd name="T17" fmla="*/ 32 h 126"/>
                  <a:gd name="T18" fmla="*/ 10 w 119"/>
                  <a:gd name="T19" fmla="*/ 44 h 126"/>
                  <a:gd name="T20" fmla="*/ 12 w 119"/>
                  <a:gd name="T21" fmla="*/ 50 h 126"/>
                  <a:gd name="T22" fmla="*/ 26 w 119"/>
                  <a:gd name="T23" fmla="*/ 46 h 126"/>
                  <a:gd name="T24" fmla="*/ 31 w 119"/>
                  <a:gd name="T25" fmla="*/ 55 h 126"/>
                  <a:gd name="T26" fmla="*/ 40 w 119"/>
                  <a:gd name="T27" fmla="*/ 64 h 126"/>
                  <a:gd name="T28" fmla="*/ 47 w 119"/>
                  <a:gd name="T29" fmla="*/ 69 h 126"/>
                  <a:gd name="T30" fmla="*/ 48 w 119"/>
                  <a:gd name="T31" fmla="*/ 80 h 126"/>
                  <a:gd name="T32" fmla="*/ 48 w 119"/>
                  <a:gd name="T33" fmla="*/ 83 h 126"/>
                  <a:gd name="T34" fmla="*/ 53 w 119"/>
                  <a:gd name="T35" fmla="*/ 86 h 126"/>
                  <a:gd name="T36" fmla="*/ 58 w 119"/>
                  <a:gd name="T37" fmla="*/ 92 h 126"/>
                  <a:gd name="T38" fmla="*/ 59 w 119"/>
                  <a:gd name="T39" fmla="*/ 92 h 126"/>
                  <a:gd name="T40" fmla="*/ 58 w 119"/>
                  <a:gd name="T41" fmla="*/ 97 h 126"/>
                  <a:gd name="T42" fmla="*/ 58 w 119"/>
                  <a:gd name="T43" fmla="*/ 104 h 126"/>
                  <a:gd name="T44" fmla="*/ 50 w 119"/>
                  <a:gd name="T45" fmla="*/ 114 h 126"/>
                  <a:gd name="T46" fmla="*/ 61 w 119"/>
                  <a:gd name="T47" fmla="*/ 120 h 126"/>
                  <a:gd name="T48" fmla="*/ 64 w 119"/>
                  <a:gd name="T49" fmla="*/ 125 h 126"/>
                  <a:gd name="T50" fmla="*/ 74 w 119"/>
                  <a:gd name="T51" fmla="*/ 109 h 126"/>
                  <a:gd name="T52" fmla="*/ 77 w 119"/>
                  <a:gd name="T53" fmla="*/ 103 h 126"/>
                  <a:gd name="T54" fmla="*/ 84 w 119"/>
                  <a:gd name="T55" fmla="*/ 92 h 126"/>
                  <a:gd name="T56" fmla="*/ 89 w 119"/>
                  <a:gd name="T57" fmla="*/ 88 h 126"/>
                  <a:gd name="T58" fmla="*/ 100 w 119"/>
                  <a:gd name="T59" fmla="*/ 85 h 126"/>
                  <a:gd name="T60" fmla="*/ 103 w 119"/>
                  <a:gd name="T61" fmla="*/ 79 h 126"/>
                  <a:gd name="T62" fmla="*/ 105 w 119"/>
                  <a:gd name="T63" fmla="*/ 71 h 126"/>
                  <a:gd name="T64" fmla="*/ 106 w 119"/>
                  <a:gd name="T65" fmla="*/ 57 h 126"/>
                  <a:gd name="T66" fmla="*/ 115 w 119"/>
                  <a:gd name="T67" fmla="*/ 48 h 126"/>
                  <a:gd name="T68" fmla="*/ 117 w 119"/>
                  <a:gd name="T69" fmla="*/ 32 h 126"/>
                  <a:gd name="T70" fmla="*/ 103 w 119"/>
                  <a:gd name="T71" fmla="*/ 25 h 126"/>
                  <a:gd name="T72" fmla="*/ 90 w 119"/>
                  <a:gd name="T73" fmla="*/ 25 h 126"/>
                  <a:gd name="T74" fmla="*/ 87 w 119"/>
                  <a:gd name="T75" fmla="*/ 21 h 126"/>
                  <a:gd name="T76" fmla="*/ 76 w 119"/>
                  <a:gd name="T77" fmla="*/ 21 h 126"/>
                  <a:gd name="T78" fmla="*/ 68 w 119"/>
                  <a:gd name="T79" fmla="*/ 22 h 126"/>
                  <a:gd name="T80" fmla="*/ 69 w 119"/>
                  <a:gd name="T81" fmla="*/ 17 h 126"/>
                  <a:gd name="T82" fmla="*/ 69 w 119"/>
                  <a:gd name="T83" fmla="*/ 3 h 126"/>
                  <a:gd name="T84" fmla="*/ 68 w 119"/>
                  <a:gd name="T85" fmla="*/ 4 h 126"/>
                  <a:gd name="T86" fmla="*/ 69 w 119"/>
                  <a:gd name="T87" fmla="*/ 115 h 126"/>
                  <a:gd name="T88" fmla="*/ 69 w 119"/>
                  <a:gd name="T89" fmla="*/ 118 h 126"/>
                  <a:gd name="T90" fmla="*/ 66 w 119"/>
                  <a:gd name="T91" fmla="*/ 11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9" h="126">
                    <a:moveTo>
                      <a:pt x="63" y="10"/>
                    </a:move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9"/>
                      <a:pt x="47" y="69"/>
                      <a:pt x="47" y="69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51" y="87"/>
                      <a:pt x="51" y="87"/>
                      <a:pt x="51" y="87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4"/>
                      <a:pt x="49" y="114"/>
                      <a:pt x="49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5" y="118"/>
                      <a:pt x="55" y="118"/>
                      <a:pt x="55" y="11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2" y="126"/>
                      <a:pt x="62" y="126"/>
                      <a:pt x="62" y="126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6" y="107"/>
                      <a:pt x="76" y="107"/>
                      <a:pt x="76" y="107"/>
                    </a:cubicBezTo>
                    <a:cubicBezTo>
                      <a:pt x="77" y="104"/>
                      <a:pt x="77" y="104"/>
                      <a:pt x="77" y="104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6" y="100"/>
                      <a:pt x="76" y="100"/>
                      <a:pt x="76" y="100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84" y="92"/>
                      <a:pt x="84" y="92"/>
                      <a:pt x="84" y="92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9" y="88"/>
                      <a:pt x="89" y="88"/>
                      <a:pt x="89" y="88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100" y="83"/>
                      <a:pt x="100" y="83"/>
                      <a:pt x="100" y="83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103" y="79"/>
                      <a:pt x="103" y="79"/>
                      <a:pt x="103" y="79"/>
                    </a:cubicBezTo>
                    <a:cubicBezTo>
                      <a:pt x="104" y="78"/>
                      <a:pt x="104" y="78"/>
                      <a:pt x="104" y="78"/>
                    </a:cubicBezTo>
                    <a:cubicBezTo>
                      <a:pt x="104" y="73"/>
                      <a:pt x="104" y="73"/>
                      <a:pt x="104" y="73"/>
                    </a:cubicBezTo>
                    <a:cubicBezTo>
                      <a:pt x="105" y="71"/>
                      <a:pt x="105" y="71"/>
                      <a:pt x="105" y="71"/>
                    </a:cubicBezTo>
                    <a:cubicBezTo>
                      <a:pt x="106" y="65"/>
                      <a:pt x="106" y="65"/>
                      <a:pt x="106" y="65"/>
                    </a:cubicBezTo>
                    <a:cubicBezTo>
                      <a:pt x="106" y="63"/>
                      <a:pt x="106" y="63"/>
                      <a:pt x="106" y="63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8" y="43"/>
                      <a:pt x="118" y="43"/>
                      <a:pt x="118" y="43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7" y="32"/>
                      <a:pt x="117" y="32"/>
                      <a:pt x="117" y="32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3" y="25"/>
                      <a:pt x="103" y="25"/>
                      <a:pt x="103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lnTo>
                      <a:pt x="63" y="10"/>
                    </a:lnTo>
                    <a:close/>
                    <a:moveTo>
                      <a:pt x="69" y="114"/>
                    </a:moveTo>
                    <a:cubicBezTo>
                      <a:pt x="69" y="114"/>
                      <a:pt x="69" y="115"/>
                      <a:pt x="69" y="115"/>
                    </a:cubicBezTo>
                    <a:cubicBezTo>
                      <a:pt x="69" y="115"/>
                      <a:pt x="71" y="114"/>
                      <a:pt x="71" y="114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67" y="117"/>
                      <a:pt x="67" y="117"/>
                      <a:pt x="67" y="117"/>
                    </a:cubicBezTo>
                    <a:lnTo>
                      <a:pt x="69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" name="Freeform 968"/>
              <p:cNvSpPr>
                <a:spLocks/>
              </p:cNvSpPr>
              <p:nvPr/>
            </p:nvSpPr>
            <p:spPr bwMode="auto">
              <a:xfrm>
                <a:off x="1638" y="2862"/>
                <a:ext cx="42" cy="30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5 h 5"/>
                  <a:gd name="T8" fmla="*/ 4 w 7"/>
                  <a:gd name="T9" fmla="*/ 4 h 5"/>
                  <a:gd name="T10" fmla="*/ 7 w 7"/>
                  <a:gd name="T11" fmla="*/ 2 h 5"/>
                  <a:gd name="T12" fmla="*/ 6 w 7"/>
                  <a:gd name="T13" fmla="*/ 0 h 5"/>
                  <a:gd name="T14" fmla="*/ 3 w 7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3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" name="Freeform 969"/>
              <p:cNvSpPr>
                <a:spLocks/>
              </p:cNvSpPr>
              <p:nvPr/>
            </p:nvSpPr>
            <p:spPr bwMode="auto">
              <a:xfrm>
                <a:off x="1302" y="2820"/>
                <a:ext cx="24" cy="6"/>
              </a:xfrm>
              <a:custGeom>
                <a:avLst/>
                <a:gdLst>
                  <a:gd name="T0" fmla="*/ 24 w 24"/>
                  <a:gd name="T1" fmla="*/ 0 h 6"/>
                  <a:gd name="T2" fmla="*/ 0 w 24"/>
                  <a:gd name="T3" fmla="*/ 6 h 6"/>
                  <a:gd name="T4" fmla="*/ 24 w 24"/>
                  <a:gd name="T5" fmla="*/ 0 h 6"/>
                  <a:gd name="T6" fmla="*/ 24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0"/>
                    </a:move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" name="Freeform 970"/>
              <p:cNvSpPr>
                <a:spLocks/>
              </p:cNvSpPr>
              <p:nvPr/>
            </p:nvSpPr>
            <p:spPr bwMode="auto">
              <a:xfrm>
                <a:off x="1278" y="2850"/>
                <a:ext cx="12" cy="84"/>
              </a:xfrm>
              <a:custGeom>
                <a:avLst/>
                <a:gdLst>
                  <a:gd name="T0" fmla="*/ 0 w 12"/>
                  <a:gd name="T1" fmla="*/ 0 h 84"/>
                  <a:gd name="T2" fmla="*/ 12 w 12"/>
                  <a:gd name="T3" fmla="*/ 24 h 84"/>
                  <a:gd name="T4" fmla="*/ 6 w 12"/>
                  <a:gd name="T5" fmla="*/ 84 h 84"/>
                  <a:gd name="T6" fmla="*/ 12 w 12"/>
                  <a:gd name="T7" fmla="*/ 24 h 84"/>
                  <a:gd name="T8" fmla="*/ 0 w 12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12" y="24"/>
                    </a:lnTo>
                    <a:lnTo>
                      <a:pt x="6" y="8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" name="Freeform 971"/>
              <p:cNvSpPr>
                <a:spLocks/>
              </p:cNvSpPr>
              <p:nvPr/>
            </p:nvSpPr>
            <p:spPr bwMode="auto">
              <a:xfrm>
                <a:off x="1326" y="282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8" name="Rectangle 972"/>
              <p:cNvSpPr>
                <a:spLocks noChangeArrowheads="1"/>
              </p:cNvSpPr>
              <p:nvPr/>
            </p:nvSpPr>
            <p:spPr bwMode="auto">
              <a:xfrm>
                <a:off x="1278" y="293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" name="Freeform 973"/>
              <p:cNvSpPr>
                <a:spLocks/>
              </p:cNvSpPr>
              <p:nvPr/>
            </p:nvSpPr>
            <p:spPr bwMode="auto">
              <a:xfrm>
                <a:off x="1332" y="2814"/>
                <a:ext cx="72" cy="36"/>
              </a:xfrm>
              <a:custGeom>
                <a:avLst/>
                <a:gdLst>
                  <a:gd name="T0" fmla="*/ 24 w 72"/>
                  <a:gd name="T1" fmla="*/ 36 h 36"/>
                  <a:gd name="T2" fmla="*/ 72 w 72"/>
                  <a:gd name="T3" fmla="*/ 0 h 36"/>
                  <a:gd name="T4" fmla="*/ 24 w 72"/>
                  <a:gd name="T5" fmla="*/ 36 h 36"/>
                  <a:gd name="T6" fmla="*/ 0 w 72"/>
                  <a:gd name="T7" fmla="*/ 6 h 36"/>
                  <a:gd name="T8" fmla="*/ 0 w 72"/>
                  <a:gd name="T9" fmla="*/ 6 h 36"/>
                  <a:gd name="T10" fmla="*/ 24 w 72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6">
                    <a:moveTo>
                      <a:pt x="24" y="36"/>
                    </a:moveTo>
                    <a:lnTo>
                      <a:pt x="72" y="0"/>
                    </a:lnTo>
                    <a:lnTo>
                      <a:pt x="24" y="3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0" name="Freeform 974"/>
              <p:cNvSpPr>
                <a:spLocks/>
              </p:cNvSpPr>
              <p:nvPr/>
            </p:nvSpPr>
            <p:spPr bwMode="auto">
              <a:xfrm>
                <a:off x="1410" y="2784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1" name="Freeform 975"/>
              <p:cNvSpPr>
                <a:spLocks/>
              </p:cNvSpPr>
              <p:nvPr/>
            </p:nvSpPr>
            <p:spPr bwMode="auto">
              <a:xfrm>
                <a:off x="1560" y="280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2" name="Freeform 976"/>
              <p:cNvSpPr>
                <a:spLocks/>
              </p:cNvSpPr>
              <p:nvPr/>
            </p:nvSpPr>
            <p:spPr bwMode="auto">
              <a:xfrm>
                <a:off x="1572" y="2784"/>
                <a:ext cx="48" cy="36"/>
              </a:xfrm>
              <a:custGeom>
                <a:avLst/>
                <a:gdLst>
                  <a:gd name="T0" fmla="*/ 48 w 48"/>
                  <a:gd name="T1" fmla="*/ 0 h 36"/>
                  <a:gd name="T2" fmla="*/ 18 w 48"/>
                  <a:gd name="T3" fmla="*/ 36 h 36"/>
                  <a:gd name="T4" fmla="*/ 0 w 48"/>
                  <a:gd name="T5" fmla="*/ 30 h 36"/>
                  <a:gd name="T6" fmla="*/ 18 w 48"/>
                  <a:gd name="T7" fmla="*/ 36 h 36"/>
                  <a:gd name="T8" fmla="*/ 48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0"/>
                    </a:moveTo>
                    <a:lnTo>
                      <a:pt x="18" y="36"/>
                    </a:lnTo>
                    <a:lnTo>
                      <a:pt x="0" y="30"/>
                    </a:lnTo>
                    <a:lnTo>
                      <a:pt x="18" y="3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3" name="Freeform 977"/>
              <p:cNvSpPr>
                <a:spLocks/>
              </p:cNvSpPr>
              <p:nvPr/>
            </p:nvSpPr>
            <p:spPr bwMode="auto">
              <a:xfrm>
                <a:off x="1248" y="3024"/>
                <a:ext cx="24" cy="37"/>
              </a:xfrm>
              <a:custGeom>
                <a:avLst/>
                <a:gdLst>
                  <a:gd name="T0" fmla="*/ 24 w 24"/>
                  <a:gd name="T1" fmla="*/ 37 h 37"/>
                  <a:gd name="T2" fmla="*/ 24 w 24"/>
                  <a:gd name="T3" fmla="*/ 0 h 37"/>
                  <a:gd name="T4" fmla="*/ 0 w 24"/>
                  <a:gd name="T5" fmla="*/ 19 h 37"/>
                  <a:gd name="T6" fmla="*/ 24 w 24"/>
                  <a:gd name="T7" fmla="*/ 0 h 37"/>
                  <a:gd name="T8" fmla="*/ 24 w 24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7">
                    <a:moveTo>
                      <a:pt x="24" y="37"/>
                    </a:moveTo>
                    <a:lnTo>
                      <a:pt x="24" y="0"/>
                    </a:lnTo>
                    <a:lnTo>
                      <a:pt x="0" y="19"/>
                    </a:lnTo>
                    <a:lnTo>
                      <a:pt x="24" y="0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4" name="Freeform 978"/>
              <p:cNvSpPr>
                <a:spLocks/>
              </p:cNvSpPr>
              <p:nvPr/>
            </p:nvSpPr>
            <p:spPr bwMode="auto">
              <a:xfrm>
                <a:off x="1236" y="2934"/>
                <a:ext cx="42" cy="18"/>
              </a:xfrm>
              <a:custGeom>
                <a:avLst/>
                <a:gdLst>
                  <a:gd name="T0" fmla="*/ 42 w 42"/>
                  <a:gd name="T1" fmla="*/ 0 h 18"/>
                  <a:gd name="T2" fmla="*/ 0 w 42"/>
                  <a:gd name="T3" fmla="*/ 18 h 18"/>
                  <a:gd name="T4" fmla="*/ 42 w 42"/>
                  <a:gd name="T5" fmla="*/ 0 h 18"/>
                  <a:gd name="T6" fmla="*/ 42 w 42"/>
                  <a:gd name="T7" fmla="*/ 0 h 18"/>
                  <a:gd name="T8" fmla="*/ 42 w 42"/>
                  <a:gd name="T9" fmla="*/ 0 h 18"/>
                  <a:gd name="T10" fmla="*/ 42 w 4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lnTo>
                      <a:pt x="0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5" name="Rectangle 979"/>
              <p:cNvSpPr>
                <a:spLocks noChangeArrowheads="1"/>
              </p:cNvSpPr>
              <p:nvPr/>
            </p:nvSpPr>
            <p:spPr bwMode="auto">
              <a:xfrm>
                <a:off x="1278" y="293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6" name="Freeform 980"/>
              <p:cNvSpPr>
                <a:spLocks noEditPoints="1"/>
              </p:cNvSpPr>
              <p:nvPr/>
            </p:nvSpPr>
            <p:spPr bwMode="auto">
              <a:xfrm>
                <a:off x="1284" y="3037"/>
                <a:ext cx="222" cy="252"/>
              </a:xfrm>
              <a:custGeom>
                <a:avLst/>
                <a:gdLst>
                  <a:gd name="T0" fmla="*/ 0 w 222"/>
                  <a:gd name="T1" fmla="*/ 24 h 252"/>
                  <a:gd name="T2" fmla="*/ 18 w 222"/>
                  <a:gd name="T3" fmla="*/ 48 h 252"/>
                  <a:gd name="T4" fmla="*/ 18 w 222"/>
                  <a:gd name="T5" fmla="*/ 54 h 252"/>
                  <a:gd name="T6" fmla="*/ 6 w 222"/>
                  <a:gd name="T7" fmla="*/ 108 h 252"/>
                  <a:gd name="T8" fmla="*/ 12 w 222"/>
                  <a:gd name="T9" fmla="*/ 114 h 252"/>
                  <a:gd name="T10" fmla="*/ 18 w 222"/>
                  <a:gd name="T11" fmla="*/ 114 h 252"/>
                  <a:gd name="T12" fmla="*/ 18 w 222"/>
                  <a:gd name="T13" fmla="*/ 126 h 252"/>
                  <a:gd name="T14" fmla="*/ 12 w 222"/>
                  <a:gd name="T15" fmla="*/ 126 h 252"/>
                  <a:gd name="T16" fmla="*/ 0 w 222"/>
                  <a:gd name="T17" fmla="*/ 144 h 252"/>
                  <a:gd name="T18" fmla="*/ 6 w 222"/>
                  <a:gd name="T19" fmla="*/ 156 h 252"/>
                  <a:gd name="T20" fmla="*/ 12 w 222"/>
                  <a:gd name="T21" fmla="*/ 156 h 252"/>
                  <a:gd name="T22" fmla="*/ 12 w 222"/>
                  <a:gd name="T23" fmla="*/ 174 h 252"/>
                  <a:gd name="T24" fmla="*/ 24 w 222"/>
                  <a:gd name="T25" fmla="*/ 186 h 252"/>
                  <a:gd name="T26" fmla="*/ 18 w 222"/>
                  <a:gd name="T27" fmla="*/ 198 h 252"/>
                  <a:gd name="T28" fmla="*/ 24 w 222"/>
                  <a:gd name="T29" fmla="*/ 210 h 252"/>
                  <a:gd name="T30" fmla="*/ 30 w 222"/>
                  <a:gd name="T31" fmla="*/ 252 h 252"/>
                  <a:gd name="T32" fmla="*/ 48 w 222"/>
                  <a:gd name="T33" fmla="*/ 252 h 252"/>
                  <a:gd name="T34" fmla="*/ 54 w 222"/>
                  <a:gd name="T35" fmla="*/ 246 h 252"/>
                  <a:gd name="T36" fmla="*/ 66 w 222"/>
                  <a:gd name="T37" fmla="*/ 234 h 252"/>
                  <a:gd name="T38" fmla="*/ 72 w 222"/>
                  <a:gd name="T39" fmla="*/ 240 h 252"/>
                  <a:gd name="T40" fmla="*/ 96 w 222"/>
                  <a:gd name="T41" fmla="*/ 240 h 252"/>
                  <a:gd name="T42" fmla="*/ 102 w 222"/>
                  <a:gd name="T43" fmla="*/ 252 h 252"/>
                  <a:gd name="T44" fmla="*/ 108 w 222"/>
                  <a:gd name="T45" fmla="*/ 234 h 252"/>
                  <a:gd name="T46" fmla="*/ 132 w 222"/>
                  <a:gd name="T47" fmla="*/ 240 h 252"/>
                  <a:gd name="T48" fmla="*/ 132 w 222"/>
                  <a:gd name="T49" fmla="*/ 216 h 252"/>
                  <a:gd name="T50" fmla="*/ 150 w 222"/>
                  <a:gd name="T51" fmla="*/ 192 h 252"/>
                  <a:gd name="T52" fmla="*/ 198 w 222"/>
                  <a:gd name="T53" fmla="*/ 180 h 252"/>
                  <a:gd name="T54" fmla="*/ 210 w 222"/>
                  <a:gd name="T55" fmla="*/ 192 h 252"/>
                  <a:gd name="T56" fmla="*/ 216 w 222"/>
                  <a:gd name="T57" fmla="*/ 204 h 252"/>
                  <a:gd name="T58" fmla="*/ 216 w 222"/>
                  <a:gd name="T59" fmla="*/ 180 h 252"/>
                  <a:gd name="T60" fmla="*/ 222 w 222"/>
                  <a:gd name="T61" fmla="*/ 168 h 252"/>
                  <a:gd name="T62" fmla="*/ 210 w 222"/>
                  <a:gd name="T63" fmla="*/ 138 h 252"/>
                  <a:gd name="T64" fmla="*/ 210 w 222"/>
                  <a:gd name="T65" fmla="*/ 120 h 252"/>
                  <a:gd name="T66" fmla="*/ 180 w 222"/>
                  <a:gd name="T67" fmla="*/ 120 h 252"/>
                  <a:gd name="T68" fmla="*/ 168 w 222"/>
                  <a:gd name="T69" fmla="*/ 108 h 252"/>
                  <a:gd name="T70" fmla="*/ 174 w 222"/>
                  <a:gd name="T71" fmla="*/ 102 h 252"/>
                  <a:gd name="T72" fmla="*/ 162 w 222"/>
                  <a:gd name="T73" fmla="*/ 72 h 252"/>
                  <a:gd name="T74" fmla="*/ 114 w 222"/>
                  <a:gd name="T75" fmla="*/ 54 h 252"/>
                  <a:gd name="T76" fmla="*/ 96 w 222"/>
                  <a:gd name="T77" fmla="*/ 48 h 252"/>
                  <a:gd name="T78" fmla="*/ 78 w 222"/>
                  <a:gd name="T79" fmla="*/ 24 h 252"/>
                  <a:gd name="T80" fmla="*/ 84 w 222"/>
                  <a:gd name="T81" fmla="*/ 0 h 252"/>
                  <a:gd name="T82" fmla="*/ 54 w 222"/>
                  <a:gd name="T83" fmla="*/ 0 h 252"/>
                  <a:gd name="T84" fmla="*/ 30 w 222"/>
                  <a:gd name="T85" fmla="*/ 24 h 252"/>
                  <a:gd name="T86" fmla="*/ 0 w 222"/>
                  <a:gd name="T87" fmla="*/ 24 h 252"/>
                  <a:gd name="T88" fmla="*/ 0 w 222"/>
                  <a:gd name="T89" fmla="*/ 24 h 252"/>
                  <a:gd name="T90" fmla="*/ 0 w 222"/>
                  <a:gd name="T91" fmla="*/ 24 h 252"/>
                  <a:gd name="T92" fmla="*/ 48 w 222"/>
                  <a:gd name="T93" fmla="*/ 168 h 252"/>
                  <a:gd name="T94" fmla="*/ 54 w 222"/>
                  <a:gd name="T95" fmla="*/ 162 h 252"/>
                  <a:gd name="T96" fmla="*/ 54 w 222"/>
                  <a:gd name="T97" fmla="*/ 174 h 252"/>
                  <a:gd name="T98" fmla="*/ 60 w 222"/>
                  <a:gd name="T99" fmla="*/ 186 h 252"/>
                  <a:gd name="T100" fmla="*/ 42 w 222"/>
                  <a:gd name="T101" fmla="*/ 174 h 252"/>
                  <a:gd name="T102" fmla="*/ 48 w 222"/>
                  <a:gd name="T103" fmla="*/ 16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2" h="252">
                    <a:moveTo>
                      <a:pt x="0" y="24"/>
                    </a:moveTo>
                    <a:lnTo>
                      <a:pt x="18" y="48"/>
                    </a:lnTo>
                    <a:lnTo>
                      <a:pt x="18" y="54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8" y="114"/>
                    </a:lnTo>
                    <a:lnTo>
                      <a:pt x="18" y="126"/>
                    </a:lnTo>
                    <a:lnTo>
                      <a:pt x="12" y="126"/>
                    </a:lnTo>
                    <a:lnTo>
                      <a:pt x="0" y="144"/>
                    </a:lnTo>
                    <a:lnTo>
                      <a:pt x="6" y="156"/>
                    </a:lnTo>
                    <a:lnTo>
                      <a:pt x="12" y="156"/>
                    </a:lnTo>
                    <a:lnTo>
                      <a:pt x="12" y="174"/>
                    </a:lnTo>
                    <a:lnTo>
                      <a:pt x="24" y="186"/>
                    </a:lnTo>
                    <a:lnTo>
                      <a:pt x="18" y="198"/>
                    </a:lnTo>
                    <a:lnTo>
                      <a:pt x="24" y="210"/>
                    </a:lnTo>
                    <a:lnTo>
                      <a:pt x="30" y="252"/>
                    </a:lnTo>
                    <a:lnTo>
                      <a:pt x="48" y="252"/>
                    </a:lnTo>
                    <a:lnTo>
                      <a:pt x="54" y="246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96" y="240"/>
                    </a:lnTo>
                    <a:lnTo>
                      <a:pt x="102" y="252"/>
                    </a:lnTo>
                    <a:lnTo>
                      <a:pt x="108" y="234"/>
                    </a:lnTo>
                    <a:lnTo>
                      <a:pt x="132" y="240"/>
                    </a:lnTo>
                    <a:lnTo>
                      <a:pt x="132" y="216"/>
                    </a:lnTo>
                    <a:lnTo>
                      <a:pt x="150" y="192"/>
                    </a:lnTo>
                    <a:lnTo>
                      <a:pt x="198" y="180"/>
                    </a:lnTo>
                    <a:lnTo>
                      <a:pt x="210" y="192"/>
                    </a:lnTo>
                    <a:lnTo>
                      <a:pt x="216" y="204"/>
                    </a:lnTo>
                    <a:lnTo>
                      <a:pt x="216" y="180"/>
                    </a:lnTo>
                    <a:lnTo>
                      <a:pt x="222" y="168"/>
                    </a:lnTo>
                    <a:lnTo>
                      <a:pt x="210" y="138"/>
                    </a:lnTo>
                    <a:lnTo>
                      <a:pt x="210" y="120"/>
                    </a:lnTo>
                    <a:lnTo>
                      <a:pt x="180" y="120"/>
                    </a:lnTo>
                    <a:lnTo>
                      <a:pt x="168" y="108"/>
                    </a:lnTo>
                    <a:lnTo>
                      <a:pt x="174" y="102"/>
                    </a:lnTo>
                    <a:lnTo>
                      <a:pt x="162" y="72"/>
                    </a:lnTo>
                    <a:lnTo>
                      <a:pt x="114" y="54"/>
                    </a:lnTo>
                    <a:lnTo>
                      <a:pt x="96" y="48"/>
                    </a:lnTo>
                    <a:lnTo>
                      <a:pt x="78" y="24"/>
                    </a:lnTo>
                    <a:lnTo>
                      <a:pt x="84" y="0"/>
                    </a:lnTo>
                    <a:lnTo>
                      <a:pt x="54" y="0"/>
                    </a:lnTo>
                    <a:lnTo>
                      <a:pt x="3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  <a:moveTo>
                      <a:pt x="48" y="168"/>
                    </a:moveTo>
                    <a:lnTo>
                      <a:pt x="54" y="162"/>
                    </a:lnTo>
                    <a:lnTo>
                      <a:pt x="54" y="174"/>
                    </a:lnTo>
                    <a:lnTo>
                      <a:pt x="60" y="186"/>
                    </a:lnTo>
                    <a:lnTo>
                      <a:pt x="42" y="174"/>
                    </a:lnTo>
                    <a:lnTo>
                      <a:pt x="48" y="16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7" name="Freeform 981"/>
              <p:cNvSpPr>
                <a:spLocks/>
              </p:cNvSpPr>
              <p:nvPr/>
            </p:nvSpPr>
            <p:spPr bwMode="auto">
              <a:xfrm>
                <a:off x="1284" y="3061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24 h 24"/>
                  <a:gd name="T4" fmla="*/ 0 w 18"/>
                  <a:gd name="T5" fmla="*/ 0 h 24"/>
                  <a:gd name="T6" fmla="*/ 0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8" name="Freeform 982"/>
              <p:cNvSpPr>
                <a:spLocks/>
              </p:cNvSpPr>
              <p:nvPr/>
            </p:nvSpPr>
            <p:spPr bwMode="auto">
              <a:xfrm>
                <a:off x="1416" y="3217"/>
                <a:ext cx="150" cy="162"/>
              </a:xfrm>
              <a:custGeom>
                <a:avLst/>
                <a:gdLst>
                  <a:gd name="T0" fmla="*/ 78 w 150"/>
                  <a:gd name="T1" fmla="*/ 12 h 162"/>
                  <a:gd name="T2" fmla="*/ 66 w 150"/>
                  <a:gd name="T3" fmla="*/ 0 h 162"/>
                  <a:gd name="T4" fmla="*/ 18 w 150"/>
                  <a:gd name="T5" fmla="*/ 12 h 162"/>
                  <a:gd name="T6" fmla="*/ 0 w 150"/>
                  <a:gd name="T7" fmla="*/ 36 h 162"/>
                  <a:gd name="T8" fmla="*/ 0 w 150"/>
                  <a:gd name="T9" fmla="*/ 60 h 162"/>
                  <a:gd name="T10" fmla="*/ 0 w 150"/>
                  <a:gd name="T11" fmla="*/ 60 h 162"/>
                  <a:gd name="T12" fmla="*/ 36 w 150"/>
                  <a:gd name="T13" fmla="*/ 96 h 162"/>
                  <a:gd name="T14" fmla="*/ 90 w 150"/>
                  <a:gd name="T15" fmla="*/ 120 h 162"/>
                  <a:gd name="T16" fmla="*/ 72 w 150"/>
                  <a:gd name="T17" fmla="*/ 162 h 162"/>
                  <a:gd name="T18" fmla="*/ 126 w 150"/>
                  <a:gd name="T19" fmla="*/ 162 h 162"/>
                  <a:gd name="T20" fmla="*/ 150 w 150"/>
                  <a:gd name="T21" fmla="*/ 144 h 162"/>
                  <a:gd name="T22" fmla="*/ 144 w 150"/>
                  <a:gd name="T23" fmla="*/ 126 h 162"/>
                  <a:gd name="T24" fmla="*/ 144 w 150"/>
                  <a:gd name="T25" fmla="*/ 126 h 162"/>
                  <a:gd name="T26" fmla="*/ 144 w 150"/>
                  <a:gd name="T27" fmla="*/ 126 h 162"/>
                  <a:gd name="T28" fmla="*/ 144 w 150"/>
                  <a:gd name="T29" fmla="*/ 126 h 162"/>
                  <a:gd name="T30" fmla="*/ 144 w 150"/>
                  <a:gd name="T31" fmla="*/ 126 h 162"/>
                  <a:gd name="T32" fmla="*/ 150 w 150"/>
                  <a:gd name="T33" fmla="*/ 96 h 162"/>
                  <a:gd name="T34" fmla="*/ 144 w 150"/>
                  <a:gd name="T35" fmla="*/ 96 h 162"/>
                  <a:gd name="T36" fmla="*/ 132 w 150"/>
                  <a:gd name="T37" fmla="*/ 96 h 162"/>
                  <a:gd name="T38" fmla="*/ 126 w 150"/>
                  <a:gd name="T39" fmla="*/ 66 h 162"/>
                  <a:gd name="T40" fmla="*/ 114 w 150"/>
                  <a:gd name="T41" fmla="*/ 60 h 162"/>
                  <a:gd name="T42" fmla="*/ 102 w 150"/>
                  <a:gd name="T43" fmla="*/ 66 h 162"/>
                  <a:gd name="T44" fmla="*/ 102 w 150"/>
                  <a:gd name="T45" fmla="*/ 66 h 162"/>
                  <a:gd name="T46" fmla="*/ 102 w 150"/>
                  <a:gd name="T47" fmla="*/ 66 h 162"/>
                  <a:gd name="T48" fmla="*/ 84 w 150"/>
                  <a:gd name="T49" fmla="*/ 54 h 162"/>
                  <a:gd name="T50" fmla="*/ 84 w 150"/>
                  <a:gd name="T51" fmla="*/ 42 h 162"/>
                  <a:gd name="T52" fmla="*/ 84 w 150"/>
                  <a:gd name="T53" fmla="*/ 30 h 162"/>
                  <a:gd name="T54" fmla="*/ 84 w 150"/>
                  <a:gd name="T55" fmla="*/ 24 h 162"/>
                  <a:gd name="T56" fmla="*/ 84 w 150"/>
                  <a:gd name="T57" fmla="*/ 24 h 162"/>
                  <a:gd name="T58" fmla="*/ 78 w 150"/>
                  <a:gd name="T59" fmla="*/ 1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2">
                    <a:moveTo>
                      <a:pt x="78" y="12"/>
                    </a:moveTo>
                    <a:lnTo>
                      <a:pt x="66" y="0"/>
                    </a:lnTo>
                    <a:lnTo>
                      <a:pt x="18" y="12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36" y="96"/>
                    </a:lnTo>
                    <a:lnTo>
                      <a:pt x="90" y="120"/>
                    </a:lnTo>
                    <a:lnTo>
                      <a:pt x="72" y="162"/>
                    </a:lnTo>
                    <a:lnTo>
                      <a:pt x="126" y="162"/>
                    </a:lnTo>
                    <a:lnTo>
                      <a:pt x="150" y="144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50" y="96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66"/>
                    </a:lnTo>
                    <a:lnTo>
                      <a:pt x="114" y="60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84" y="54"/>
                    </a:lnTo>
                    <a:lnTo>
                      <a:pt x="84" y="42"/>
                    </a:lnTo>
                    <a:lnTo>
                      <a:pt x="84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9" name="Freeform 983"/>
              <p:cNvSpPr>
                <a:spLocks/>
              </p:cNvSpPr>
              <p:nvPr/>
            </p:nvSpPr>
            <p:spPr bwMode="auto">
              <a:xfrm>
                <a:off x="1560" y="3313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6 w 6"/>
                  <a:gd name="T5" fmla="*/ 0 h 30"/>
                  <a:gd name="T6" fmla="*/ 0 w 6"/>
                  <a:gd name="T7" fmla="*/ 30 h 30"/>
                  <a:gd name="T8" fmla="*/ 0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0" name="Freeform 984"/>
              <p:cNvSpPr>
                <a:spLocks/>
              </p:cNvSpPr>
              <p:nvPr/>
            </p:nvSpPr>
            <p:spPr bwMode="auto">
              <a:xfrm>
                <a:off x="1542" y="3283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6 w 18"/>
                  <a:gd name="T3" fmla="*/ 30 h 30"/>
                  <a:gd name="T4" fmla="*/ 0 w 18"/>
                  <a:gd name="T5" fmla="*/ 0 h 30"/>
                  <a:gd name="T6" fmla="*/ 6 w 18"/>
                  <a:gd name="T7" fmla="*/ 30 h 30"/>
                  <a:gd name="T8" fmla="*/ 18 w 18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6" y="30"/>
                    </a:lnTo>
                    <a:lnTo>
                      <a:pt x="0" y="0"/>
                    </a:lnTo>
                    <a:lnTo>
                      <a:pt x="6" y="3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1" name="Rectangle 985"/>
              <p:cNvSpPr>
                <a:spLocks noChangeArrowheads="1"/>
              </p:cNvSpPr>
              <p:nvPr/>
            </p:nvSpPr>
            <p:spPr bwMode="auto">
              <a:xfrm>
                <a:off x="1500" y="32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2" name="Freeform 986"/>
              <p:cNvSpPr>
                <a:spLocks/>
              </p:cNvSpPr>
              <p:nvPr/>
            </p:nvSpPr>
            <p:spPr bwMode="auto">
              <a:xfrm>
                <a:off x="1500" y="3259"/>
                <a:ext cx="18" cy="24"/>
              </a:xfrm>
              <a:custGeom>
                <a:avLst/>
                <a:gdLst>
                  <a:gd name="T0" fmla="*/ 18 w 18"/>
                  <a:gd name="T1" fmla="*/ 24 h 24"/>
                  <a:gd name="T2" fmla="*/ 18 w 18"/>
                  <a:gd name="T3" fmla="*/ 24 h 24"/>
                  <a:gd name="T4" fmla="*/ 0 w 18"/>
                  <a:gd name="T5" fmla="*/ 12 h 24"/>
                  <a:gd name="T6" fmla="*/ 0 w 18"/>
                  <a:gd name="T7" fmla="*/ 0 h 24"/>
                  <a:gd name="T8" fmla="*/ 0 w 18"/>
                  <a:gd name="T9" fmla="*/ 12 h 24"/>
                  <a:gd name="T10" fmla="*/ 18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24"/>
                    </a:moveTo>
                    <a:lnTo>
                      <a:pt x="18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3" name="Freeform 987"/>
              <p:cNvSpPr>
                <a:spLocks/>
              </p:cNvSpPr>
              <p:nvPr/>
            </p:nvSpPr>
            <p:spPr bwMode="auto">
              <a:xfrm>
                <a:off x="1494" y="3229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0 w 6"/>
                  <a:gd name="T5" fmla="*/ 0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4" name="Freeform 988"/>
              <p:cNvSpPr>
                <a:spLocks noEditPoints="1"/>
              </p:cNvSpPr>
              <p:nvPr/>
            </p:nvSpPr>
            <p:spPr bwMode="auto">
              <a:xfrm>
                <a:off x="1488" y="3439"/>
                <a:ext cx="102" cy="108"/>
              </a:xfrm>
              <a:custGeom>
                <a:avLst/>
                <a:gdLst>
                  <a:gd name="T0" fmla="*/ 90 w 102"/>
                  <a:gd name="T1" fmla="*/ 42 h 108"/>
                  <a:gd name="T2" fmla="*/ 54 w 102"/>
                  <a:gd name="T3" fmla="*/ 30 h 108"/>
                  <a:gd name="T4" fmla="*/ 30 w 102"/>
                  <a:gd name="T5" fmla="*/ 0 h 108"/>
                  <a:gd name="T6" fmla="*/ 24 w 102"/>
                  <a:gd name="T7" fmla="*/ 6 h 108"/>
                  <a:gd name="T8" fmla="*/ 18 w 102"/>
                  <a:gd name="T9" fmla="*/ 6 h 108"/>
                  <a:gd name="T10" fmla="*/ 0 w 102"/>
                  <a:gd name="T11" fmla="*/ 72 h 108"/>
                  <a:gd name="T12" fmla="*/ 0 w 102"/>
                  <a:gd name="T13" fmla="*/ 78 h 108"/>
                  <a:gd name="T14" fmla="*/ 12 w 102"/>
                  <a:gd name="T15" fmla="*/ 96 h 108"/>
                  <a:gd name="T16" fmla="*/ 36 w 102"/>
                  <a:gd name="T17" fmla="*/ 102 h 108"/>
                  <a:gd name="T18" fmla="*/ 72 w 102"/>
                  <a:gd name="T19" fmla="*/ 108 h 108"/>
                  <a:gd name="T20" fmla="*/ 84 w 102"/>
                  <a:gd name="T21" fmla="*/ 96 h 108"/>
                  <a:gd name="T22" fmla="*/ 96 w 102"/>
                  <a:gd name="T23" fmla="*/ 78 h 108"/>
                  <a:gd name="T24" fmla="*/ 96 w 102"/>
                  <a:gd name="T25" fmla="*/ 78 h 108"/>
                  <a:gd name="T26" fmla="*/ 102 w 102"/>
                  <a:gd name="T27" fmla="*/ 60 h 108"/>
                  <a:gd name="T28" fmla="*/ 90 w 102"/>
                  <a:gd name="T29" fmla="*/ 42 h 108"/>
                  <a:gd name="T30" fmla="*/ 48 w 102"/>
                  <a:gd name="T31" fmla="*/ 60 h 108"/>
                  <a:gd name="T32" fmla="*/ 30 w 102"/>
                  <a:gd name="T33" fmla="*/ 60 h 108"/>
                  <a:gd name="T34" fmla="*/ 30 w 102"/>
                  <a:gd name="T35" fmla="*/ 48 h 108"/>
                  <a:gd name="T36" fmla="*/ 54 w 102"/>
                  <a:gd name="T37" fmla="*/ 48 h 108"/>
                  <a:gd name="T38" fmla="*/ 48 w 102"/>
                  <a:gd name="T39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2" h="108">
                    <a:moveTo>
                      <a:pt x="90" y="42"/>
                    </a:moveTo>
                    <a:lnTo>
                      <a:pt x="54" y="3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36" y="102"/>
                    </a:lnTo>
                    <a:lnTo>
                      <a:pt x="72" y="108"/>
                    </a:lnTo>
                    <a:lnTo>
                      <a:pt x="84" y="96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2" y="60"/>
                    </a:lnTo>
                    <a:lnTo>
                      <a:pt x="90" y="42"/>
                    </a:lnTo>
                    <a:close/>
                    <a:moveTo>
                      <a:pt x="48" y="60"/>
                    </a:moveTo>
                    <a:lnTo>
                      <a:pt x="30" y="60"/>
                    </a:lnTo>
                    <a:lnTo>
                      <a:pt x="30" y="48"/>
                    </a:lnTo>
                    <a:lnTo>
                      <a:pt x="54" y="48"/>
                    </a:lnTo>
                    <a:lnTo>
                      <a:pt x="48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5" name="Freeform 989"/>
              <p:cNvSpPr>
                <a:spLocks/>
              </p:cNvSpPr>
              <p:nvPr/>
            </p:nvSpPr>
            <p:spPr bwMode="auto">
              <a:xfrm>
                <a:off x="1512" y="3439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6 w 30"/>
                  <a:gd name="T3" fmla="*/ 0 h 30"/>
                  <a:gd name="T4" fmla="*/ 0 w 30"/>
                  <a:gd name="T5" fmla="*/ 6 h 30"/>
                  <a:gd name="T6" fmla="*/ 6 w 30"/>
                  <a:gd name="T7" fmla="*/ 0 h 30"/>
                  <a:gd name="T8" fmla="*/ 30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6" name="Freeform 990"/>
              <p:cNvSpPr>
                <a:spLocks/>
              </p:cNvSpPr>
              <p:nvPr/>
            </p:nvSpPr>
            <p:spPr bwMode="auto">
              <a:xfrm>
                <a:off x="1302" y="4009"/>
                <a:ext cx="66" cy="72"/>
              </a:xfrm>
              <a:custGeom>
                <a:avLst/>
                <a:gdLst>
                  <a:gd name="T0" fmla="*/ 12 w 66"/>
                  <a:gd name="T1" fmla="*/ 24 h 72"/>
                  <a:gd name="T2" fmla="*/ 6 w 66"/>
                  <a:gd name="T3" fmla="*/ 12 h 72"/>
                  <a:gd name="T4" fmla="*/ 6 w 66"/>
                  <a:gd name="T5" fmla="*/ 12 h 72"/>
                  <a:gd name="T6" fmla="*/ 0 w 66"/>
                  <a:gd name="T7" fmla="*/ 0 h 72"/>
                  <a:gd name="T8" fmla="*/ 0 w 66"/>
                  <a:gd name="T9" fmla="*/ 30 h 72"/>
                  <a:gd name="T10" fmla="*/ 0 w 66"/>
                  <a:gd name="T11" fmla="*/ 66 h 72"/>
                  <a:gd name="T12" fmla="*/ 12 w 66"/>
                  <a:gd name="T13" fmla="*/ 60 h 72"/>
                  <a:gd name="T14" fmla="*/ 42 w 66"/>
                  <a:gd name="T15" fmla="*/ 72 h 72"/>
                  <a:gd name="T16" fmla="*/ 54 w 66"/>
                  <a:gd name="T17" fmla="*/ 66 h 72"/>
                  <a:gd name="T18" fmla="*/ 60 w 66"/>
                  <a:gd name="T19" fmla="*/ 72 h 72"/>
                  <a:gd name="T20" fmla="*/ 66 w 66"/>
                  <a:gd name="T21" fmla="*/ 60 h 72"/>
                  <a:gd name="T22" fmla="*/ 48 w 66"/>
                  <a:gd name="T23" fmla="*/ 60 h 72"/>
                  <a:gd name="T24" fmla="*/ 12 w 66"/>
                  <a:gd name="T2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72">
                    <a:moveTo>
                      <a:pt x="12" y="24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12" y="60"/>
                    </a:lnTo>
                    <a:lnTo>
                      <a:pt x="42" y="72"/>
                    </a:lnTo>
                    <a:lnTo>
                      <a:pt x="54" y="66"/>
                    </a:lnTo>
                    <a:lnTo>
                      <a:pt x="60" y="72"/>
                    </a:lnTo>
                    <a:lnTo>
                      <a:pt x="66" y="60"/>
                    </a:lnTo>
                    <a:lnTo>
                      <a:pt x="48" y="6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7" name="Rectangle 991"/>
              <p:cNvSpPr>
                <a:spLocks noChangeArrowheads="1"/>
              </p:cNvSpPr>
              <p:nvPr/>
            </p:nvSpPr>
            <p:spPr bwMode="auto">
              <a:xfrm>
                <a:off x="1416" y="327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8" name="Freeform 992"/>
              <p:cNvSpPr>
                <a:spLocks/>
              </p:cNvSpPr>
              <p:nvPr/>
            </p:nvSpPr>
            <p:spPr bwMode="auto">
              <a:xfrm>
                <a:off x="1218" y="3271"/>
                <a:ext cx="360" cy="726"/>
              </a:xfrm>
              <a:custGeom>
                <a:avLst/>
                <a:gdLst>
                  <a:gd name="T0" fmla="*/ 288 w 360"/>
                  <a:gd name="T1" fmla="*/ 174 h 726"/>
                  <a:gd name="T2" fmla="*/ 288 w 360"/>
                  <a:gd name="T3" fmla="*/ 168 h 726"/>
                  <a:gd name="T4" fmla="*/ 360 w 360"/>
                  <a:gd name="T5" fmla="*/ 102 h 726"/>
                  <a:gd name="T6" fmla="*/ 342 w 360"/>
                  <a:gd name="T7" fmla="*/ 72 h 726"/>
                  <a:gd name="T8" fmla="*/ 342 w 360"/>
                  <a:gd name="T9" fmla="*/ 72 h 726"/>
                  <a:gd name="T10" fmla="*/ 348 w 360"/>
                  <a:gd name="T11" fmla="*/ 90 h 726"/>
                  <a:gd name="T12" fmla="*/ 324 w 360"/>
                  <a:gd name="T13" fmla="*/ 108 h 726"/>
                  <a:gd name="T14" fmla="*/ 270 w 360"/>
                  <a:gd name="T15" fmla="*/ 108 h 726"/>
                  <a:gd name="T16" fmla="*/ 270 w 360"/>
                  <a:gd name="T17" fmla="*/ 108 h 726"/>
                  <a:gd name="T18" fmla="*/ 234 w 360"/>
                  <a:gd name="T19" fmla="*/ 42 h 726"/>
                  <a:gd name="T20" fmla="*/ 198 w 360"/>
                  <a:gd name="T21" fmla="*/ 6 h 726"/>
                  <a:gd name="T22" fmla="*/ 168 w 360"/>
                  <a:gd name="T23" fmla="*/ 18 h 726"/>
                  <a:gd name="T24" fmla="*/ 138 w 360"/>
                  <a:gd name="T25" fmla="*/ 6 h 726"/>
                  <a:gd name="T26" fmla="*/ 120 w 360"/>
                  <a:gd name="T27" fmla="*/ 12 h 726"/>
                  <a:gd name="T28" fmla="*/ 114 w 360"/>
                  <a:gd name="T29" fmla="*/ 18 h 726"/>
                  <a:gd name="T30" fmla="*/ 90 w 360"/>
                  <a:gd name="T31" fmla="*/ 54 h 726"/>
                  <a:gd name="T32" fmla="*/ 96 w 360"/>
                  <a:gd name="T33" fmla="*/ 102 h 726"/>
                  <a:gd name="T34" fmla="*/ 78 w 360"/>
                  <a:gd name="T35" fmla="*/ 114 h 726"/>
                  <a:gd name="T36" fmla="*/ 66 w 360"/>
                  <a:gd name="T37" fmla="*/ 144 h 726"/>
                  <a:gd name="T38" fmla="*/ 48 w 360"/>
                  <a:gd name="T39" fmla="*/ 192 h 726"/>
                  <a:gd name="T40" fmla="*/ 54 w 360"/>
                  <a:gd name="T41" fmla="*/ 276 h 726"/>
                  <a:gd name="T42" fmla="*/ 36 w 360"/>
                  <a:gd name="T43" fmla="*/ 324 h 726"/>
                  <a:gd name="T44" fmla="*/ 36 w 360"/>
                  <a:gd name="T45" fmla="*/ 366 h 726"/>
                  <a:gd name="T46" fmla="*/ 30 w 360"/>
                  <a:gd name="T47" fmla="*/ 438 h 726"/>
                  <a:gd name="T48" fmla="*/ 18 w 360"/>
                  <a:gd name="T49" fmla="*/ 456 h 726"/>
                  <a:gd name="T50" fmla="*/ 30 w 360"/>
                  <a:gd name="T51" fmla="*/ 504 h 726"/>
                  <a:gd name="T52" fmla="*/ 24 w 360"/>
                  <a:gd name="T53" fmla="*/ 510 h 726"/>
                  <a:gd name="T54" fmla="*/ 30 w 360"/>
                  <a:gd name="T55" fmla="*/ 528 h 726"/>
                  <a:gd name="T56" fmla="*/ 18 w 360"/>
                  <a:gd name="T57" fmla="*/ 588 h 726"/>
                  <a:gd name="T58" fmla="*/ 0 w 360"/>
                  <a:gd name="T59" fmla="*/ 642 h 726"/>
                  <a:gd name="T60" fmla="*/ 6 w 360"/>
                  <a:gd name="T61" fmla="*/ 678 h 726"/>
                  <a:gd name="T62" fmla="*/ 18 w 360"/>
                  <a:gd name="T63" fmla="*/ 702 h 726"/>
                  <a:gd name="T64" fmla="*/ 66 w 360"/>
                  <a:gd name="T65" fmla="*/ 714 h 726"/>
                  <a:gd name="T66" fmla="*/ 90 w 360"/>
                  <a:gd name="T67" fmla="*/ 726 h 726"/>
                  <a:gd name="T68" fmla="*/ 72 w 360"/>
                  <a:gd name="T69" fmla="*/ 702 h 726"/>
                  <a:gd name="T70" fmla="*/ 66 w 360"/>
                  <a:gd name="T71" fmla="*/ 684 h 726"/>
                  <a:gd name="T72" fmla="*/ 102 w 360"/>
                  <a:gd name="T73" fmla="*/ 654 h 726"/>
                  <a:gd name="T74" fmla="*/ 138 w 360"/>
                  <a:gd name="T75" fmla="*/ 600 h 726"/>
                  <a:gd name="T76" fmla="*/ 138 w 360"/>
                  <a:gd name="T77" fmla="*/ 576 h 726"/>
                  <a:gd name="T78" fmla="*/ 120 w 360"/>
                  <a:gd name="T79" fmla="*/ 576 h 726"/>
                  <a:gd name="T80" fmla="*/ 126 w 360"/>
                  <a:gd name="T81" fmla="*/ 516 h 726"/>
                  <a:gd name="T82" fmla="*/ 138 w 360"/>
                  <a:gd name="T83" fmla="*/ 510 h 726"/>
                  <a:gd name="T84" fmla="*/ 150 w 360"/>
                  <a:gd name="T85" fmla="*/ 480 h 726"/>
                  <a:gd name="T86" fmla="*/ 150 w 360"/>
                  <a:gd name="T87" fmla="*/ 456 h 726"/>
                  <a:gd name="T88" fmla="*/ 168 w 360"/>
                  <a:gd name="T89" fmla="*/ 462 h 726"/>
                  <a:gd name="T90" fmla="*/ 168 w 360"/>
                  <a:gd name="T91" fmla="*/ 444 h 726"/>
                  <a:gd name="T92" fmla="*/ 150 w 360"/>
                  <a:gd name="T93" fmla="*/ 438 h 726"/>
                  <a:gd name="T94" fmla="*/ 186 w 360"/>
                  <a:gd name="T95" fmla="*/ 420 h 726"/>
                  <a:gd name="T96" fmla="*/ 204 w 360"/>
                  <a:gd name="T97" fmla="*/ 360 h 726"/>
                  <a:gd name="T98" fmla="*/ 288 w 360"/>
                  <a:gd name="T99" fmla="*/ 354 h 726"/>
                  <a:gd name="T100" fmla="*/ 306 w 360"/>
                  <a:gd name="T101" fmla="*/ 324 h 726"/>
                  <a:gd name="T102" fmla="*/ 300 w 360"/>
                  <a:gd name="T103" fmla="*/ 306 h 726"/>
                  <a:gd name="T104" fmla="*/ 294 w 360"/>
                  <a:gd name="T105" fmla="*/ 282 h 726"/>
                  <a:gd name="T106" fmla="*/ 270 w 360"/>
                  <a:gd name="T107" fmla="*/ 246 h 726"/>
                  <a:gd name="T108" fmla="*/ 270 w 360"/>
                  <a:gd name="T109" fmla="*/ 240 h 726"/>
                  <a:gd name="T110" fmla="*/ 288 w 360"/>
                  <a:gd name="T111" fmla="*/ 174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0" h="726">
                    <a:moveTo>
                      <a:pt x="288" y="174"/>
                    </a:moveTo>
                    <a:lnTo>
                      <a:pt x="288" y="174"/>
                    </a:lnTo>
                    <a:lnTo>
                      <a:pt x="288" y="174"/>
                    </a:lnTo>
                    <a:lnTo>
                      <a:pt x="288" y="168"/>
                    </a:lnTo>
                    <a:lnTo>
                      <a:pt x="342" y="114"/>
                    </a:lnTo>
                    <a:lnTo>
                      <a:pt x="360" y="102"/>
                    </a:lnTo>
                    <a:lnTo>
                      <a:pt x="354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8" y="90"/>
                    </a:lnTo>
                    <a:lnTo>
                      <a:pt x="324" y="108"/>
                    </a:lnTo>
                    <a:lnTo>
                      <a:pt x="324" y="108"/>
                    </a:lnTo>
                    <a:lnTo>
                      <a:pt x="324" y="108"/>
                    </a:lnTo>
                    <a:lnTo>
                      <a:pt x="270" y="108"/>
                    </a:lnTo>
                    <a:lnTo>
                      <a:pt x="270" y="108"/>
                    </a:lnTo>
                    <a:lnTo>
                      <a:pt x="270" y="108"/>
                    </a:lnTo>
                    <a:lnTo>
                      <a:pt x="288" y="66"/>
                    </a:lnTo>
                    <a:lnTo>
                      <a:pt x="234" y="42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174" y="0"/>
                    </a:lnTo>
                    <a:lnTo>
                      <a:pt x="168" y="18"/>
                    </a:lnTo>
                    <a:lnTo>
                      <a:pt x="162" y="6"/>
                    </a:lnTo>
                    <a:lnTo>
                      <a:pt x="138" y="6"/>
                    </a:lnTo>
                    <a:lnTo>
                      <a:pt x="132" y="0"/>
                    </a:lnTo>
                    <a:lnTo>
                      <a:pt x="120" y="12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90" y="54"/>
                    </a:lnTo>
                    <a:lnTo>
                      <a:pt x="84" y="66"/>
                    </a:lnTo>
                    <a:lnTo>
                      <a:pt x="96" y="102"/>
                    </a:lnTo>
                    <a:lnTo>
                      <a:pt x="78" y="108"/>
                    </a:lnTo>
                    <a:lnTo>
                      <a:pt x="78" y="114"/>
                    </a:lnTo>
                    <a:lnTo>
                      <a:pt x="72" y="126"/>
                    </a:lnTo>
                    <a:lnTo>
                      <a:pt x="66" y="144"/>
                    </a:lnTo>
                    <a:lnTo>
                      <a:pt x="66" y="168"/>
                    </a:lnTo>
                    <a:lnTo>
                      <a:pt x="48" y="192"/>
                    </a:lnTo>
                    <a:lnTo>
                      <a:pt x="66" y="252"/>
                    </a:lnTo>
                    <a:lnTo>
                      <a:pt x="54" y="276"/>
                    </a:lnTo>
                    <a:lnTo>
                      <a:pt x="54" y="300"/>
                    </a:lnTo>
                    <a:lnTo>
                      <a:pt x="36" y="324"/>
                    </a:lnTo>
                    <a:lnTo>
                      <a:pt x="42" y="354"/>
                    </a:lnTo>
                    <a:lnTo>
                      <a:pt x="36" y="366"/>
                    </a:lnTo>
                    <a:lnTo>
                      <a:pt x="24" y="426"/>
                    </a:lnTo>
                    <a:lnTo>
                      <a:pt x="30" y="438"/>
                    </a:lnTo>
                    <a:lnTo>
                      <a:pt x="24" y="444"/>
                    </a:lnTo>
                    <a:lnTo>
                      <a:pt x="18" y="456"/>
                    </a:lnTo>
                    <a:lnTo>
                      <a:pt x="24" y="498"/>
                    </a:lnTo>
                    <a:lnTo>
                      <a:pt x="30" y="504"/>
                    </a:lnTo>
                    <a:lnTo>
                      <a:pt x="42" y="504"/>
                    </a:lnTo>
                    <a:lnTo>
                      <a:pt x="24" y="510"/>
                    </a:lnTo>
                    <a:lnTo>
                      <a:pt x="30" y="522"/>
                    </a:lnTo>
                    <a:lnTo>
                      <a:pt x="30" y="528"/>
                    </a:lnTo>
                    <a:lnTo>
                      <a:pt x="30" y="564"/>
                    </a:lnTo>
                    <a:lnTo>
                      <a:pt x="18" y="588"/>
                    </a:lnTo>
                    <a:lnTo>
                      <a:pt x="18" y="606"/>
                    </a:lnTo>
                    <a:lnTo>
                      <a:pt x="0" y="642"/>
                    </a:lnTo>
                    <a:lnTo>
                      <a:pt x="0" y="678"/>
                    </a:lnTo>
                    <a:lnTo>
                      <a:pt x="6" y="678"/>
                    </a:lnTo>
                    <a:lnTo>
                      <a:pt x="18" y="672"/>
                    </a:lnTo>
                    <a:lnTo>
                      <a:pt x="18" y="702"/>
                    </a:lnTo>
                    <a:lnTo>
                      <a:pt x="18" y="714"/>
                    </a:lnTo>
                    <a:lnTo>
                      <a:pt x="66" y="714"/>
                    </a:lnTo>
                    <a:lnTo>
                      <a:pt x="84" y="720"/>
                    </a:lnTo>
                    <a:lnTo>
                      <a:pt x="90" y="726"/>
                    </a:lnTo>
                    <a:lnTo>
                      <a:pt x="78" y="702"/>
                    </a:lnTo>
                    <a:lnTo>
                      <a:pt x="72" y="702"/>
                    </a:lnTo>
                    <a:lnTo>
                      <a:pt x="78" y="696"/>
                    </a:lnTo>
                    <a:lnTo>
                      <a:pt x="66" y="684"/>
                    </a:lnTo>
                    <a:lnTo>
                      <a:pt x="84" y="666"/>
                    </a:lnTo>
                    <a:lnTo>
                      <a:pt x="102" y="654"/>
                    </a:lnTo>
                    <a:lnTo>
                      <a:pt x="102" y="636"/>
                    </a:lnTo>
                    <a:lnTo>
                      <a:pt x="138" y="600"/>
                    </a:lnTo>
                    <a:lnTo>
                      <a:pt x="132" y="594"/>
                    </a:lnTo>
                    <a:lnTo>
                      <a:pt x="138" y="576"/>
                    </a:lnTo>
                    <a:lnTo>
                      <a:pt x="138" y="576"/>
                    </a:lnTo>
                    <a:lnTo>
                      <a:pt x="120" y="576"/>
                    </a:lnTo>
                    <a:lnTo>
                      <a:pt x="108" y="546"/>
                    </a:lnTo>
                    <a:lnTo>
                      <a:pt x="126" y="516"/>
                    </a:lnTo>
                    <a:lnTo>
                      <a:pt x="144" y="516"/>
                    </a:lnTo>
                    <a:lnTo>
                      <a:pt x="138" y="510"/>
                    </a:lnTo>
                    <a:lnTo>
                      <a:pt x="150" y="504"/>
                    </a:lnTo>
                    <a:lnTo>
                      <a:pt x="150" y="480"/>
                    </a:lnTo>
                    <a:lnTo>
                      <a:pt x="168" y="468"/>
                    </a:lnTo>
                    <a:lnTo>
                      <a:pt x="150" y="456"/>
                    </a:lnTo>
                    <a:lnTo>
                      <a:pt x="162" y="456"/>
                    </a:lnTo>
                    <a:lnTo>
                      <a:pt x="168" y="462"/>
                    </a:lnTo>
                    <a:lnTo>
                      <a:pt x="174" y="456"/>
                    </a:lnTo>
                    <a:lnTo>
                      <a:pt x="168" y="444"/>
                    </a:lnTo>
                    <a:lnTo>
                      <a:pt x="162" y="450"/>
                    </a:lnTo>
                    <a:lnTo>
                      <a:pt x="150" y="438"/>
                    </a:lnTo>
                    <a:lnTo>
                      <a:pt x="150" y="408"/>
                    </a:lnTo>
                    <a:lnTo>
                      <a:pt x="186" y="420"/>
                    </a:lnTo>
                    <a:lnTo>
                      <a:pt x="204" y="408"/>
                    </a:lnTo>
                    <a:lnTo>
                      <a:pt x="204" y="360"/>
                    </a:lnTo>
                    <a:lnTo>
                      <a:pt x="222" y="366"/>
                    </a:lnTo>
                    <a:lnTo>
                      <a:pt x="288" y="354"/>
                    </a:lnTo>
                    <a:lnTo>
                      <a:pt x="288" y="342"/>
                    </a:lnTo>
                    <a:lnTo>
                      <a:pt x="306" y="324"/>
                    </a:lnTo>
                    <a:lnTo>
                      <a:pt x="306" y="306"/>
                    </a:lnTo>
                    <a:lnTo>
                      <a:pt x="300" y="306"/>
                    </a:lnTo>
                    <a:lnTo>
                      <a:pt x="294" y="294"/>
                    </a:lnTo>
                    <a:lnTo>
                      <a:pt x="294" y="282"/>
                    </a:lnTo>
                    <a:lnTo>
                      <a:pt x="270" y="264"/>
                    </a:lnTo>
                    <a:lnTo>
                      <a:pt x="270" y="246"/>
                    </a:lnTo>
                    <a:lnTo>
                      <a:pt x="270" y="246"/>
                    </a:lnTo>
                    <a:lnTo>
                      <a:pt x="270" y="240"/>
                    </a:lnTo>
                    <a:lnTo>
                      <a:pt x="288" y="174"/>
                    </a:lnTo>
                    <a:lnTo>
                      <a:pt x="288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9" name="Rectangle 993"/>
              <p:cNvSpPr>
                <a:spLocks noChangeArrowheads="1"/>
              </p:cNvSpPr>
              <p:nvPr/>
            </p:nvSpPr>
            <p:spPr bwMode="auto">
              <a:xfrm>
                <a:off x="1560" y="3343"/>
                <a:ext cx="1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0" name="Freeform 994"/>
              <p:cNvSpPr>
                <a:spLocks/>
              </p:cNvSpPr>
              <p:nvPr/>
            </p:nvSpPr>
            <p:spPr bwMode="auto">
              <a:xfrm>
                <a:off x="1506" y="3439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1" name="Freeform 995"/>
              <p:cNvSpPr>
                <a:spLocks/>
              </p:cNvSpPr>
              <p:nvPr/>
            </p:nvSpPr>
            <p:spPr bwMode="auto">
              <a:xfrm>
                <a:off x="1392" y="3271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24 w 24"/>
                  <a:gd name="T3" fmla="*/ 6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2" name="Rectangle 996"/>
              <p:cNvSpPr>
                <a:spLocks noChangeArrowheads="1"/>
              </p:cNvSpPr>
              <p:nvPr/>
            </p:nvSpPr>
            <p:spPr bwMode="auto">
              <a:xfrm>
                <a:off x="1488" y="3379"/>
                <a:ext cx="5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3" name="Rectangle 997"/>
              <p:cNvSpPr>
                <a:spLocks noChangeArrowheads="1"/>
              </p:cNvSpPr>
              <p:nvPr/>
            </p:nvSpPr>
            <p:spPr bwMode="auto">
              <a:xfrm>
                <a:off x="1560" y="334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4" name="Rectangle 998"/>
              <p:cNvSpPr>
                <a:spLocks noChangeArrowheads="1"/>
              </p:cNvSpPr>
              <p:nvPr/>
            </p:nvSpPr>
            <p:spPr bwMode="auto">
              <a:xfrm>
                <a:off x="1416" y="327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5" name="Freeform 999"/>
              <p:cNvSpPr>
                <a:spLocks/>
              </p:cNvSpPr>
              <p:nvPr/>
            </p:nvSpPr>
            <p:spPr bwMode="auto">
              <a:xfrm>
                <a:off x="1488" y="3445"/>
                <a:ext cx="18" cy="66"/>
              </a:xfrm>
              <a:custGeom>
                <a:avLst/>
                <a:gdLst>
                  <a:gd name="T0" fmla="*/ 18 w 18"/>
                  <a:gd name="T1" fmla="*/ 0 h 66"/>
                  <a:gd name="T2" fmla="*/ 0 w 18"/>
                  <a:gd name="T3" fmla="*/ 66 h 66"/>
                  <a:gd name="T4" fmla="*/ 18 w 18"/>
                  <a:gd name="T5" fmla="*/ 0 h 66"/>
                  <a:gd name="T6" fmla="*/ 18 w 18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6">
                    <a:moveTo>
                      <a:pt x="18" y="0"/>
                    </a:moveTo>
                    <a:lnTo>
                      <a:pt x="0" y="6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" name="Freeform 1000"/>
              <p:cNvSpPr>
                <a:spLocks/>
              </p:cNvSpPr>
              <p:nvPr/>
            </p:nvSpPr>
            <p:spPr bwMode="auto">
              <a:xfrm>
                <a:off x="1470" y="3967"/>
                <a:ext cx="30" cy="30"/>
              </a:xfrm>
              <a:custGeom>
                <a:avLst/>
                <a:gdLst>
                  <a:gd name="T0" fmla="*/ 24 w 30"/>
                  <a:gd name="T1" fmla="*/ 0 h 30"/>
                  <a:gd name="T2" fmla="*/ 12 w 30"/>
                  <a:gd name="T3" fmla="*/ 0 h 30"/>
                  <a:gd name="T4" fmla="*/ 12 w 30"/>
                  <a:gd name="T5" fmla="*/ 0 h 30"/>
                  <a:gd name="T6" fmla="*/ 12 w 30"/>
                  <a:gd name="T7" fmla="*/ 0 h 30"/>
                  <a:gd name="T8" fmla="*/ 12 w 30"/>
                  <a:gd name="T9" fmla="*/ 12 h 30"/>
                  <a:gd name="T10" fmla="*/ 6 w 30"/>
                  <a:gd name="T11" fmla="*/ 12 h 30"/>
                  <a:gd name="T12" fmla="*/ 0 w 30"/>
                  <a:gd name="T13" fmla="*/ 24 h 30"/>
                  <a:gd name="T14" fmla="*/ 6 w 30"/>
                  <a:gd name="T15" fmla="*/ 30 h 30"/>
                  <a:gd name="T16" fmla="*/ 6 w 30"/>
                  <a:gd name="T17" fmla="*/ 24 h 30"/>
                  <a:gd name="T18" fmla="*/ 12 w 30"/>
                  <a:gd name="T19" fmla="*/ 24 h 30"/>
                  <a:gd name="T20" fmla="*/ 6 w 30"/>
                  <a:gd name="T21" fmla="*/ 24 h 30"/>
                  <a:gd name="T22" fmla="*/ 18 w 30"/>
                  <a:gd name="T23" fmla="*/ 24 h 30"/>
                  <a:gd name="T24" fmla="*/ 12 w 30"/>
                  <a:gd name="T25" fmla="*/ 18 h 30"/>
                  <a:gd name="T26" fmla="*/ 18 w 30"/>
                  <a:gd name="T27" fmla="*/ 18 h 30"/>
                  <a:gd name="T28" fmla="*/ 30 w 30"/>
                  <a:gd name="T29" fmla="*/ 12 h 30"/>
                  <a:gd name="T30" fmla="*/ 30 w 30"/>
                  <a:gd name="T31" fmla="*/ 0 h 30"/>
                  <a:gd name="T32" fmla="*/ 24 w 30"/>
                  <a:gd name="T3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30">
                    <a:moveTo>
                      <a:pt x="24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7" name="Freeform 1001"/>
              <p:cNvSpPr>
                <a:spLocks/>
              </p:cNvSpPr>
              <p:nvPr/>
            </p:nvSpPr>
            <p:spPr bwMode="auto">
              <a:xfrm>
                <a:off x="1440" y="3967"/>
                <a:ext cx="36" cy="24"/>
              </a:xfrm>
              <a:custGeom>
                <a:avLst/>
                <a:gdLst>
                  <a:gd name="T0" fmla="*/ 2 w 6"/>
                  <a:gd name="T1" fmla="*/ 0 h 4"/>
                  <a:gd name="T2" fmla="*/ 4 w 6"/>
                  <a:gd name="T3" fmla="*/ 2 h 4"/>
                  <a:gd name="T4" fmla="*/ 2 w 6"/>
                  <a:gd name="T5" fmla="*/ 3 h 4"/>
                  <a:gd name="T6" fmla="*/ 0 w 6"/>
                  <a:gd name="T7" fmla="*/ 2 h 4"/>
                  <a:gd name="T8" fmla="*/ 1 w 6"/>
                  <a:gd name="T9" fmla="*/ 4 h 4"/>
                  <a:gd name="T10" fmla="*/ 2 w 6"/>
                  <a:gd name="T11" fmla="*/ 4 h 4"/>
                  <a:gd name="T12" fmla="*/ 3 w 6"/>
                  <a:gd name="T13" fmla="*/ 3 h 4"/>
                  <a:gd name="T14" fmla="*/ 4 w 6"/>
                  <a:gd name="T15" fmla="*/ 3 h 4"/>
                  <a:gd name="T16" fmla="*/ 6 w 6"/>
                  <a:gd name="T17" fmla="*/ 0 h 4"/>
                  <a:gd name="T18" fmla="*/ 2 w 6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cubicBezTo>
                      <a:pt x="2" y="0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8" name="Freeform 1002"/>
              <p:cNvSpPr>
                <a:spLocks/>
              </p:cNvSpPr>
              <p:nvPr/>
            </p:nvSpPr>
            <p:spPr bwMode="auto">
              <a:xfrm>
                <a:off x="1860" y="4051"/>
                <a:ext cx="42" cy="24"/>
              </a:xfrm>
              <a:custGeom>
                <a:avLst/>
                <a:gdLst>
                  <a:gd name="T0" fmla="*/ 30 w 42"/>
                  <a:gd name="T1" fmla="*/ 6 h 24"/>
                  <a:gd name="T2" fmla="*/ 30 w 42"/>
                  <a:gd name="T3" fmla="*/ 0 h 24"/>
                  <a:gd name="T4" fmla="*/ 0 w 42"/>
                  <a:gd name="T5" fmla="*/ 0 h 24"/>
                  <a:gd name="T6" fmla="*/ 30 w 42"/>
                  <a:gd name="T7" fmla="*/ 12 h 24"/>
                  <a:gd name="T8" fmla="*/ 36 w 42"/>
                  <a:gd name="T9" fmla="*/ 24 h 24"/>
                  <a:gd name="T10" fmla="*/ 42 w 42"/>
                  <a:gd name="T11" fmla="*/ 18 h 24"/>
                  <a:gd name="T12" fmla="*/ 36 w 42"/>
                  <a:gd name="T13" fmla="*/ 6 h 24"/>
                  <a:gd name="T14" fmla="*/ 30 w 42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4">
                    <a:moveTo>
                      <a:pt x="30" y="6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12"/>
                    </a:lnTo>
                    <a:lnTo>
                      <a:pt x="36" y="24"/>
                    </a:lnTo>
                    <a:lnTo>
                      <a:pt x="42" y="18"/>
                    </a:lnTo>
                    <a:lnTo>
                      <a:pt x="36" y="6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9" name="Freeform 1003"/>
              <p:cNvSpPr>
                <a:spLocks/>
              </p:cNvSpPr>
              <p:nvPr/>
            </p:nvSpPr>
            <p:spPr bwMode="auto">
              <a:xfrm>
                <a:off x="1212" y="3775"/>
                <a:ext cx="12" cy="18"/>
              </a:xfrm>
              <a:custGeom>
                <a:avLst/>
                <a:gdLst>
                  <a:gd name="T0" fmla="*/ 0 w 12"/>
                  <a:gd name="T1" fmla="*/ 12 h 18"/>
                  <a:gd name="T2" fmla="*/ 6 w 12"/>
                  <a:gd name="T3" fmla="*/ 18 h 18"/>
                  <a:gd name="T4" fmla="*/ 12 w 12"/>
                  <a:gd name="T5" fmla="*/ 12 h 18"/>
                  <a:gd name="T6" fmla="*/ 12 w 12"/>
                  <a:gd name="T7" fmla="*/ 0 h 18"/>
                  <a:gd name="T8" fmla="*/ 6 w 12"/>
                  <a:gd name="T9" fmla="*/ 0 h 18"/>
                  <a:gd name="T10" fmla="*/ 0 w 12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0" y="12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0" name="Freeform 1004"/>
              <p:cNvSpPr>
                <a:spLocks/>
              </p:cNvSpPr>
              <p:nvPr/>
            </p:nvSpPr>
            <p:spPr bwMode="auto">
              <a:xfrm>
                <a:off x="1200" y="3703"/>
                <a:ext cx="18" cy="48"/>
              </a:xfrm>
              <a:custGeom>
                <a:avLst/>
                <a:gdLst>
                  <a:gd name="T0" fmla="*/ 6 w 18"/>
                  <a:gd name="T1" fmla="*/ 48 h 48"/>
                  <a:gd name="T2" fmla="*/ 6 w 18"/>
                  <a:gd name="T3" fmla="*/ 42 h 48"/>
                  <a:gd name="T4" fmla="*/ 12 w 18"/>
                  <a:gd name="T5" fmla="*/ 42 h 48"/>
                  <a:gd name="T6" fmla="*/ 12 w 18"/>
                  <a:gd name="T7" fmla="*/ 36 h 48"/>
                  <a:gd name="T8" fmla="*/ 12 w 18"/>
                  <a:gd name="T9" fmla="*/ 30 h 48"/>
                  <a:gd name="T10" fmla="*/ 12 w 18"/>
                  <a:gd name="T11" fmla="*/ 24 h 48"/>
                  <a:gd name="T12" fmla="*/ 18 w 18"/>
                  <a:gd name="T13" fmla="*/ 18 h 48"/>
                  <a:gd name="T14" fmla="*/ 12 w 18"/>
                  <a:gd name="T15" fmla="*/ 6 h 48"/>
                  <a:gd name="T16" fmla="*/ 6 w 18"/>
                  <a:gd name="T17" fmla="*/ 0 h 48"/>
                  <a:gd name="T18" fmla="*/ 0 w 18"/>
                  <a:gd name="T19" fmla="*/ 12 h 48"/>
                  <a:gd name="T20" fmla="*/ 0 w 18"/>
                  <a:gd name="T21" fmla="*/ 30 h 48"/>
                  <a:gd name="T22" fmla="*/ 0 w 18"/>
                  <a:gd name="T23" fmla="*/ 42 h 48"/>
                  <a:gd name="T24" fmla="*/ 6 w 18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48">
                    <a:moveTo>
                      <a:pt x="6" y="48"/>
                    </a:moveTo>
                    <a:lnTo>
                      <a:pt x="6" y="42"/>
                    </a:lnTo>
                    <a:lnTo>
                      <a:pt x="12" y="42"/>
                    </a:lnTo>
                    <a:lnTo>
                      <a:pt x="12" y="36"/>
                    </a:lnTo>
                    <a:lnTo>
                      <a:pt x="12" y="30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1" name="Freeform 1005"/>
              <p:cNvSpPr>
                <a:spLocks/>
              </p:cNvSpPr>
              <p:nvPr/>
            </p:nvSpPr>
            <p:spPr bwMode="auto">
              <a:xfrm>
                <a:off x="1254" y="4003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0 h 72"/>
                  <a:gd name="T6" fmla="*/ 36 w 48"/>
                  <a:gd name="T7" fmla="*/ 0 h 72"/>
                  <a:gd name="T8" fmla="*/ 30 w 48"/>
                  <a:gd name="T9" fmla="*/ 0 h 72"/>
                  <a:gd name="T10" fmla="*/ 18 w 48"/>
                  <a:gd name="T11" fmla="*/ 12 h 72"/>
                  <a:gd name="T12" fmla="*/ 12 w 48"/>
                  <a:gd name="T13" fmla="*/ 18 h 72"/>
                  <a:gd name="T14" fmla="*/ 24 w 48"/>
                  <a:gd name="T15" fmla="*/ 24 h 72"/>
                  <a:gd name="T16" fmla="*/ 36 w 48"/>
                  <a:gd name="T17" fmla="*/ 24 h 72"/>
                  <a:gd name="T18" fmla="*/ 30 w 48"/>
                  <a:gd name="T19" fmla="*/ 30 h 72"/>
                  <a:gd name="T20" fmla="*/ 18 w 48"/>
                  <a:gd name="T21" fmla="*/ 36 h 72"/>
                  <a:gd name="T22" fmla="*/ 24 w 48"/>
                  <a:gd name="T23" fmla="*/ 48 h 72"/>
                  <a:gd name="T24" fmla="*/ 36 w 48"/>
                  <a:gd name="T25" fmla="*/ 54 h 72"/>
                  <a:gd name="T26" fmla="*/ 6 w 48"/>
                  <a:gd name="T27" fmla="*/ 54 h 72"/>
                  <a:gd name="T28" fmla="*/ 0 w 48"/>
                  <a:gd name="T29" fmla="*/ 66 h 72"/>
                  <a:gd name="T30" fmla="*/ 36 w 48"/>
                  <a:gd name="T31" fmla="*/ 72 h 72"/>
                  <a:gd name="T32" fmla="*/ 48 w 48"/>
                  <a:gd name="T33" fmla="*/ 72 h 72"/>
                  <a:gd name="T34" fmla="*/ 48 w 48"/>
                  <a:gd name="T35" fmla="*/ 36 h 72"/>
                  <a:gd name="T36" fmla="*/ 48 w 48"/>
                  <a:gd name="T37" fmla="*/ 6 h 72"/>
                  <a:gd name="T38" fmla="*/ 48 w 48"/>
                  <a:gd name="T39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18" y="36"/>
                    </a:lnTo>
                    <a:lnTo>
                      <a:pt x="24" y="48"/>
                    </a:lnTo>
                    <a:lnTo>
                      <a:pt x="36" y="54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36" y="72"/>
                    </a:lnTo>
                    <a:lnTo>
                      <a:pt x="48" y="72"/>
                    </a:lnTo>
                    <a:lnTo>
                      <a:pt x="48" y="3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2" name="Freeform 1006"/>
              <p:cNvSpPr>
                <a:spLocks/>
              </p:cNvSpPr>
              <p:nvPr/>
            </p:nvSpPr>
            <p:spPr bwMode="auto">
              <a:xfrm>
                <a:off x="1314" y="4081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6 w 18"/>
                  <a:gd name="T3" fmla="*/ 6 h 6"/>
                  <a:gd name="T4" fmla="*/ 18 w 18"/>
                  <a:gd name="T5" fmla="*/ 6 h 6"/>
                  <a:gd name="T6" fmla="*/ 12 w 18"/>
                  <a:gd name="T7" fmla="*/ 0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6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3" name="Freeform 1007"/>
              <p:cNvSpPr>
                <a:spLocks/>
              </p:cNvSpPr>
              <p:nvPr/>
            </p:nvSpPr>
            <p:spPr bwMode="auto">
              <a:xfrm>
                <a:off x="1194" y="4009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6 h 12"/>
                  <a:gd name="T4" fmla="*/ 12 w 12"/>
                  <a:gd name="T5" fmla="*/ 12 h 12"/>
                  <a:gd name="T6" fmla="*/ 12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4" name="Freeform 1008"/>
              <p:cNvSpPr>
                <a:spLocks/>
              </p:cNvSpPr>
              <p:nvPr/>
            </p:nvSpPr>
            <p:spPr bwMode="auto">
              <a:xfrm>
                <a:off x="1176" y="3931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335" name="Freeform 1010"/>
            <p:cNvSpPr>
              <a:spLocks/>
            </p:cNvSpPr>
            <p:nvPr/>
          </p:nvSpPr>
          <p:spPr bwMode="auto">
            <a:xfrm>
              <a:off x="1176" y="3871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0 h 12"/>
                <a:gd name="T4" fmla="*/ 6 w 6"/>
                <a:gd name="T5" fmla="*/ 12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Freeform 1011"/>
            <p:cNvSpPr>
              <a:spLocks/>
            </p:cNvSpPr>
            <p:nvPr/>
          </p:nvSpPr>
          <p:spPr bwMode="auto">
            <a:xfrm>
              <a:off x="1188" y="3943"/>
              <a:ext cx="6" cy="18"/>
            </a:xfrm>
            <a:custGeom>
              <a:avLst/>
              <a:gdLst>
                <a:gd name="T0" fmla="*/ 6 w 6"/>
                <a:gd name="T1" fmla="*/ 18 h 18"/>
                <a:gd name="T2" fmla="*/ 6 w 6"/>
                <a:gd name="T3" fmla="*/ 6 h 18"/>
                <a:gd name="T4" fmla="*/ 0 w 6"/>
                <a:gd name="T5" fmla="*/ 0 h 18"/>
                <a:gd name="T6" fmla="*/ 6 w 6"/>
                <a:gd name="T7" fmla="*/ 18 h 18"/>
                <a:gd name="T8" fmla="*/ 6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6" y="18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Freeform 1012"/>
            <p:cNvSpPr>
              <a:spLocks/>
            </p:cNvSpPr>
            <p:nvPr/>
          </p:nvSpPr>
          <p:spPr bwMode="auto">
            <a:xfrm>
              <a:off x="1182" y="3889"/>
              <a:ext cx="12" cy="36"/>
            </a:xfrm>
            <a:custGeom>
              <a:avLst/>
              <a:gdLst>
                <a:gd name="T0" fmla="*/ 0 w 12"/>
                <a:gd name="T1" fmla="*/ 18 h 36"/>
                <a:gd name="T2" fmla="*/ 6 w 12"/>
                <a:gd name="T3" fmla="*/ 24 h 36"/>
                <a:gd name="T4" fmla="*/ 6 w 12"/>
                <a:gd name="T5" fmla="*/ 36 h 36"/>
                <a:gd name="T6" fmla="*/ 12 w 12"/>
                <a:gd name="T7" fmla="*/ 36 h 36"/>
                <a:gd name="T8" fmla="*/ 12 w 12"/>
                <a:gd name="T9" fmla="*/ 30 h 36"/>
                <a:gd name="T10" fmla="*/ 12 w 12"/>
                <a:gd name="T11" fmla="*/ 6 h 36"/>
                <a:gd name="T12" fmla="*/ 6 w 12"/>
                <a:gd name="T13" fmla="*/ 0 h 36"/>
                <a:gd name="T14" fmla="*/ 0 w 12"/>
                <a:gd name="T15" fmla="*/ 12 h 36"/>
                <a:gd name="T16" fmla="*/ 6 w 12"/>
                <a:gd name="T17" fmla="*/ 18 h 36"/>
                <a:gd name="T18" fmla="*/ 0 w 12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36">
                  <a:moveTo>
                    <a:pt x="0" y="18"/>
                  </a:moveTo>
                  <a:lnTo>
                    <a:pt x="6" y="24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1013"/>
            <p:cNvSpPr>
              <a:spLocks/>
            </p:cNvSpPr>
            <p:nvPr/>
          </p:nvSpPr>
          <p:spPr bwMode="auto">
            <a:xfrm>
              <a:off x="1212" y="4027"/>
              <a:ext cx="24" cy="24"/>
            </a:xfrm>
            <a:custGeom>
              <a:avLst/>
              <a:gdLst>
                <a:gd name="T0" fmla="*/ 6 w 24"/>
                <a:gd name="T1" fmla="*/ 12 h 24"/>
                <a:gd name="T2" fmla="*/ 6 w 24"/>
                <a:gd name="T3" fmla="*/ 18 h 24"/>
                <a:gd name="T4" fmla="*/ 18 w 24"/>
                <a:gd name="T5" fmla="*/ 24 h 24"/>
                <a:gd name="T6" fmla="*/ 24 w 24"/>
                <a:gd name="T7" fmla="*/ 12 h 24"/>
                <a:gd name="T8" fmla="*/ 0 w 24"/>
                <a:gd name="T9" fmla="*/ 0 h 24"/>
                <a:gd name="T10" fmla="*/ 6 w 24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6" y="12"/>
                  </a:moveTo>
                  <a:lnTo>
                    <a:pt x="6" y="18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14"/>
            <p:cNvSpPr>
              <a:spLocks/>
            </p:cNvSpPr>
            <p:nvPr/>
          </p:nvSpPr>
          <p:spPr bwMode="auto">
            <a:xfrm>
              <a:off x="1260" y="4033"/>
              <a:ext cx="12" cy="18"/>
            </a:xfrm>
            <a:custGeom>
              <a:avLst/>
              <a:gdLst>
                <a:gd name="T0" fmla="*/ 12 w 12"/>
                <a:gd name="T1" fmla="*/ 12 h 18"/>
                <a:gd name="T2" fmla="*/ 12 w 12"/>
                <a:gd name="T3" fmla="*/ 0 h 18"/>
                <a:gd name="T4" fmla="*/ 0 w 12"/>
                <a:gd name="T5" fmla="*/ 12 h 18"/>
                <a:gd name="T6" fmla="*/ 6 w 12"/>
                <a:gd name="T7" fmla="*/ 18 h 18"/>
                <a:gd name="T8" fmla="*/ 12 w 12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12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015"/>
            <p:cNvSpPr>
              <a:spLocks/>
            </p:cNvSpPr>
            <p:nvPr/>
          </p:nvSpPr>
          <p:spPr bwMode="auto">
            <a:xfrm>
              <a:off x="1182" y="3193"/>
              <a:ext cx="150" cy="846"/>
            </a:xfrm>
            <a:custGeom>
              <a:avLst/>
              <a:gdLst>
                <a:gd name="T0" fmla="*/ 54 w 150"/>
                <a:gd name="T1" fmla="*/ 780 h 846"/>
                <a:gd name="T2" fmla="*/ 42 w 150"/>
                <a:gd name="T3" fmla="*/ 756 h 846"/>
                <a:gd name="T4" fmla="*/ 36 w 150"/>
                <a:gd name="T5" fmla="*/ 756 h 846"/>
                <a:gd name="T6" fmla="*/ 36 w 150"/>
                <a:gd name="T7" fmla="*/ 720 h 846"/>
                <a:gd name="T8" fmla="*/ 54 w 150"/>
                <a:gd name="T9" fmla="*/ 666 h 846"/>
                <a:gd name="T10" fmla="*/ 66 w 150"/>
                <a:gd name="T11" fmla="*/ 606 h 846"/>
                <a:gd name="T12" fmla="*/ 60 w 150"/>
                <a:gd name="T13" fmla="*/ 588 h 846"/>
                <a:gd name="T14" fmla="*/ 60 w 150"/>
                <a:gd name="T15" fmla="*/ 588 h 846"/>
                <a:gd name="T16" fmla="*/ 66 w 150"/>
                <a:gd name="T17" fmla="*/ 582 h 846"/>
                <a:gd name="T18" fmla="*/ 54 w 150"/>
                <a:gd name="T19" fmla="*/ 534 h 846"/>
                <a:gd name="T20" fmla="*/ 66 w 150"/>
                <a:gd name="T21" fmla="*/ 516 h 846"/>
                <a:gd name="T22" fmla="*/ 72 w 150"/>
                <a:gd name="T23" fmla="*/ 444 h 846"/>
                <a:gd name="T24" fmla="*/ 72 w 150"/>
                <a:gd name="T25" fmla="*/ 402 h 846"/>
                <a:gd name="T26" fmla="*/ 90 w 150"/>
                <a:gd name="T27" fmla="*/ 354 h 846"/>
                <a:gd name="T28" fmla="*/ 84 w 150"/>
                <a:gd name="T29" fmla="*/ 270 h 846"/>
                <a:gd name="T30" fmla="*/ 102 w 150"/>
                <a:gd name="T31" fmla="*/ 222 h 846"/>
                <a:gd name="T32" fmla="*/ 114 w 150"/>
                <a:gd name="T33" fmla="*/ 192 h 846"/>
                <a:gd name="T34" fmla="*/ 132 w 150"/>
                <a:gd name="T35" fmla="*/ 180 h 846"/>
                <a:gd name="T36" fmla="*/ 126 w 150"/>
                <a:gd name="T37" fmla="*/ 132 h 846"/>
                <a:gd name="T38" fmla="*/ 150 w 150"/>
                <a:gd name="T39" fmla="*/ 96 h 846"/>
                <a:gd name="T40" fmla="*/ 126 w 150"/>
                <a:gd name="T41" fmla="*/ 54 h 846"/>
                <a:gd name="T42" fmla="*/ 126 w 150"/>
                <a:gd name="T43" fmla="*/ 30 h 846"/>
                <a:gd name="T44" fmla="*/ 114 w 150"/>
                <a:gd name="T45" fmla="*/ 0 h 846"/>
                <a:gd name="T46" fmla="*/ 84 w 150"/>
                <a:gd name="T47" fmla="*/ 12 h 846"/>
                <a:gd name="T48" fmla="*/ 84 w 150"/>
                <a:gd name="T49" fmla="*/ 12 h 846"/>
                <a:gd name="T50" fmla="*/ 96 w 150"/>
                <a:gd name="T51" fmla="*/ 72 h 846"/>
                <a:gd name="T52" fmla="*/ 90 w 150"/>
                <a:gd name="T53" fmla="*/ 120 h 846"/>
                <a:gd name="T54" fmla="*/ 84 w 150"/>
                <a:gd name="T55" fmla="*/ 168 h 846"/>
                <a:gd name="T56" fmla="*/ 72 w 150"/>
                <a:gd name="T57" fmla="*/ 246 h 846"/>
                <a:gd name="T58" fmla="*/ 66 w 150"/>
                <a:gd name="T59" fmla="*/ 306 h 846"/>
                <a:gd name="T60" fmla="*/ 30 w 150"/>
                <a:gd name="T61" fmla="*/ 402 h 846"/>
                <a:gd name="T62" fmla="*/ 30 w 150"/>
                <a:gd name="T63" fmla="*/ 468 h 846"/>
                <a:gd name="T64" fmla="*/ 54 w 150"/>
                <a:gd name="T65" fmla="*/ 510 h 846"/>
                <a:gd name="T66" fmla="*/ 48 w 150"/>
                <a:gd name="T67" fmla="*/ 588 h 846"/>
                <a:gd name="T68" fmla="*/ 30 w 150"/>
                <a:gd name="T69" fmla="*/ 636 h 846"/>
                <a:gd name="T70" fmla="*/ 12 w 150"/>
                <a:gd name="T71" fmla="*/ 618 h 846"/>
                <a:gd name="T72" fmla="*/ 18 w 150"/>
                <a:gd name="T73" fmla="*/ 642 h 846"/>
                <a:gd name="T74" fmla="*/ 12 w 150"/>
                <a:gd name="T75" fmla="*/ 660 h 846"/>
                <a:gd name="T76" fmla="*/ 12 w 150"/>
                <a:gd name="T77" fmla="*/ 678 h 846"/>
                <a:gd name="T78" fmla="*/ 24 w 150"/>
                <a:gd name="T79" fmla="*/ 708 h 846"/>
                <a:gd name="T80" fmla="*/ 30 w 150"/>
                <a:gd name="T81" fmla="*/ 756 h 846"/>
                <a:gd name="T82" fmla="*/ 42 w 150"/>
                <a:gd name="T83" fmla="*/ 792 h 846"/>
                <a:gd name="T84" fmla="*/ 48 w 150"/>
                <a:gd name="T85" fmla="*/ 810 h 846"/>
                <a:gd name="T86" fmla="*/ 78 w 150"/>
                <a:gd name="T87" fmla="*/ 822 h 846"/>
                <a:gd name="T88" fmla="*/ 54 w 150"/>
                <a:gd name="T89" fmla="*/ 834 h 846"/>
                <a:gd name="T90" fmla="*/ 78 w 150"/>
                <a:gd name="T91" fmla="*/ 846 h 846"/>
                <a:gd name="T92" fmla="*/ 102 w 150"/>
                <a:gd name="T93" fmla="*/ 804 h 846"/>
                <a:gd name="T94" fmla="*/ 114 w 150"/>
                <a:gd name="T95" fmla="*/ 798 h 846"/>
                <a:gd name="T96" fmla="*/ 102 w 150"/>
                <a:gd name="T97" fmla="*/ 79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846">
                  <a:moveTo>
                    <a:pt x="54" y="792"/>
                  </a:moveTo>
                  <a:lnTo>
                    <a:pt x="54" y="780"/>
                  </a:lnTo>
                  <a:lnTo>
                    <a:pt x="54" y="750"/>
                  </a:lnTo>
                  <a:lnTo>
                    <a:pt x="42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20"/>
                  </a:lnTo>
                  <a:lnTo>
                    <a:pt x="54" y="684"/>
                  </a:lnTo>
                  <a:lnTo>
                    <a:pt x="54" y="666"/>
                  </a:lnTo>
                  <a:lnTo>
                    <a:pt x="66" y="642"/>
                  </a:lnTo>
                  <a:lnTo>
                    <a:pt x="66" y="606"/>
                  </a:lnTo>
                  <a:lnTo>
                    <a:pt x="66" y="600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78" y="582"/>
                  </a:lnTo>
                  <a:lnTo>
                    <a:pt x="66" y="582"/>
                  </a:lnTo>
                  <a:lnTo>
                    <a:pt x="60" y="576"/>
                  </a:lnTo>
                  <a:lnTo>
                    <a:pt x="54" y="534"/>
                  </a:lnTo>
                  <a:lnTo>
                    <a:pt x="60" y="522"/>
                  </a:lnTo>
                  <a:lnTo>
                    <a:pt x="66" y="516"/>
                  </a:lnTo>
                  <a:lnTo>
                    <a:pt x="60" y="504"/>
                  </a:lnTo>
                  <a:lnTo>
                    <a:pt x="72" y="444"/>
                  </a:lnTo>
                  <a:lnTo>
                    <a:pt x="78" y="432"/>
                  </a:lnTo>
                  <a:lnTo>
                    <a:pt x="72" y="402"/>
                  </a:lnTo>
                  <a:lnTo>
                    <a:pt x="90" y="378"/>
                  </a:lnTo>
                  <a:lnTo>
                    <a:pt x="90" y="354"/>
                  </a:lnTo>
                  <a:lnTo>
                    <a:pt x="102" y="330"/>
                  </a:lnTo>
                  <a:lnTo>
                    <a:pt x="84" y="270"/>
                  </a:lnTo>
                  <a:lnTo>
                    <a:pt x="102" y="246"/>
                  </a:lnTo>
                  <a:lnTo>
                    <a:pt x="102" y="222"/>
                  </a:lnTo>
                  <a:lnTo>
                    <a:pt x="108" y="204"/>
                  </a:lnTo>
                  <a:lnTo>
                    <a:pt x="114" y="192"/>
                  </a:lnTo>
                  <a:lnTo>
                    <a:pt x="114" y="186"/>
                  </a:lnTo>
                  <a:lnTo>
                    <a:pt x="132" y="180"/>
                  </a:lnTo>
                  <a:lnTo>
                    <a:pt x="120" y="144"/>
                  </a:lnTo>
                  <a:lnTo>
                    <a:pt x="126" y="132"/>
                  </a:lnTo>
                  <a:lnTo>
                    <a:pt x="150" y="120"/>
                  </a:lnTo>
                  <a:lnTo>
                    <a:pt x="150" y="96"/>
                  </a:lnTo>
                  <a:lnTo>
                    <a:pt x="132" y="96"/>
                  </a:lnTo>
                  <a:lnTo>
                    <a:pt x="126" y="54"/>
                  </a:lnTo>
                  <a:lnTo>
                    <a:pt x="120" y="42"/>
                  </a:lnTo>
                  <a:lnTo>
                    <a:pt x="126" y="30"/>
                  </a:lnTo>
                  <a:lnTo>
                    <a:pt x="114" y="18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96" y="72"/>
                  </a:lnTo>
                  <a:lnTo>
                    <a:pt x="90" y="102"/>
                  </a:lnTo>
                  <a:lnTo>
                    <a:pt x="90" y="120"/>
                  </a:lnTo>
                  <a:lnTo>
                    <a:pt x="84" y="156"/>
                  </a:lnTo>
                  <a:lnTo>
                    <a:pt x="84" y="168"/>
                  </a:lnTo>
                  <a:lnTo>
                    <a:pt x="66" y="222"/>
                  </a:lnTo>
                  <a:lnTo>
                    <a:pt x="72" y="246"/>
                  </a:lnTo>
                  <a:lnTo>
                    <a:pt x="66" y="252"/>
                  </a:lnTo>
                  <a:lnTo>
                    <a:pt x="66" y="306"/>
                  </a:lnTo>
                  <a:lnTo>
                    <a:pt x="36" y="402"/>
                  </a:lnTo>
                  <a:lnTo>
                    <a:pt x="30" y="402"/>
                  </a:lnTo>
                  <a:lnTo>
                    <a:pt x="36" y="462"/>
                  </a:lnTo>
                  <a:lnTo>
                    <a:pt x="30" y="468"/>
                  </a:lnTo>
                  <a:lnTo>
                    <a:pt x="30" y="504"/>
                  </a:lnTo>
                  <a:lnTo>
                    <a:pt x="54" y="510"/>
                  </a:lnTo>
                  <a:lnTo>
                    <a:pt x="36" y="576"/>
                  </a:lnTo>
                  <a:lnTo>
                    <a:pt x="48" y="588"/>
                  </a:lnTo>
                  <a:lnTo>
                    <a:pt x="36" y="600"/>
                  </a:lnTo>
                  <a:lnTo>
                    <a:pt x="30" y="636"/>
                  </a:lnTo>
                  <a:lnTo>
                    <a:pt x="18" y="630"/>
                  </a:lnTo>
                  <a:lnTo>
                    <a:pt x="12" y="618"/>
                  </a:lnTo>
                  <a:lnTo>
                    <a:pt x="0" y="648"/>
                  </a:lnTo>
                  <a:lnTo>
                    <a:pt x="18" y="642"/>
                  </a:lnTo>
                  <a:lnTo>
                    <a:pt x="24" y="654"/>
                  </a:lnTo>
                  <a:lnTo>
                    <a:pt x="12" y="660"/>
                  </a:lnTo>
                  <a:lnTo>
                    <a:pt x="30" y="678"/>
                  </a:lnTo>
                  <a:lnTo>
                    <a:pt x="12" y="678"/>
                  </a:lnTo>
                  <a:lnTo>
                    <a:pt x="18" y="714"/>
                  </a:lnTo>
                  <a:lnTo>
                    <a:pt x="24" y="708"/>
                  </a:lnTo>
                  <a:lnTo>
                    <a:pt x="12" y="738"/>
                  </a:lnTo>
                  <a:lnTo>
                    <a:pt x="30" y="756"/>
                  </a:lnTo>
                  <a:lnTo>
                    <a:pt x="18" y="762"/>
                  </a:lnTo>
                  <a:lnTo>
                    <a:pt x="42" y="792"/>
                  </a:lnTo>
                  <a:lnTo>
                    <a:pt x="48" y="786"/>
                  </a:lnTo>
                  <a:lnTo>
                    <a:pt x="48" y="810"/>
                  </a:lnTo>
                  <a:lnTo>
                    <a:pt x="66" y="810"/>
                  </a:lnTo>
                  <a:lnTo>
                    <a:pt x="78" y="822"/>
                  </a:lnTo>
                  <a:lnTo>
                    <a:pt x="60" y="834"/>
                  </a:lnTo>
                  <a:lnTo>
                    <a:pt x="54" y="834"/>
                  </a:lnTo>
                  <a:lnTo>
                    <a:pt x="54" y="840"/>
                  </a:lnTo>
                  <a:lnTo>
                    <a:pt x="78" y="846"/>
                  </a:lnTo>
                  <a:lnTo>
                    <a:pt x="78" y="816"/>
                  </a:lnTo>
                  <a:lnTo>
                    <a:pt x="102" y="804"/>
                  </a:lnTo>
                  <a:lnTo>
                    <a:pt x="108" y="798"/>
                  </a:lnTo>
                  <a:lnTo>
                    <a:pt x="114" y="798"/>
                  </a:lnTo>
                  <a:lnTo>
                    <a:pt x="120" y="798"/>
                  </a:lnTo>
                  <a:lnTo>
                    <a:pt x="102" y="792"/>
                  </a:lnTo>
                  <a:lnTo>
                    <a:pt x="54" y="79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016"/>
            <p:cNvSpPr>
              <a:spLocks/>
            </p:cNvSpPr>
            <p:nvPr/>
          </p:nvSpPr>
          <p:spPr bwMode="auto">
            <a:xfrm>
              <a:off x="1242" y="4045"/>
              <a:ext cx="18" cy="12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12 h 12"/>
                <a:gd name="T6" fmla="*/ 18 w 18"/>
                <a:gd name="T7" fmla="*/ 12 h 12"/>
                <a:gd name="T8" fmla="*/ 0 w 1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1017"/>
            <p:cNvSpPr>
              <a:spLocks/>
            </p:cNvSpPr>
            <p:nvPr/>
          </p:nvSpPr>
          <p:spPr bwMode="auto">
            <a:xfrm>
              <a:off x="1188" y="3871"/>
              <a:ext cx="0" cy="6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1018"/>
            <p:cNvSpPr>
              <a:spLocks/>
            </p:cNvSpPr>
            <p:nvPr/>
          </p:nvSpPr>
          <p:spPr bwMode="auto">
            <a:xfrm>
              <a:off x="1188" y="3877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0 h 6"/>
                <a:gd name="T4" fmla="*/ 0 w 6"/>
                <a:gd name="T5" fmla="*/ 0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1019"/>
            <p:cNvSpPr>
              <a:spLocks/>
            </p:cNvSpPr>
            <p:nvPr/>
          </p:nvSpPr>
          <p:spPr bwMode="auto">
            <a:xfrm>
              <a:off x="1278" y="4081"/>
              <a:ext cx="36" cy="18"/>
            </a:xfrm>
            <a:custGeom>
              <a:avLst/>
              <a:gdLst>
                <a:gd name="T0" fmla="*/ 0 w 6"/>
                <a:gd name="T1" fmla="*/ 1 h 3"/>
                <a:gd name="T2" fmla="*/ 2 w 6"/>
                <a:gd name="T3" fmla="*/ 1 h 3"/>
                <a:gd name="T4" fmla="*/ 3 w 6"/>
                <a:gd name="T5" fmla="*/ 3 h 3"/>
                <a:gd name="T6" fmla="*/ 3 w 6"/>
                <a:gd name="T7" fmla="*/ 1 h 3"/>
                <a:gd name="T8" fmla="*/ 5 w 6"/>
                <a:gd name="T9" fmla="*/ 3 h 3"/>
                <a:gd name="T10" fmla="*/ 6 w 6"/>
                <a:gd name="T11" fmla="*/ 2 h 3"/>
                <a:gd name="T12" fmla="*/ 5 w 6"/>
                <a:gd name="T13" fmla="*/ 0 h 3"/>
                <a:gd name="T14" fmla="*/ 0 w 6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3"/>
                    <a:pt x="3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1020"/>
            <p:cNvSpPr>
              <a:spLocks/>
            </p:cNvSpPr>
            <p:nvPr/>
          </p:nvSpPr>
          <p:spPr bwMode="auto">
            <a:xfrm>
              <a:off x="1200" y="3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Freeform 1021"/>
            <p:cNvSpPr>
              <a:spLocks/>
            </p:cNvSpPr>
            <p:nvPr/>
          </p:nvSpPr>
          <p:spPr bwMode="auto">
            <a:xfrm>
              <a:off x="1212" y="3985"/>
              <a:ext cx="36" cy="48"/>
            </a:xfrm>
            <a:custGeom>
              <a:avLst/>
              <a:gdLst>
                <a:gd name="T0" fmla="*/ 12 w 36"/>
                <a:gd name="T1" fmla="*/ 30 h 48"/>
                <a:gd name="T2" fmla="*/ 18 w 36"/>
                <a:gd name="T3" fmla="*/ 36 h 48"/>
                <a:gd name="T4" fmla="*/ 12 w 36"/>
                <a:gd name="T5" fmla="*/ 36 h 48"/>
                <a:gd name="T6" fmla="*/ 18 w 36"/>
                <a:gd name="T7" fmla="*/ 48 h 48"/>
                <a:gd name="T8" fmla="*/ 18 w 36"/>
                <a:gd name="T9" fmla="*/ 36 h 48"/>
                <a:gd name="T10" fmla="*/ 36 w 36"/>
                <a:gd name="T11" fmla="*/ 24 h 48"/>
                <a:gd name="T12" fmla="*/ 30 w 36"/>
                <a:gd name="T13" fmla="*/ 24 h 48"/>
                <a:gd name="T14" fmla="*/ 18 w 36"/>
                <a:gd name="T15" fmla="*/ 24 h 48"/>
                <a:gd name="T16" fmla="*/ 12 w 36"/>
                <a:gd name="T17" fmla="*/ 18 h 48"/>
                <a:gd name="T18" fmla="*/ 18 w 36"/>
                <a:gd name="T19" fmla="*/ 6 h 48"/>
                <a:gd name="T20" fmla="*/ 18 w 36"/>
                <a:gd name="T21" fmla="*/ 0 h 48"/>
                <a:gd name="T22" fmla="*/ 0 w 36"/>
                <a:gd name="T23" fmla="*/ 6 h 48"/>
                <a:gd name="T24" fmla="*/ 6 w 36"/>
                <a:gd name="T25" fmla="*/ 30 h 48"/>
                <a:gd name="T26" fmla="*/ 12 w 36"/>
                <a:gd name="T2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48">
                  <a:moveTo>
                    <a:pt x="12" y="30"/>
                  </a:moveTo>
                  <a:lnTo>
                    <a:pt x="18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0" y="6"/>
                  </a:lnTo>
                  <a:lnTo>
                    <a:pt x="6" y="30"/>
                  </a:lnTo>
                  <a:lnTo>
                    <a:pt x="12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Freeform 1022"/>
            <p:cNvSpPr>
              <a:spLocks/>
            </p:cNvSpPr>
            <p:nvPr/>
          </p:nvSpPr>
          <p:spPr bwMode="auto">
            <a:xfrm>
              <a:off x="1266" y="3193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0 w 18"/>
                <a:gd name="T3" fmla="*/ 12 h 12"/>
                <a:gd name="T4" fmla="*/ 0 w 18"/>
                <a:gd name="T5" fmla="*/ 12 h 12"/>
                <a:gd name="T6" fmla="*/ 18 w 1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Freeform 1023"/>
            <p:cNvSpPr>
              <a:spLocks/>
            </p:cNvSpPr>
            <p:nvPr/>
          </p:nvSpPr>
          <p:spPr bwMode="auto">
            <a:xfrm>
              <a:off x="1242" y="3775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0 w 18"/>
                <a:gd name="T3" fmla="*/ 6 h 6"/>
                <a:gd name="T4" fmla="*/ 18 w 18"/>
                <a:gd name="T5" fmla="*/ 0 h 6"/>
                <a:gd name="T6" fmla="*/ 6 w 18"/>
                <a:gd name="T7" fmla="*/ 0 h 6"/>
                <a:gd name="T8" fmla="*/ 18 w 18"/>
                <a:gd name="T9" fmla="*/ 0 h 6"/>
                <a:gd name="T10" fmla="*/ 0 w 1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0" y="6"/>
                  </a:lnTo>
                  <a:lnTo>
                    <a:pt x="18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Freeform 1024"/>
            <p:cNvSpPr>
              <a:spLocks/>
            </p:cNvSpPr>
            <p:nvPr/>
          </p:nvSpPr>
          <p:spPr bwMode="auto">
            <a:xfrm>
              <a:off x="1218" y="3913"/>
              <a:ext cx="0" cy="36"/>
            </a:xfrm>
            <a:custGeom>
              <a:avLst/>
              <a:gdLst>
                <a:gd name="T0" fmla="*/ 36 h 36"/>
                <a:gd name="T1" fmla="*/ 0 h 36"/>
                <a:gd name="T2" fmla="*/ 36 h 36"/>
                <a:gd name="T3" fmla="*/ 36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6">
                  <a:moveTo>
                    <a:pt x="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Freeform 1025"/>
            <p:cNvSpPr>
              <a:spLocks/>
            </p:cNvSpPr>
            <p:nvPr/>
          </p:nvSpPr>
          <p:spPr bwMode="auto">
            <a:xfrm>
              <a:off x="1236" y="3835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0 w 12"/>
                <a:gd name="T3" fmla="*/ 24 h 42"/>
                <a:gd name="T4" fmla="*/ 12 w 12"/>
                <a:gd name="T5" fmla="*/ 0 h 42"/>
                <a:gd name="T6" fmla="*/ 0 w 12"/>
                <a:gd name="T7" fmla="*/ 24 h 42"/>
                <a:gd name="T8" fmla="*/ 0 w 1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2">
                  <a:moveTo>
                    <a:pt x="0" y="42"/>
                  </a:moveTo>
                  <a:lnTo>
                    <a:pt x="0" y="24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Freeform 1026"/>
            <p:cNvSpPr>
              <a:spLocks/>
            </p:cNvSpPr>
            <p:nvPr/>
          </p:nvSpPr>
          <p:spPr bwMode="auto">
            <a:xfrm>
              <a:off x="1308" y="3289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24 w 24"/>
                <a:gd name="T3" fmla="*/ 24 h 36"/>
                <a:gd name="T4" fmla="*/ 24 w 24"/>
                <a:gd name="T5" fmla="*/ 0 h 36"/>
                <a:gd name="T6" fmla="*/ 24 w 24"/>
                <a:gd name="T7" fmla="*/ 24 h 36"/>
                <a:gd name="T8" fmla="*/ 0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2" name="Freeform 1027"/>
            <p:cNvSpPr>
              <a:spLocks/>
            </p:cNvSpPr>
            <p:nvPr/>
          </p:nvSpPr>
          <p:spPr bwMode="auto">
            <a:xfrm>
              <a:off x="1296" y="3337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18 w 18"/>
                <a:gd name="T3" fmla="*/ 36 h 42"/>
                <a:gd name="T4" fmla="*/ 6 w 18"/>
                <a:gd name="T5" fmla="*/ 0 h 42"/>
                <a:gd name="T6" fmla="*/ 18 w 18"/>
                <a:gd name="T7" fmla="*/ 36 h 42"/>
                <a:gd name="T8" fmla="*/ 0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0" y="42"/>
                  </a:moveTo>
                  <a:lnTo>
                    <a:pt x="18" y="36"/>
                  </a:lnTo>
                  <a:lnTo>
                    <a:pt x="6" y="0"/>
                  </a:lnTo>
                  <a:lnTo>
                    <a:pt x="18" y="36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Freeform 1028"/>
            <p:cNvSpPr>
              <a:spLocks/>
            </p:cNvSpPr>
            <p:nvPr/>
          </p:nvSpPr>
          <p:spPr bwMode="auto">
            <a:xfrm>
              <a:off x="1242" y="3697"/>
              <a:ext cx="6" cy="18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12 h 18"/>
                <a:gd name="T4" fmla="*/ 0 w 6"/>
                <a:gd name="T5" fmla="*/ 0 h 18"/>
                <a:gd name="T6" fmla="*/ 6 w 6"/>
                <a:gd name="T7" fmla="*/ 12 h 18"/>
                <a:gd name="T8" fmla="*/ 0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Freeform 1029"/>
            <p:cNvSpPr>
              <a:spLocks/>
            </p:cNvSpPr>
            <p:nvPr/>
          </p:nvSpPr>
          <p:spPr bwMode="auto">
            <a:xfrm>
              <a:off x="1302" y="4009"/>
              <a:ext cx="0" cy="30"/>
            </a:xfrm>
            <a:custGeom>
              <a:avLst/>
              <a:gdLst>
                <a:gd name="T0" fmla="*/ 0 h 30"/>
                <a:gd name="T1" fmla="*/ 30 h 30"/>
                <a:gd name="T2" fmla="*/ 0 h 30"/>
                <a:gd name="T3" fmla="*/ 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5" name="Freeform 1030"/>
            <p:cNvSpPr>
              <a:spLocks/>
            </p:cNvSpPr>
            <p:nvPr/>
          </p:nvSpPr>
          <p:spPr bwMode="auto">
            <a:xfrm>
              <a:off x="4638" y="3061"/>
              <a:ext cx="744" cy="582"/>
            </a:xfrm>
            <a:custGeom>
              <a:avLst/>
              <a:gdLst>
                <a:gd name="T0" fmla="*/ 702 w 744"/>
                <a:gd name="T1" fmla="*/ 252 h 582"/>
                <a:gd name="T2" fmla="*/ 690 w 744"/>
                <a:gd name="T3" fmla="*/ 222 h 582"/>
                <a:gd name="T4" fmla="*/ 666 w 744"/>
                <a:gd name="T5" fmla="*/ 204 h 582"/>
                <a:gd name="T6" fmla="*/ 606 w 744"/>
                <a:gd name="T7" fmla="*/ 144 h 582"/>
                <a:gd name="T8" fmla="*/ 594 w 744"/>
                <a:gd name="T9" fmla="*/ 78 h 582"/>
                <a:gd name="T10" fmla="*/ 564 w 744"/>
                <a:gd name="T11" fmla="*/ 66 h 582"/>
                <a:gd name="T12" fmla="*/ 546 w 744"/>
                <a:gd name="T13" fmla="*/ 0 h 582"/>
                <a:gd name="T14" fmla="*/ 528 w 744"/>
                <a:gd name="T15" fmla="*/ 18 h 582"/>
                <a:gd name="T16" fmla="*/ 522 w 744"/>
                <a:gd name="T17" fmla="*/ 42 h 582"/>
                <a:gd name="T18" fmla="*/ 522 w 744"/>
                <a:gd name="T19" fmla="*/ 78 h 582"/>
                <a:gd name="T20" fmla="*/ 492 w 744"/>
                <a:gd name="T21" fmla="*/ 132 h 582"/>
                <a:gd name="T22" fmla="*/ 444 w 744"/>
                <a:gd name="T23" fmla="*/ 96 h 582"/>
                <a:gd name="T24" fmla="*/ 432 w 744"/>
                <a:gd name="T25" fmla="*/ 24 h 582"/>
                <a:gd name="T26" fmla="*/ 414 w 744"/>
                <a:gd name="T27" fmla="*/ 18 h 582"/>
                <a:gd name="T28" fmla="*/ 354 w 744"/>
                <a:gd name="T29" fmla="*/ 12 h 582"/>
                <a:gd name="T30" fmla="*/ 330 w 744"/>
                <a:gd name="T31" fmla="*/ 24 h 582"/>
                <a:gd name="T32" fmla="*/ 306 w 744"/>
                <a:gd name="T33" fmla="*/ 48 h 582"/>
                <a:gd name="T34" fmla="*/ 300 w 744"/>
                <a:gd name="T35" fmla="*/ 84 h 582"/>
                <a:gd name="T36" fmla="*/ 276 w 744"/>
                <a:gd name="T37" fmla="*/ 78 h 582"/>
                <a:gd name="T38" fmla="*/ 264 w 744"/>
                <a:gd name="T39" fmla="*/ 60 h 582"/>
                <a:gd name="T40" fmla="*/ 234 w 744"/>
                <a:gd name="T41" fmla="*/ 66 h 582"/>
                <a:gd name="T42" fmla="*/ 204 w 744"/>
                <a:gd name="T43" fmla="*/ 108 h 582"/>
                <a:gd name="T44" fmla="*/ 180 w 744"/>
                <a:gd name="T45" fmla="*/ 102 h 582"/>
                <a:gd name="T46" fmla="*/ 156 w 744"/>
                <a:gd name="T47" fmla="*/ 144 h 582"/>
                <a:gd name="T48" fmla="*/ 108 w 744"/>
                <a:gd name="T49" fmla="*/ 174 h 582"/>
                <a:gd name="T50" fmla="*/ 24 w 744"/>
                <a:gd name="T51" fmla="*/ 210 h 582"/>
                <a:gd name="T52" fmla="*/ 6 w 744"/>
                <a:gd name="T53" fmla="*/ 228 h 582"/>
                <a:gd name="T54" fmla="*/ 6 w 744"/>
                <a:gd name="T55" fmla="*/ 264 h 582"/>
                <a:gd name="T56" fmla="*/ 0 w 744"/>
                <a:gd name="T57" fmla="*/ 300 h 582"/>
                <a:gd name="T58" fmla="*/ 30 w 744"/>
                <a:gd name="T59" fmla="*/ 360 h 582"/>
                <a:gd name="T60" fmla="*/ 48 w 744"/>
                <a:gd name="T61" fmla="*/ 414 h 582"/>
                <a:gd name="T62" fmla="*/ 36 w 744"/>
                <a:gd name="T63" fmla="*/ 468 h 582"/>
                <a:gd name="T64" fmla="*/ 96 w 744"/>
                <a:gd name="T65" fmla="*/ 480 h 582"/>
                <a:gd name="T66" fmla="*/ 126 w 744"/>
                <a:gd name="T67" fmla="*/ 456 h 582"/>
                <a:gd name="T68" fmla="*/ 204 w 744"/>
                <a:gd name="T69" fmla="*/ 438 h 582"/>
                <a:gd name="T70" fmla="*/ 294 w 744"/>
                <a:gd name="T71" fmla="*/ 408 h 582"/>
                <a:gd name="T72" fmla="*/ 360 w 744"/>
                <a:gd name="T73" fmla="*/ 420 h 582"/>
                <a:gd name="T74" fmla="*/ 408 w 744"/>
                <a:gd name="T75" fmla="*/ 462 h 582"/>
                <a:gd name="T76" fmla="*/ 426 w 744"/>
                <a:gd name="T77" fmla="*/ 468 h 582"/>
                <a:gd name="T78" fmla="*/ 456 w 744"/>
                <a:gd name="T79" fmla="*/ 450 h 582"/>
                <a:gd name="T80" fmla="*/ 432 w 744"/>
                <a:gd name="T81" fmla="*/ 492 h 582"/>
                <a:gd name="T82" fmla="*/ 468 w 744"/>
                <a:gd name="T83" fmla="*/ 486 h 582"/>
                <a:gd name="T84" fmla="*/ 480 w 744"/>
                <a:gd name="T85" fmla="*/ 492 h 582"/>
                <a:gd name="T86" fmla="*/ 498 w 744"/>
                <a:gd name="T87" fmla="*/ 552 h 582"/>
                <a:gd name="T88" fmla="*/ 582 w 744"/>
                <a:gd name="T89" fmla="*/ 552 h 582"/>
                <a:gd name="T90" fmla="*/ 594 w 744"/>
                <a:gd name="T91" fmla="*/ 570 h 582"/>
                <a:gd name="T92" fmla="*/ 642 w 744"/>
                <a:gd name="T93" fmla="*/ 552 h 582"/>
                <a:gd name="T94" fmla="*/ 702 w 744"/>
                <a:gd name="T95" fmla="*/ 456 h 582"/>
                <a:gd name="T96" fmla="*/ 744 w 744"/>
                <a:gd name="T97" fmla="*/ 34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4" h="582">
                  <a:moveTo>
                    <a:pt x="732" y="294"/>
                  </a:moveTo>
                  <a:lnTo>
                    <a:pt x="726" y="276"/>
                  </a:lnTo>
                  <a:lnTo>
                    <a:pt x="702" y="252"/>
                  </a:lnTo>
                  <a:lnTo>
                    <a:pt x="702" y="252"/>
                  </a:lnTo>
                  <a:lnTo>
                    <a:pt x="690" y="240"/>
                  </a:lnTo>
                  <a:lnTo>
                    <a:pt x="690" y="222"/>
                  </a:lnTo>
                  <a:lnTo>
                    <a:pt x="678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54" y="174"/>
                  </a:lnTo>
                  <a:lnTo>
                    <a:pt x="618" y="162"/>
                  </a:lnTo>
                  <a:lnTo>
                    <a:pt x="606" y="144"/>
                  </a:lnTo>
                  <a:lnTo>
                    <a:pt x="606" y="120"/>
                  </a:lnTo>
                  <a:lnTo>
                    <a:pt x="594" y="108"/>
                  </a:lnTo>
                  <a:lnTo>
                    <a:pt x="594" y="78"/>
                  </a:lnTo>
                  <a:lnTo>
                    <a:pt x="582" y="66"/>
                  </a:lnTo>
                  <a:lnTo>
                    <a:pt x="570" y="66"/>
                  </a:lnTo>
                  <a:lnTo>
                    <a:pt x="564" y="66"/>
                  </a:lnTo>
                  <a:lnTo>
                    <a:pt x="558" y="48"/>
                  </a:lnTo>
                  <a:lnTo>
                    <a:pt x="546" y="18"/>
                  </a:lnTo>
                  <a:lnTo>
                    <a:pt x="546" y="0"/>
                  </a:lnTo>
                  <a:lnTo>
                    <a:pt x="540" y="0"/>
                  </a:lnTo>
                  <a:lnTo>
                    <a:pt x="534" y="12"/>
                  </a:lnTo>
                  <a:lnTo>
                    <a:pt x="528" y="18"/>
                  </a:lnTo>
                  <a:lnTo>
                    <a:pt x="528" y="18"/>
                  </a:lnTo>
                  <a:lnTo>
                    <a:pt x="522" y="30"/>
                  </a:lnTo>
                  <a:lnTo>
                    <a:pt x="522" y="42"/>
                  </a:lnTo>
                  <a:lnTo>
                    <a:pt x="522" y="48"/>
                  </a:lnTo>
                  <a:lnTo>
                    <a:pt x="522" y="66"/>
                  </a:lnTo>
                  <a:lnTo>
                    <a:pt x="522" y="78"/>
                  </a:lnTo>
                  <a:lnTo>
                    <a:pt x="522" y="90"/>
                  </a:lnTo>
                  <a:lnTo>
                    <a:pt x="510" y="126"/>
                  </a:lnTo>
                  <a:lnTo>
                    <a:pt x="492" y="132"/>
                  </a:lnTo>
                  <a:lnTo>
                    <a:pt x="474" y="114"/>
                  </a:lnTo>
                  <a:lnTo>
                    <a:pt x="456" y="108"/>
                  </a:lnTo>
                  <a:lnTo>
                    <a:pt x="444" y="96"/>
                  </a:lnTo>
                  <a:lnTo>
                    <a:pt x="432" y="96"/>
                  </a:lnTo>
                  <a:lnTo>
                    <a:pt x="414" y="78"/>
                  </a:lnTo>
                  <a:lnTo>
                    <a:pt x="432" y="24"/>
                  </a:lnTo>
                  <a:lnTo>
                    <a:pt x="426" y="18"/>
                  </a:lnTo>
                  <a:lnTo>
                    <a:pt x="420" y="30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390" y="24"/>
                  </a:lnTo>
                  <a:lnTo>
                    <a:pt x="354" y="12"/>
                  </a:lnTo>
                  <a:lnTo>
                    <a:pt x="360" y="18"/>
                  </a:lnTo>
                  <a:lnTo>
                    <a:pt x="354" y="24"/>
                  </a:lnTo>
                  <a:lnTo>
                    <a:pt x="330" y="24"/>
                  </a:lnTo>
                  <a:lnTo>
                    <a:pt x="312" y="36"/>
                  </a:lnTo>
                  <a:lnTo>
                    <a:pt x="312" y="48"/>
                  </a:lnTo>
                  <a:lnTo>
                    <a:pt x="306" y="48"/>
                  </a:lnTo>
                  <a:lnTo>
                    <a:pt x="300" y="60"/>
                  </a:lnTo>
                  <a:lnTo>
                    <a:pt x="306" y="72"/>
                  </a:lnTo>
                  <a:lnTo>
                    <a:pt x="300" y="84"/>
                  </a:lnTo>
                  <a:lnTo>
                    <a:pt x="294" y="72"/>
                  </a:lnTo>
                  <a:lnTo>
                    <a:pt x="282" y="72"/>
                  </a:lnTo>
                  <a:lnTo>
                    <a:pt x="276" y="78"/>
                  </a:lnTo>
                  <a:lnTo>
                    <a:pt x="276" y="84"/>
                  </a:lnTo>
                  <a:lnTo>
                    <a:pt x="276" y="72"/>
                  </a:lnTo>
                  <a:lnTo>
                    <a:pt x="264" y="60"/>
                  </a:lnTo>
                  <a:lnTo>
                    <a:pt x="252" y="54"/>
                  </a:lnTo>
                  <a:lnTo>
                    <a:pt x="234" y="60"/>
                  </a:lnTo>
                  <a:lnTo>
                    <a:pt x="234" y="66"/>
                  </a:lnTo>
                  <a:lnTo>
                    <a:pt x="222" y="72"/>
                  </a:lnTo>
                  <a:lnTo>
                    <a:pt x="210" y="84"/>
                  </a:lnTo>
                  <a:lnTo>
                    <a:pt x="204" y="108"/>
                  </a:lnTo>
                  <a:lnTo>
                    <a:pt x="192" y="102"/>
                  </a:lnTo>
                  <a:lnTo>
                    <a:pt x="186" y="126"/>
                  </a:lnTo>
                  <a:lnTo>
                    <a:pt x="180" y="102"/>
                  </a:lnTo>
                  <a:lnTo>
                    <a:pt x="168" y="120"/>
                  </a:lnTo>
                  <a:lnTo>
                    <a:pt x="168" y="132"/>
                  </a:lnTo>
                  <a:lnTo>
                    <a:pt x="156" y="144"/>
                  </a:lnTo>
                  <a:lnTo>
                    <a:pt x="150" y="162"/>
                  </a:lnTo>
                  <a:lnTo>
                    <a:pt x="120" y="174"/>
                  </a:lnTo>
                  <a:lnTo>
                    <a:pt x="108" y="174"/>
                  </a:lnTo>
                  <a:lnTo>
                    <a:pt x="84" y="186"/>
                  </a:lnTo>
                  <a:lnTo>
                    <a:pt x="66" y="186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8" y="204"/>
                  </a:lnTo>
                  <a:lnTo>
                    <a:pt x="6" y="228"/>
                  </a:lnTo>
                  <a:lnTo>
                    <a:pt x="12" y="240"/>
                  </a:lnTo>
                  <a:lnTo>
                    <a:pt x="6" y="252"/>
                  </a:lnTo>
                  <a:lnTo>
                    <a:pt x="6" y="264"/>
                  </a:lnTo>
                  <a:lnTo>
                    <a:pt x="18" y="288"/>
                  </a:lnTo>
                  <a:lnTo>
                    <a:pt x="18" y="300"/>
                  </a:lnTo>
                  <a:lnTo>
                    <a:pt x="0" y="300"/>
                  </a:lnTo>
                  <a:lnTo>
                    <a:pt x="18" y="324"/>
                  </a:lnTo>
                  <a:lnTo>
                    <a:pt x="18" y="336"/>
                  </a:lnTo>
                  <a:lnTo>
                    <a:pt x="30" y="360"/>
                  </a:lnTo>
                  <a:lnTo>
                    <a:pt x="36" y="384"/>
                  </a:lnTo>
                  <a:lnTo>
                    <a:pt x="36" y="390"/>
                  </a:lnTo>
                  <a:lnTo>
                    <a:pt x="48" y="414"/>
                  </a:lnTo>
                  <a:lnTo>
                    <a:pt x="48" y="450"/>
                  </a:lnTo>
                  <a:lnTo>
                    <a:pt x="36" y="450"/>
                  </a:lnTo>
                  <a:lnTo>
                    <a:pt x="36" y="468"/>
                  </a:lnTo>
                  <a:lnTo>
                    <a:pt x="54" y="480"/>
                  </a:lnTo>
                  <a:lnTo>
                    <a:pt x="84" y="486"/>
                  </a:lnTo>
                  <a:lnTo>
                    <a:pt x="96" y="480"/>
                  </a:lnTo>
                  <a:lnTo>
                    <a:pt x="102" y="474"/>
                  </a:lnTo>
                  <a:lnTo>
                    <a:pt x="114" y="468"/>
                  </a:lnTo>
                  <a:lnTo>
                    <a:pt x="126" y="456"/>
                  </a:lnTo>
                  <a:lnTo>
                    <a:pt x="150" y="456"/>
                  </a:lnTo>
                  <a:lnTo>
                    <a:pt x="186" y="462"/>
                  </a:lnTo>
                  <a:lnTo>
                    <a:pt x="204" y="438"/>
                  </a:lnTo>
                  <a:lnTo>
                    <a:pt x="234" y="426"/>
                  </a:lnTo>
                  <a:lnTo>
                    <a:pt x="270" y="420"/>
                  </a:lnTo>
                  <a:lnTo>
                    <a:pt x="294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90" y="432"/>
                  </a:lnTo>
                  <a:lnTo>
                    <a:pt x="384" y="438"/>
                  </a:lnTo>
                  <a:lnTo>
                    <a:pt x="408" y="462"/>
                  </a:lnTo>
                  <a:lnTo>
                    <a:pt x="408" y="480"/>
                  </a:lnTo>
                  <a:lnTo>
                    <a:pt x="414" y="486"/>
                  </a:lnTo>
                  <a:lnTo>
                    <a:pt x="426" y="468"/>
                  </a:lnTo>
                  <a:lnTo>
                    <a:pt x="444" y="456"/>
                  </a:lnTo>
                  <a:lnTo>
                    <a:pt x="456" y="432"/>
                  </a:lnTo>
                  <a:lnTo>
                    <a:pt x="456" y="450"/>
                  </a:lnTo>
                  <a:lnTo>
                    <a:pt x="444" y="462"/>
                  </a:lnTo>
                  <a:lnTo>
                    <a:pt x="444" y="480"/>
                  </a:lnTo>
                  <a:lnTo>
                    <a:pt x="432" y="492"/>
                  </a:lnTo>
                  <a:lnTo>
                    <a:pt x="450" y="486"/>
                  </a:lnTo>
                  <a:lnTo>
                    <a:pt x="462" y="468"/>
                  </a:lnTo>
                  <a:lnTo>
                    <a:pt x="468" y="486"/>
                  </a:lnTo>
                  <a:lnTo>
                    <a:pt x="462" y="498"/>
                  </a:lnTo>
                  <a:lnTo>
                    <a:pt x="468" y="498"/>
                  </a:lnTo>
                  <a:lnTo>
                    <a:pt x="480" y="492"/>
                  </a:lnTo>
                  <a:lnTo>
                    <a:pt x="486" y="516"/>
                  </a:lnTo>
                  <a:lnTo>
                    <a:pt x="486" y="534"/>
                  </a:lnTo>
                  <a:lnTo>
                    <a:pt x="498" y="552"/>
                  </a:lnTo>
                  <a:lnTo>
                    <a:pt x="558" y="576"/>
                  </a:lnTo>
                  <a:lnTo>
                    <a:pt x="564" y="570"/>
                  </a:lnTo>
                  <a:lnTo>
                    <a:pt x="582" y="552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594" y="570"/>
                  </a:lnTo>
                  <a:lnTo>
                    <a:pt x="612" y="582"/>
                  </a:lnTo>
                  <a:lnTo>
                    <a:pt x="618" y="570"/>
                  </a:lnTo>
                  <a:lnTo>
                    <a:pt x="642" y="552"/>
                  </a:lnTo>
                  <a:lnTo>
                    <a:pt x="672" y="546"/>
                  </a:lnTo>
                  <a:lnTo>
                    <a:pt x="684" y="498"/>
                  </a:lnTo>
                  <a:lnTo>
                    <a:pt x="702" y="456"/>
                  </a:lnTo>
                  <a:lnTo>
                    <a:pt x="726" y="420"/>
                  </a:lnTo>
                  <a:lnTo>
                    <a:pt x="732" y="402"/>
                  </a:lnTo>
                  <a:lnTo>
                    <a:pt x="744" y="342"/>
                  </a:lnTo>
                  <a:lnTo>
                    <a:pt x="732" y="324"/>
                  </a:lnTo>
                  <a:lnTo>
                    <a:pt x="732" y="29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6" name="Freeform 1031"/>
            <p:cNvSpPr>
              <a:spLocks/>
            </p:cNvSpPr>
            <p:nvPr/>
          </p:nvSpPr>
          <p:spPr bwMode="auto">
            <a:xfrm>
              <a:off x="5280" y="3661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6 h 12"/>
                <a:gd name="T4" fmla="*/ 0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7" name="Freeform 1032"/>
            <p:cNvSpPr>
              <a:spLocks/>
            </p:cNvSpPr>
            <p:nvPr/>
          </p:nvSpPr>
          <p:spPr bwMode="auto">
            <a:xfrm>
              <a:off x="5070" y="3115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12 h 12"/>
                <a:gd name="T4" fmla="*/ 0 w 6"/>
                <a:gd name="T5" fmla="*/ 0 h 12"/>
                <a:gd name="T6" fmla="*/ 0 w 6"/>
                <a:gd name="T7" fmla="*/ 0 h 12"/>
                <a:gd name="T8" fmla="*/ 0 w 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Freeform 1033"/>
            <p:cNvSpPr>
              <a:spLocks/>
            </p:cNvSpPr>
            <p:nvPr/>
          </p:nvSpPr>
          <p:spPr bwMode="auto">
            <a:xfrm>
              <a:off x="5370" y="3325"/>
              <a:ext cx="6" cy="24"/>
            </a:xfrm>
            <a:custGeom>
              <a:avLst/>
              <a:gdLst>
                <a:gd name="T0" fmla="*/ 0 w 6"/>
                <a:gd name="T1" fmla="*/ 24 h 24"/>
                <a:gd name="T2" fmla="*/ 6 w 6"/>
                <a:gd name="T3" fmla="*/ 12 h 24"/>
                <a:gd name="T4" fmla="*/ 0 w 6"/>
                <a:gd name="T5" fmla="*/ 0 h 24"/>
                <a:gd name="T6" fmla="*/ 6 w 6"/>
                <a:gd name="T7" fmla="*/ 6 h 24"/>
                <a:gd name="T8" fmla="*/ 0 w 6"/>
                <a:gd name="T9" fmla="*/ 12 h 24"/>
                <a:gd name="T10" fmla="*/ 0 w 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Freeform 1034"/>
            <p:cNvSpPr>
              <a:spLocks/>
            </p:cNvSpPr>
            <p:nvPr/>
          </p:nvSpPr>
          <p:spPr bwMode="auto">
            <a:xfrm>
              <a:off x="4986" y="3067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  <a:gd name="T8" fmla="*/ 0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Freeform 1035"/>
            <p:cNvSpPr>
              <a:spLocks/>
            </p:cNvSpPr>
            <p:nvPr/>
          </p:nvSpPr>
          <p:spPr bwMode="auto">
            <a:xfrm>
              <a:off x="5118" y="3163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6 w 12"/>
                <a:gd name="T3" fmla="*/ 6 h 12"/>
                <a:gd name="T4" fmla="*/ 12 w 12"/>
                <a:gd name="T5" fmla="*/ 6 h 12"/>
                <a:gd name="T6" fmla="*/ 6 w 12"/>
                <a:gd name="T7" fmla="*/ 0 h 12"/>
                <a:gd name="T8" fmla="*/ 0 w 12"/>
                <a:gd name="T9" fmla="*/ 6 h 12"/>
                <a:gd name="T10" fmla="*/ 0 w 1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Freeform 1036"/>
            <p:cNvSpPr>
              <a:spLocks/>
            </p:cNvSpPr>
            <p:nvPr/>
          </p:nvSpPr>
          <p:spPr bwMode="auto">
            <a:xfrm>
              <a:off x="4956" y="3067"/>
              <a:ext cx="18" cy="12"/>
            </a:xfrm>
            <a:custGeom>
              <a:avLst/>
              <a:gdLst>
                <a:gd name="T0" fmla="*/ 12 w 18"/>
                <a:gd name="T1" fmla="*/ 12 h 12"/>
                <a:gd name="T2" fmla="*/ 18 w 18"/>
                <a:gd name="T3" fmla="*/ 6 h 12"/>
                <a:gd name="T4" fmla="*/ 18 w 18"/>
                <a:gd name="T5" fmla="*/ 0 h 12"/>
                <a:gd name="T6" fmla="*/ 6 w 18"/>
                <a:gd name="T7" fmla="*/ 6 h 12"/>
                <a:gd name="T8" fmla="*/ 0 w 18"/>
                <a:gd name="T9" fmla="*/ 0 h 12"/>
                <a:gd name="T10" fmla="*/ 0 w 18"/>
                <a:gd name="T11" fmla="*/ 6 h 12"/>
                <a:gd name="T12" fmla="*/ 12 w 1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12" y="12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2" name="Freeform 1037"/>
            <p:cNvSpPr>
              <a:spLocks/>
            </p:cNvSpPr>
            <p:nvPr/>
          </p:nvSpPr>
          <p:spPr bwMode="auto">
            <a:xfrm>
              <a:off x="5070" y="3559"/>
              <a:ext cx="30" cy="12"/>
            </a:xfrm>
            <a:custGeom>
              <a:avLst/>
              <a:gdLst>
                <a:gd name="T0" fmla="*/ 18 w 30"/>
                <a:gd name="T1" fmla="*/ 0 h 12"/>
                <a:gd name="T2" fmla="*/ 0 w 30"/>
                <a:gd name="T3" fmla="*/ 12 h 12"/>
                <a:gd name="T4" fmla="*/ 18 w 30"/>
                <a:gd name="T5" fmla="*/ 12 h 12"/>
                <a:gd name="T6" fmla="*/ 18 w 30"/>
                <a:gd name="T7" fmla="*/ 12 h 12"/>
                <a:gd name="T8" fmla="*/ 30 w 30"/>
                <a:gd name="T9" fmla="*/ 6 h 12"/>
                <a:gd name="T10" fmla="*/ 18 w 30"/>
                <a:gd name="T11" fmla="*/ 6 h 12"/>
                <a:gd name="T12" fmla="*/ 18 w 3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">
                  <a:moveTo>
                    <a:pt x="18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3" name="Freeform 1038"/>
            <p:cNvSpPr>
              <a:spLocks/>
            </p:cNvSpPr>
            <p:nvPr/>
          </p:nvSpPr>
          <p:spPr bwMode="auto">
            <a:xfrm>
              <a:off x="5220" y="3685"/>
              <a:ext cx="60" cy="72"/>
            </a:xfrm>
            <a:custGeom>
              <a:avLst/>
              <a:gdLst>
                <a:gd name="T0" fmla="*/ 0 w 60"/>
                <a:gd name="T1" fmla="*/ 0 h 72"/>
                <a:gd name="T2" fmla="*/ 24 w 60"/>
                <a:gd name="T3" fmla="*/ 60 h 72"/>
                <a:gd name="T4" fmla="*/ 36 w 60"/>
                <a:gd name="T5" fmla="*/ 72 h 72"/>
                <a:gd name="T6" fmla="*/ 60 w 60"/>
                <a:gd name="T7" fmla="*/ 48 h 72"/>
                <a:gd name="T8" fmla="*/ 60 w 60"/>
                <a:gd name="T9" fmla="*/ 0 h 72"/>
                <a:gd name="T10" fmla="*/ 30 w 60"/>
                <a:gd name="T11" fmla="*/ 6 h 72"/>
                <a:gd name="T12" fmla="*/ 0 w 60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2">
                  <a:moveTo>
                    <a:pt x="0" y="0"/>
                  </a:moveTo>
                  <a:lnTo>
                    <a:pt x="24" y="60"/>
                  </a:lnTo>
                  <a:lnTo>
                    <a:pt x="36" y="72"/>
                  </a:lnTo>
                  <a:lnTo>
                    <a:pt x="60" y="4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4" name="Freeform 1039"/>
            <p:cNvSpPr>
              <a:spLocks/>
            </p:cNvSpPr>
            <p:nvPr/>
          </p:nvSpPr>
          <p:spPr bwMode="auto">
            <a:xfrm>
              <a:off x="4950" y="3067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12 h 12"/>
                <a:gd name="T4" fmla="*/ 0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68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687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01/04/2015</a:t>
            </a:fld>
            <a:endParaRPr lang="en-US" dirty="0"/>
          </a:p>
        </p:txBody>
      </p:sp>
      <p:sp>
        <p:nvSpPr>
          <p:cNvPr id="16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  <a:lvl2pPr>
              <a:defRPr>
                <a:solidFill>
                  <a:srgbClr val="FFFFFF"/>
                </a:solidFill>
                <a:latin typeface="+mn-lt"/>
              </a:defRPr>
            </a:lvl2pPr>
            <a:lvl3pPr>
              <a:defRPr>
                <a:solidFill>
                  <a:srgbClr val="FFFFFF"/>
                </a:solidFill>
                <a:latin typeface="+mn-lt"/>
              </a:defRPr>
            </a:lvl3pPr>
            <a:lvl4pPr>
              <a:defRPr>
                <a:solidFill>
                  <a:srgbClr val="FFFFFF"/>
                </a:solidFill>
                <a:latin typeface="+mn-lt"/>
              </a:defRPr>
            </a:lvl4pPr>
            <a:lvl5pPr>
              <a:defRPr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solidFill>
                  <a:srgbClr val="FFFFFF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01/04/2015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33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1588" y="0"/>
            <a:ext cx="3465513" cy="923925"/>
          </a:xfrm>
          <a:custGeom>
            <a:avLst/>
            <a:gdLst>
              <a:gd name="T0" fmla="*/ 1308 w 2183"/>
              <a:gd name="T1" fmla="*/ 0 h 582"/>
              <a:gd name="T2" fmla="*/ 0 w 2183"/>
              <a:gd name="T3" fmla="*/ 348 h 582"/>
              <a:gd name="T4" fmla="*/ 0 w 2183"/>
              <a:gd name="T5" fmla="*/ 582 h 582"/>
              <a:gd name="T6" fmla="*/ 2183 w 2183"/>
              <a:gd name="T7" fmla="*/ 0 h 582"/>
              <a:gd name="T8" fmla="*/ 1308 w 2183"/>
              <a:gd name="T9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582">
                <a:moveTo>
                  <a:pt x="1308" y="0"/>
                </a:moveTo>
                <a:lnTo>
                  <a:pt x="0" y="348"/>
                </a:lnTo>
                <a:lnTo>
                  <a:pt x="0" y="582"/>
                </a:lnTo>
                <a:lnTo>
                  <a:pt x="2183" y="0"/>
                </a:lnTo>
                <a:lnTo>
                  <a:pt x="1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82613" y="2438400"/>
            <a:ext cx="1865312" cy="44196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629535" y="3230880"/>
            <a:ext cx="2881947" cy="362712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693093" y="2046684"/>
            <a:ext cx="2870718" cy="4811316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21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4" y="573088"/>
            <a:ext cx="1231901" cy="82852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06780" y="0"/>
            <a:ext cx="333375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1818" y="0"/>
            <a:ext cx="1546225" cy="6858000"/>
          </a:xfrm>
          <a:custGeom>
            <a:avLst/>
            <a:gdLst>
              <a:gd name="T0" fmla="*/ 764 w 974"/>
              <a:gd name="T1" fmla="*/ 0 h 4320"/>
              <a:gd name="T2" fmla="*/ 0 w 974"/>
              <a:gd name="T3" fmla="*/ 4320 h 4320"/>
              <a:gd name="T4" fmla="*/ 210 w 974"/>
              <a:gd name="T5" fmla="*/ 4320 h 4320"/>
              <a:gd name="T6" fmla="*/ 974 w 974"/>
              <a:gd name="T7" fmla="*/ 0 h 4320"/>
              <a:gd name="T8" fmla="*/ 764 w 974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4" h="4320">
                <a:moveTo>
                  <a:pt x="764" y="0"/>
                </a:moveTo>
                <a:lnTo>
                  <a:pt x="0" y="4320"/>
                </a:lnTo>
                <a:lnTo>
                  <a:pt x="210" y="4320"/>
                </a:lnTo>
                <a:lnTo>
                  <a:pt x="974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841843" y="5081588"/>
            <a:ext cx="315913" cy="1776413"/>
          </a:xfrm>
          <a:custGeom>
            <a:avLst/>
            <a:gdLst>
              <a:gd name="T0" fmla="*/ 0 w 199"/>
              <a:gd name="T1" fmla="*/ 1119 h 1119"/>
              <a:gd name="T2" fmla="*/ 199 w 199"/>
              <a:gd name="T3" fmla="*/ 1119 h 1119"/>
              <a:gd name="T4" fmla="*/ 199 w 199"/>
              <a:gd name="T5" fmla="*/ 0 h 1119"/>
              <a:gd name="T6" fmla="*/ 0 w 199"/>
              <a:gd name="T7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" h="1119">
                <a:moveTo>
                  <a:pt x="0" y="1119"/>
                </a:moveTo>
                <a:lnTo>
                  <a:pt x="199" y="1119"/>
                </a:lnTo>
                <a:lnTo>
                  <a:pt x="199" y="0"/>
                </a:lnTo>
                <a:lnTo>
                  <a:pt x="0" y="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298918" y="1976438"/>
            <a:ext cx="858838" cy="4881562"/>
          </a:xfrm>
          <a:custGeom>
            <a:avLst/>
            <a:gdLst>
              <a:gd name="T0" fmla="*/ 0 w 541"/>
              <a:gd name="T1" fmla="*/ 3075 h 3075"/>
              <a:gd name="T2" fmla="*/ 204 w 541"/>
              <a:gd name="T3" fmla="*/ 3075 h 3075"/>
              <a:gd name="T4" fmla="*/ 541 w 541"/>
              <a:gd name="T5" fmla="*/ 1186 h 3075"/>
              <a:gd name="T6" fmla="*/ 541 w 541"/>
              <a:gd name="T7" fmla="*/ 0 h 3075"/>
              <a:gd name="T8" fmla="*/ 0 w 541"/>
              <a:gd name="T9" fmla="*/ 3075 h 3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3075">
                <a:moveTo>
                  <a:pt x="0" y="3075"/>
                </a:moveTo>
                <a:lnTo>
                  <a:pt x="204" y="3075"/>
                </a:lnTo>
                <a:lnTo>
                  <a:pt x="541" y="1186"/>
                </a:lnTo>
                <a:lnTo>
                  <a:pt x="541" y="0"/>
                </a:lnTo>
                <a:lnTo>
                  <a:pt x="0" y="30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82613" y="1892439"/>
            <a:ext cx="2564509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Visiting address</a:t>
            </a:r>
          </a:p>
          <a:p>
            <a:r>
              <a:rPr lang="en-GB" sz="1000" b="0" i="0" dirty="0" err="1" smtClean="0">
                <a:solidFill>
                  <a:srgbClr val="E00034"/>
                </a:solidFill>
                <a:latin typeface="+mn-lt"/>
                <a:cs typeface="VAG Rounded Std Light"/>
              </a:rPr>
              <a:t>Bezuidenhoutseweg</a:t>
            </a: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 2</a:t>
            </a: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2594 AV The Hague</a:t>
            </a: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The Netherlands</a:t>
            </a:r>
          </a:p>
          <a:p>
            <a:pPr>
              <a:lnSpc>
                <a:spcPct val="50000"/>
              </a:lnSpc>
            </a:pP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Postal address</a:t>
            </a: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P.O. BOX 82327</a:t>
            </a: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2508 EH The Hague</a:t>
            </a: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The </a:t>
            </a: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Netherlands</a:t>
            </a:r>
          </a:p>
          <a:p>
            <a:pPr>
              <a:lnSpc>
                <a:spcPct val="50000"/>
              </a:lnSpc>
            </a:pP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T   +31 70 3044000</a:t>
            </a: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F   +31 70 3044044</a:t>
            </a:r>
          </a:p>
          <a:p>
            <a:r>
              <a:rPr lang="en-GB" sz="1000" b="0" i="0" dirty="0" err="1" smtClean="0">
                <a:solidFill>
                  <a:srgbClr val="E00034"/>
                </a:solidFill>
                <a:latin typeface="+mn-lt"/>
                <a:cs typeface="VAG Rounded Std Light"/>
              </a:rPr>
              <a:t>info@ircwash.org</a:t>
            </a: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 </a:t>
            </a:r>
          </a:p>
          <a:p>
            <a:r>
              <a:rPr lang="en-GB" sz="1000" b="0" i="0" dirty="0" err="1" smtClean="0">
                <a:solidFill>
                  <a:srgbClr val="E00034"/>
                </a:solidFill>
                <a:latin typeface="+mn-lt"/>
                <a:cs typeface="VAG Rounded Std Light"/>
              </a:rPr>
              <a:t>www.ircwash.org</a:t>
            </a: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 </a:t>
            </a: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endParaRPr lang="en-GB" sz="1000" b="0" i="0" dirty="0" smtClean="0">
              <a:solidFill>
                <a:srgbClr val="007C92"/>
              </a:solidFill>
              <a:latin typeface="+mn-lt"/>
              <a:cs typeface="VAG Rounded Std Ligh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91605" y="6018278"/>
            <a:ext cx="17625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  <a:t>Supporting water sanitation</a:t>
            </a:r>
            <a:b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</a:br>
            <a: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  <a:t>and hygiene</a:t>
            </a:r>
            <a:r>
              <a:rPr lang="en-GB" sz="900" b="0" i="0" baseline="0" dirty="0" smtClean="0">
                <a:solidFill>
                  <a:srgbClr val="E00034"/>
                </a:solidFill>
                <a:latin typeface="+mj-lt"/>
                <a:cs typeface="VAG Rounded Std Bold"/>
              </a:rPr>
              <a:t> services for life</a:t>
            </a:r>
            <a:endParaRPr lang="en-GB" sz="900" b="0" i="0" dirty="0" smtClean="0">
              <a:solidFill>
                <a:srgbClr val="007C92"/>
              </a:solidFill>
              <a:latin typeface="+mj-lt"/>
              <a:cs typeface="VAG Rounded Std Bold"/>
            </a:endParaRPr>
          </a:p>
        </p:txBody>
      </p:sp>
      <p:sp>
        <p:nvSpPr>
          <p:cNvPr id="4" name="Rectangle 3">
            <a:hlinkClick r:id="rId3"/>
          </p:cNvPr>
          <p:cNvSpPr/>
          <p:nvPr userDrawn="1"/>
        </p:nvSpPr>
        <p:spPr>
          <a:xfrm>
            <a:off x="591605" y="3741013"/>
            <a:ext cx="963657" cy="1446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4"/>
          </p:cNvPr>
          <p:cNvSpPr/>
          <p:nvPr userDrawn="1"/>
        </p:nvSpPr>
        <p:spPr>
          <a:xfrm>
            <a:off x="591605" y="3596402"/>
            <a:ext cx="963657" cy="1446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16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01/04/2015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01/04/2015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3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50825" y="254000"/>
            <a:ext cx="8642350" cy="5838825"/>
          </a:xfrm>
          <a:prstGeom prst="rect">
            <a:avLst/>
          </a:prstGeom>
          <a:solidFill>
            <a:srgbClr val="001A4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55575" y="6472238"/>
            <a:ext cx="720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7BCA810C-88C7-40CB-AD67-00BA680D8B2A}" type="slidenum">
              <a:rPr lang="en-GB" sz="1200">
                <a:solidFill>
                  <a:srgbClr val="001A4B"/>
                </a:solidFill>
              </a:rPr>
              <a:pPr>
                <a:defRPr/>
              </a:pPr>
              <a:t>‹#›</a:t>
            </a:fld>
            <a:endParaRPr lang="en-GB" sz="1200">
              <a:solidFill>
                <a:srgbClr val="001A4B"/>
              </a:solidFill>
            </a:endParaRPr>
          </a:p>
        </p:txBody>
      </p:sp>
      <p:pic>
        <p:nvPicPr>
          <p:cNvPr id="7" name="Picture 13" descr="75150202_1db4bf64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34375" y="6283325"/>
            <a:ext cx="558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49263" y="1481138"/>
            <a:ext cx="8237537" cy="2024062"/>
          </a:xfrm>
        </p:spPr>
        <p:txBody>
          <a:bodyPr tIns="45720" bIns="45720"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49263" y="3878263"/>
            <a:ext cx="8237537" cy="1989137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135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A3F4-CD18-47BC-B1F3-0521F3DB366B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A47D-C1EA-407E-8600-CF91C6011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27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2" y="1038945"/>
            <a:ext cx="5431453" cy="631057"/>
          </a:xfrm>
        </p:spPr>
        <p:txBody>
          <a:bodyPr/>
          <a:lstStyle>
            <a:lvl1pPr>
              <a:defRPr b="0" i="0">
                <a:latin typeface="+mj-lt"/>
                <a:cs typeface="VAG Rounded Std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1933677"/>
            <a:ext cx="5431453" cy="419248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C86B620-2170-8C47-992D-32C13F41C08C}" type="datetime1">
              <a:rPr lang="en-GB" smtClean="0"/>
              <a:pPr/>
              <a:t>01/04/2015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6448425" y="0"/>
            <a:ext cx="2695575" cy="6858000"/>
            <a:chOff x="2031" y="0"/>
            <a:chExt cx="1698" cy="432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31" y="0"/>
              <a:ext cx="169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031" y="0"/>
              <a:ext cx="205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374" y="0"/>
              <a:ext cx="205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711" y="0"/>
              <a:ext cx="211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055" y="0"/>
              <a:ext cx="204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507" y="0"/>
              <a:ext cx="975" cy="4320"/>
            </a:xfrm>
            <a:custGeom>
              <a:avLst/>
              <a:gdLst>
                <a:gd name="T0" fmla="*/ 0 w 975"/>
                <a:gd name="T1" fmla="*/ 0 h 4320"/>
                <a:gd name="T2" fmla="*/ 764 w 975"/>
                <a:gd name="T3" fmla="*/ 4320 h 4320"/>
                <a:gd name="T4" fmla="*/ 975 w 975"/>
                <a:gd name="T5" fmla="*/ 4320 h 4320"/>
                <a:gd name="T6" fmla="*/ 210 w 975"/>
                <a:gd name="T7" fmla="*/ 0 h 4320"/>
                <a:gd name="T8" fmla="*/ 0 w 975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4320">
                  <a:moveTo>
                    <a:pt x="0" y="0"/>
                  </a:moveTo>
                  <a:lnTo>
                    <a:pt x="764" y="4320"/>
                  </a:lnTo>
                  <a:lnTo>
                    <a:pt x="975" y="4320"/>
                  </a:lnTo>
                  <a:lnTo>
                    <a:pt x="2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856" y="0"/>
              <a:ext cx="873" cy="4320"/>
            </a:xfrm>
            <a:custGeom>
              <a:avLst/>
              <a:gdLst>
                <a:gd name="T0" fmla="*/ 0 w 873"/>
                <a:gd name="T1" fmla="*/ 0 h 4320"/>
                <a:gd name="T2" fmla="*/ 765 w 873"/>
                <a:gd name="T3" fmla="*/ 4320 h 4320"/>
                <a:gd name="T4" fmla="*/ 873 w 873"/>
                <a:gd name="T5" fmla="*/ 4320 h 4320"/>
                <a:gd name="T6" fmla="*/ 873 w 873"/>
                <a:gd name="T7" fmla="*/ 3761 h 4320"/>
                <a:gd name="T8" fmla="*/ 211 w 873"/>
                <a:gd name="T9" fmla="*/ 0 h 4320"/>
                <a:gd name="T10" fmla="*/ 0 w 873"/>
                <a:gd name="T11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3" h="4320">
                  <a:moveTo>
                    <a:pt x="0" y="0"/>
                  </a:moveTo>
                  <a:lnTo>
                    <a:pt x="765" y="4320"/>
                  </a:lnTo>
                  <a:lnTo>
                    <a:pt x="873" y="4320"/>
                  </a:lnTo>
                  <a:lnTo>
                    <a:pt x="873" y="3761"/>
                  </a:lnTo>
                  <a:lnTo>
                    <a:pt x="2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303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01/04/2015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178000"/>
            <a:ext cx="3733894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01/04/2015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29917" y="2178000"/>
            <a:ext cx="3733894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9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689600" y="3633788"/>
            <a:ext cx="3454400" cy="2489200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588" y="0"/>
            <a:ext cx="3465513" cy="923925"/>
          </a:xfrm>
          <a:custGeom>
            <a:avLst/>
            <a:gdLst>
              <a:gd name="T0" fmla="*/ 1308 w 2183"/>
              <a:gd name="T1" fmla="*/ 0 h 582"/>
              <a:gd name="T2" fmla="*/ 0 w 2183"/>
              <a:gd name="T3" fmla="*/ 348 h 582"/>
              <a:gd name="T4" fmla="*/ 0 w 2183"/>
              <a:gd name="T5" fmla="*/ 582 h 582"/>
              <a:gd name="T6" fmla="*/ 2183 w 2183"/>
              <a:gd name="T7" fmla="*/ 0 h 582"/>
              <a:gd name="T8" fmla="*/ 1308 w 2183"/>
              <a:gd name="T9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582">
                <a:moveTo>
                  <a:pt x="1308" y="0"/>
                </a:moveTo>
                <a:lnTo>
                  <a:pt x="0" y="348"/>
                </a:lnTo>
                <a:lnTo>
                  <a:pt x="0" y="582"/>
                </a:lnTo>
                <a:lnTo>
                  <a:pt x="2183" y="0"/>
                </a:lnTo>
                <a:lnTo>
                  <a:pt x="1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178000"/>
            <a:ext cx="4446588" cy="394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689600" y="2176815"/>
            <a:ext cx="3454400" cy="1456973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/>
            </a:lvl1pPr>
          </a:lstStyle>
          <a:p>
            <a:fld id="{909C3586-06FE-784D-AEBD-A14DEA542F40}" type="datetime1">
              <a:rPr lang="en-GB" smtClean="0"/>
              <a:pPr/>
              <a:t>01/04/2015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/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4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  <a:lvl2pPr>
              <a:defRPr>
                <a:solidFill>
                  <a:srgbClr val="FFFFFF"/>
                </a:solidFill>
                <a:latin typeface="+mn-lt"/>
              </a:defRPr>
            </a:lvl2pPr>
            <a:lvl3pPr>
              <a:defRPr>
                <a:solidFill>
                  <a:srgbClr val="FFFFFF"/>
                </a:solidFill>
                <a:latin typeface="+mn-lt"/>
              </a:defRPr>
            </a:lvl3pPr>
            <a:lvl4pPr>
              <a:defRPr>
                <a:solidFill>
                  <a:srgbClr val="FFFFFF"/>
                </a:solidFill>
                <a:latin typeface="+mn-lt"/>
              </a:defRPr>
            </a:lvl4pPr>
            <a:lvl5pPr>
              <a:defRPr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01/04/2015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07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accent1"/>
                </a:solidFill>
                <a:latin typeface="+mn-lt"/>
              </a:defRPr>
            </a:lvl2pPr>
            <a:lvl3pPr>
              <a:defRPr>
                <a:solidFill>
                  <a:schemeClr val="accent1"/>
                </a:solidFill>
                <a:latin typeface="+mn-lt"/>
              </a:defRPr>
            </a:lvl3pPr>
            <a:lvl4pPr>
              <a:defRPr>
                <a:solidFill>
                  <a:schemeClr val="accent1"/>
                </a:solidFill>
                <a:latin typeface="+mn-lt"/>
              </a:defRPr>
            </a:lvl4pPr>
            <a:lvl5pPr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rgbClr val="007E97"/>
                </a:solidFill>
              </a:defRPr>
            </a:lvl1pPr>
          </a:lstStyle>
          <a:p>
            <a:r>
              <a:rPr lang="en-US" dirty="0" smtClean="0"/>
              <a:t>example presentation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01/04/2015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1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90" name="Group 4"/>
          <p:cNvGrpSpPr>
            <a:grpSpLocks noChangeAspect="1"/>
          </p:cNvGrpSpPr>
          <p:nvPr userDrawn="1"/>
        </p:nvGrpSpPr>
        <p:grpSpPr bwMode="auto">
          <a:xfrm>
            <a:off x="0" y="-8654"/>
            <a:ext cx="9145588" cy="6365875"/>
            <a:chOff x="0" y="155"/>
            <a:chExt cx="5761" cy="4010"/>
          </a:xfrm>
          <a:solidFill>
            <a:srgbClr val="F0E51B"/>
          </a:solidFill>
        </p:grpSpPr>
        <p:grpSp>
          <p:nvGrpSpPr>
            <p:cNvPr id="891" name="Group 205"/>
            <p:cNvGrpSpPr>
              <a:grpSpLocks/>
            </p:cNvGrpSpPr>
            <p:nvPr/>
          </p:nvGrpSpPr>
          <p:grpSpPr bwMode="auto">
            <a:xfrm>
              <a:off x="2058" y="155"/>
              <a:ext cx="3703" cy="3410"/>
              <a:chOff x="2058" y="155"/>
              <a:chExt cx="3703" cy="3410"/>
            </a:xfrm>
            <a:grpFill/>
          </p:grpSpPr>
          <p:sp>
            <p:nvSpPr>
              <p:cNvPr id="1235" name="Freeform 5"/>
              <p:cNvSpPr>
                <a:spLocks/>
              </p:cNvSpPr>
              <p:nvPr/>
            </p:nvSpPr>
            <p:spPr bwMode="auto">
              <a:xfrm>
                <a:off x="3162" y="15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6" name="Freeform 6"/>
              <p:cNvSpPr>
                <a:spLocks/>
              </p:cNvSpPr>
              <p:nvPr/>
            </p:nvSpPr>
            <p:spPr bwMode="auto">
              <a:xfrm>
                <a:off x="2160" y="155"/>
                <a:ext cx="18" cy="6"/>
              </a:xfrm>
              <a:custGeom>
                <a:avLst/>
                <a:gdLst>
                  <a:gd name="T0" fmla="*/ 12 w 18"/>
                  <a:gd name="T1" fmla="*/ 0 h 6"/>
                  <a:gd name="T2" fmla="*/ 0 w 18"/>
                  <a:gd name="T3" fmla="*/ 6 h 6"/>
                  <a:gd name="T4" fmla="*/ 18 w 18"/>
                  <a:gd name="T5" fmla="*/ 6 h 6"/>
                  <a:gd name="T6" fmla="*/ 12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2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7" name="Freeform 7"/>
              <p:cNvSpPr>
                <a:spLocks/>
              </p:cNvSpPr>
              <p:nvPr/>
            </p:nvSpPr>
            <p:spPr bwMode="auto">
              <a:xfrm>
                <a:off x="4992" y="161"/>
                <a:ext cx="768" cy="282"/>
              </a:xfrm>
              <a:custGeom>
                <a:avLst/>
                <a:gdLst>
                  <a:gd name="T0" fmla="*/ 48 w 768"/>
                  <a:gd name="T1" fmla="*/ 84 h 282"/>
                  <a:gd name="T2" fmla="*/ 90 w 768"/>
                  <a:gd name="T3" fmla="*/ 168 h 282"/>
                  <a:gd name="T4" fmla="*/ 108 w 768"/>
                  <a:gd name="T5" fmla="*/ 132 h 282"/>
                  <a:gd name="T6" fmla="*/ 156 w 768"/>
                  <a:gd name="T7" fmla="*/ 162 h 282"/>
                  <a:gd name="T8" fmla="*/ 234 w 768"/>
                  <a:gd name="T9" fmla="*/ 150 h 282"/>
                  <a:gd name="T10" fmla="*/ 342 w 768"/>
                  <a:gd name="T11" fmla="*/ 252 h 282"/>
                  <a:gd name="T12" fmla="*/ 354 w 768"/>
                  <a:gd name="T13" fmla="*/ 240 h 282"/>
                  <a:gd name="T14" fmla="*/ 372 w 768"/>
                  <a:gd name="T15" fmla="*/ 264 h 282"/>
                  <a:gd name="T16" fmla="*/ 372 w 768"/>
                  <a:gd name="T17" fmla="*/ 264 h 282"/>
                  <a:gd name="T18" fmla="*/ 372 w 768"/>
                  <a:gd name="T19" fmla="*/ 264 h 282"/>
                  <a:gd name="T20" fmla="*/ 366 w 768"/>
                  <a:gd name="T21" fmla="*/ 282 h 282"/>
                  <a:gd name="T22" fmla="*/ 372 w 768"/>
                  <a:gd name="T23" fmla="*/ 282 h 282"/>
                  <a:gd name="T24" fmla="*/ 390 w 768"/>
                  <a:gd name="T25" fmla="*/ 282 h 282"/>
                  <a:gd name="T26" fmla="*/ 396 w 768"/>
                  <a:gd name="T27" fmla="*/ 276 h 282"/>
                  <a:gd name="T28" fmla="*/ 402 w 768"/>
                  <a:gd name="T29" fmla="*/ 258 h 282"/>
                  <a:gd name="T30" fmla="*/ 582 w 768"/>
                  <a:gd name="T31" fmla="*/ 174 h 282"/>
                  <a:gd name="T32" fmla="*/ 618 w 768"/>
                  <a:gd name="T33" fmla="*/ 198 h 282"/>
                  <a:gd name="T34" fmla="*/ 624 w 768"/>
                  <a:gd name="T35" fmla="*/ 198 h 282"/>
                  <a:gd name="T36" fmla="*/ 642 w 768"/>
                  <a:gd name="T37" fmla="*/ 192 h 282"/>
                  <a:gd name="T38" fmla="*/ 660 w 768"/>
                  <a:gd name="T39" fmla="*/ 204 h 282"/>
                  <a:gd name="T40" fmla="*/ 678 w 768"/>
                  <a:gd name="T41" fmla="*/ 222 h 282"/>
                  <a:gd name="T42" fmla="*/ 720 w 768"/>
                  <a:gd name="T43" fmla="*/ 216 h 282"/>
                  <a:gd name="T44" fmla="*/ 768 w 768"/>
                  <a:gd name="T45" fmla="*/ 216 h 282"/>
                  <a:gd name="T46" fmla="*/ 768 w 768"/>
                  <a:gd name="T47" fmla="*/ 0 h 282"/>
                  <a:gd name="T48" fmla="*/ 0 w 768"/>
                  <a:gd name="T49" fmla="*/ 0 h 282"/>
                  <a:gd name="T50" fmla="*/ 6 w 768"/>
                  <a:gd name="T51" fmla="*/ 6 h 282"/>
                  <a:gd name="T52" fmla="*/ 48 w 768"/>
                  <a:gd name="T53" fmla="*/ 84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68" h="282">
                    <a:moveTo>
                      <a:pt x="48" y="84"/>
                    </a:moveTo>
                    <a:lnTo>
                      <a:pt x="90" y="168"/>
                    </a:lnTo>
                    <a:lnTo>
                      <a:pt x="108" y="132"/>
                    </a:lnTo>
                    <a:lnTo>
                      <a:pt x="156" y="162"/>
                    </a:lnTo>
                    <a:lnTo>
                      <a:pt x="234" y="150"/>
                    </a:lnTo>
                    <a:lnTo>
                      <a:pt x="342" y="252"/>
                    </a:lnTo>
                    <a:lnTo>
                      <a:pt x="354" y="240"/>
                    </a:lnTo>
                    <a:lnTo>
                      <a:pt x="372" y="264"/>
                    </a:lnTo>
                    <a:lnTo>
                      <a:pt x="372" y="264"/>
                    </a:lnTo>
                    <a:lnTo>
                      <a:pt x="372" y="264"/>
                    </a:lnTo>
                    <a:lnTo>
                      <a:pt x="366" y="282"/>
                    </a:lnTo>
                    <a:lnTo>
                      <a:pt x="372" y="282"/>
                    </a:lnTo>
                    <a:lnTo>
                      <a:pt x="390" y="282"/>
                    </a:lnTo>
                    <a:lnTo>
                      <a:pt x="396" y="276"/>
                    </a:lnTo>
                    <a:lnTo>
                      <a:pt x="402" y="258"/>
                    </a:lnTo>
                    <a:lnTo>
                      <a:pt x="582" y="174"/>
                    </a:lnTo>
                    <a:lnTo>
                      <a:pt x="618" y="198"/>
                    </a:lnTo>
                    <a:lnTo>
                      <a:pt x="624" y="198"/>
                    </a:lnTo>
                    <a:lnTo>
                      <a:pt x="642" y="192"/>
                    </a:lnTo>
                    <a:lnTo>
                      <a:pt x="660" y="204"/>
                    </a:lnTo>
                    <a:lnTo>
                      <a:pt x="678" y="222"/>
                    </a:lnTo>
                    <a:lnTo>
                      <a:pt x="720" y="216"/>
                    </a:lnTo>
                    <a:lnTo>
                      <a:pt x="768" y="216"/>
                    </a:lnTo>
                    <a:lnTo>
                      <a:pt x="768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48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8" name="Freeform 8"/>
              <p:cNvSpPr>
                <a:spLocks/>
              </p:cNvSpPr>
              <p:nvPr/>
            </p:nvSpPr>
            <p:spPr bwMode="auto">
              <a:xfrm>
                <a:off x="3162" y="161"/>
                <a:ext cx="1194" cy="720"/>
              </a:xfrm>
              <a:custGeom>
                <a:avLst/>
                <a:gdLst>
                  <a:gd name="T0" fmla="*/ 0 w 199"/>
                  <a:gd name="T1" fmla="*/ 0 h 120"/>
                  <a:gd name="T2" fmla="*/ 2 w 199"/>
                  <a:gd name="T3" fmla="*/ 13 h 120"/>
                  <a:gd name="T4" fmla="*/ 5 w 199"/>
                  <a:gd name="T5" fmla="*/ 11 h 120"/>
                  <a:gd name="T6" fmla="*/ 5 w 199"/>
                  <a:gd name="T7" fmla="*/ 11 h 120"/>
                  <a:gd name="T8" fmla="*/ 19 w 199"/>
                  <a:gd name="T9" fmla="*/ 17 h 120"/>
                  <a:gd name="T10" fmla="*/ 19 w 199"/>
                  <a:gd name="T11" fmla="*/ 17 h 120"/>
                  <a:gd name="T12" fmla="*/ 17 w 199"/>
                  <a:gd name="T13" fmla="*/ 18 h 120"/>
                  <a:gd name="T14" fmla="*/ 20 w 199"/>
                  <a:gd name="T15" fmla="*/ 23 h 120"/>
                  <a:gd name="T16" fmla="*/ 24 w 199"/>
                  <a:gd name="T17" fmla="*/ 26 h 120"/>
                  <a:gd name="T18" fmla="*/ 29 w 199"/>
                  <a:gd name="T19" fmla="*/ 31 h 120"/>
                  <a:gd name="T20" fmla="*/ 32 w 199"/>
                  <a:gd name="T21" fmla="*/ 31 h 120"/>
                  <a:gd name="T22" fmla="*/ 39 w 199"/>
                  <a:gd name="T23" fmla="*/ 31 h 120"/>
                  <a:gd name="T24" fmla="*/ 56 w 199"/>
                  <a:gd name="T25" fmla="*/ 40 h 120"/>
                  <a:gd name="T26" fmla="*/ 50 w 199"/>
                  <a:gd name="T27" fmla="*/ 57 h 120"/>
                  <a:gd name="T28" fmla="*/ 45 w 199"/>
                  <a:gd name="T29" fmla="*/ 60 h 120"/>
                  <a:gd name="T30" fmla="*/ 49 w 199"/>
                  <a:gd name="T31" fmla="*/ 63 h 120"/>
                  <a:gd name="T32" fmla="*/ 40 w 199"/>
                  <a:gd name="T33" fmla="*/ 69 h 120"/>
                  <a:gd name="T34" fmla="*/ 38 w 199"/>
                  <a:gd name="T35" fmla="*/ 82 h 120"/>
                  <a:gd name="T36" fmla="*/ 51 w 199"/>
                  <a:gd name="T37" fmla="*/ 95 h 120"/>
                  <a:gd name="T38" fmla="*/ 53 w 199"/>
                  <a:gd name="T39" fmla="*/ 99 h 120"/>
                  <a:gd name="T40" fmla="*/ 59 w 199"/>
                  <a:gd name="T41" fmla="*/ 98 h 120"/>
                  <a:gd name="T42" fmla="*/ 74 w 199"/>
                  <a:gd name="T43" fmla="*/ 102 h 120"/>
                  <a:gd name="T44" fmla="*/ 89 w 199"/>
                  <a:gd name="T45" fmla="*/ 105 h 120"/>
                  <a:gd name="T46" fmla="*/ 99 w 199"/>
                  <a:gd name="T47" fmla="*/ 114 h 120"/>
                  <a:gd name="T48" fmla="*/ 99 w 199"/>
                  <a:gd name="T49" fmla="*/ 115 h 120"/>
                  <a:gd name="T50" fmla="*/ 106 w 199"/>
                  <a:gd name="T51" fmla="*/ 119 h 120"/>
                  <a:gd name="T52" fmla="*/ 110 w 199"/>
                  <a:gd name="T53" fmla="*/ 115 h 120"/>
                  <a:gd name="T54" fmla="*/ 109 w 199"/>
                  <a:gd name="T55" fmla="*/ 113 h 120"/>
                  <a:gd name="T56" fmla="*/ 105 w 199"/>
                  <a:gd name="T57" fmla="*/ 95 h 120"/>
                  <a:gd name="T58" fmla="*/ 101 w 199"/>
                  <a:gd name="T59" fmla="*/ 91 h 120"/>
                  <a:gd name="T60" fmla="*/ 106 w 199"/>
                  <a:gd name="T61" fmla="*/ 78 h 120"/>
                  <a:gd name="T62" fmla="*/ 110 w 199"/>
                  <a:gd name="T63" fmla="*/ 77 h 120"/>
                  <a:gd name="T64" fmla="*/ 113 w 199"/>
                  <a:gd name="T65" fmla="*/ 72 h 120"/>
                  <a:gd name="T66" fmla="*/ 108 w 199"/>
                  <a:gd name="T67" fmla="*/ 69 h 120"/>
                  <a:gd name="T68" fmla="*/ 108 w 199"/>
                  <a:gd name="T69" fmla="*/ 69 h 120"/>
                  <a:gd name="T70" fmla="*/ 113 w 199"/>
                  <a:gd name="T71" fmla="*/ 68 h 120"/>
                  <a:gd name="T72" fmla="*/ 106 w 199"/>
                  <a:gd name="T73" fmla="*/ 56 h 120"/>
                  <a:gd name="T74" fmla="*/ 98 w 199"/>
                  <a:gd name="T75" fmla="*/ 49 h 120"/>
                  <a:gd name="T76" fmla="*/ 98 w 199"/>
                  <a:gd name="T77" fmla="*/ 49 h 120"/>
                  <a:gd name="T78" fmla="*/ 107 w 199"/>
                  <a:gd name="T79" fmla="*/ 34 h 120"/>
                  <a:gd name="T80" fmla="*/ 111 w 199"/>
                  <a:gd name="T81" fmla="*/ 38 h 120"/>
                  <a:gd name="T82" fmla="*/ 113 w 199"/>
                  <a:gd name="T83" fmla="*/ 33 h 120"/>
                  <a:gd name="T84" fmla="*/ 112 w 199"/>
                  <a:gd name="T85" fmla="*/ 30 h 120"/>
                  <a:gd name="T86" fmla="*/ 128 w 199"/>
                  <a:gd name="T87" fmla="*/ 17 h 120"/>
                  <a:gd name="T88" fmla="*/ 133 w 199"/>
                  <a:gd name="T89" fmla="*/ 21 h 120"/>
                  <a:gd name="T90" fmla="*/ 135 w 199"/>
                  <a:gd name="T91" fmla="*/ 18 h 120"/>
                  <a:gd name="T92" fmla="*/ 162 w 199"/>
                  <a:gd name="T93" fmla="*/ 30 h 120"/>
                  <a:gd name="T94" fmla="*/ 168 w 199"/>
                  <a:gd name="T95" fmla="*/ 25 h 120"/>
                  <a:gd name="T96" fmla="*/ 177 w 199"/>
                  <a:gd name="T97" fmla="*/ 23 h 120"/>
                  <a:gd name="T98" fmla="*/ 196 w 199"/>
                  <a:gd name="T99" fmla="*/ 28 h 120"/>
                  <a:gd name="T100" fmla="*/ 187 w 199"/>
                  <a:gd name="T101" fmla="*/ 14 h 120"/>
                  <a:gd name="T102" fmla="*/ 187 w 199"/>
                  <a:gd name="T103" fmla="*/ 14 h 120"/>
                  <a:gd name="T104" fmla="*/ 199 w 199"/>
                  <a:gd name="T105" fmla="*/ 3 h 120"/>
                  <a:gd name="T106" fmla="*/ 6 w 199"/>
                  <a:gd name="T107" fmla="*/ 0 h 120"/>
                  <a:gd name="T108" fmla="*/ 1 w 199"/>
                  <a:gd name="T10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9" h="12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9" y="98"/>
                      <a:pt x="59" y="98"/>
                      <a:pt x="59" y="98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5"/>
                      <a:pt x="99" y="115"/>
                      <a:pt x="99" y="115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06" y="119"/>
                      <a:pt x="106" y="119"/>
                      <a:pt x="106" y="119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09" y="113"/>
                      <a:pt x="109" y="113"/>
                      <a:pt x="109" y="113"/>
                    </a:cubicBezTo>
                    <a:cubicBezTo>
                      <a:pt x="104" y="103"/>
                      <a:pt x="104" y="103"/>
                      <a:pt x="104" y="103"/>
                    </a:cubicBezTo>
                    <a:cubicBezTo>
                      <a:pt x="105" y="95"/>
                      <a:pt x="105" y="95"/>
                      <a:pt x="105" y="95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1" y="91"/>
                      <a:pt x="101" y="91"/>
                      <a:pt x="101" y="91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3" y="72"/>
                      <a:pt x="113" y="72"/>
                      <a:pt x="113" y="72"/>
                    </a:cubicBezTo>
                    <a:cubicBezTo>
                      <a:pt x="111" y="71"/>
                      <a:pt x="111" y="71"/>
                      <a:pt x="111" y="7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13" y="68"/>
                      <a:pt x="113" y="68"/>
                      <a:pt x="113" y="68"/>
                    </a:cubicBezTo>
                    <a:cubicBezTo>
                      <a:pt x="109" y="56"/>
                      <a:pt x="109" y="56"/>
                      <a:pt x="109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5" y="29"/>
                      <a:pt x="106" y="31"/>
                      <a:pt x="107" y="34"/>
                    </a:cubicBezTo>
                    <a:cubicBezTo>
                      <a:pt x="109" y="36"/>
                      <a:pt x="110" y="38"/>
                      <a:pt x="110" y="38"/>
                    </a:cubicBezTo>
                    <a:cubicBezTo>
                      <a:pt x="111" y="38"/>
                      <a:pt x="111" y="38"/>
                      <a:pt x="111" y="38"/>
                    </a:cubicBezTo>
                    <a:cubicBezTo>
                      <a:pt x="112" y="37"/>
                      <a:pt x="114" y="36"/>
                      <a:pt x="114" y="36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28" y="17"/>
                      <a:pt x="128" y="17"/>
                      <a:pt x="128" y="17"/>
                    </a:cubicBezTo>
                    <a:cubicBezTo>
                      <a:pt x="130" y="19"/>
                      <a:pt x="130" y="19"/>
                      <a:pt x="130" y="19"/>
                    </a:cubicBezTo>
                    <a:cubicBezTo>
                      <a:pt x="133" y="21"/>
                      <a:pt x="133" y="21"/>
                      <a:pt x="133" y="21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35" y="18"/>
                      <a:pt x="135" y="18"/>
                      <a:pt x="135" y="18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72" y="24"/>
                      <a:pt x="172" y="24"/>
                      <a:pt x="172" y="24"/>
                    </a:cubicBezTo>
                    <a:cubicBezTo>
                      <a:pt x="177" y="23"/>
                      <a:pt x="177" y="23"/>
                      <a:pt x="177" y="23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96" y="28"/>
                      <a:pt x="196" y="28"/>
                      <a:pt x="196" y="28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94" y="8"/>
                      <a:pt x="194" y="8"/>
                      <a:pt x="194" y="8"/>
                    </a:cubicBezTo>
                    <a:cubicBezTo>
                      <a:pt x="199" y="3"/>
                      <a:pt x="199" y="3"/>
                      <a:pt x="199" y="3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" name="Freeform 9"/>
              <p:cNvSpPr>
                <a:spLocks/>
              </p:cNvSpPr>
              <p:nvPr/>
            </p:nvSpPr>
            <p:spPr bwMode="auto">
              <a:xfrm>
                <a:off x="4170" y="3493"/>
                <a:ext cx="18" cy="36"/>
              </a:xfrm>
              <a:custGeom>
                <a:avLst/>
                <a:gdLst>
                  <a:gd name="T0" fmla="*/ 0 w 18"/>
                  <a:gd name="T1" fmla="*/ 36 h 36"/>
                  <a:gd name="T2" fmla="*/ 18 w 18"/>
                  <a:gd name="T3" fmla="*/ 30 h 36"/>
                  <a:gd name="T4" fmla="*/ 18 w 18"/>
                  <a:gd name="T5" fmla="*/ 0 h 36"/>
                  <a:gd name="T6" fmla="*/ 0 w 18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6">
                    <a:moveTo>
                      <a:pt x="0" y="36"/>
                    </a:moveTo>
                    <a:lnTo>
                      <a:pt x="18" y="30"/>
                    </a:lnTo>
                    <a:lnTo>
                      <a:pt x="18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0" name="Freeform 10"/>
              <p:cNvSpPr>
                <a:spLocks/>
              </p:cNvSpPr>
              <p:nvPr/>
            </p:nvSpPr>
            <p:spPr bwMode="auto">
              <a:xfrm>
                <a:off x="4080" y="3535"/>
                <a:ext cx="30" cy="30"/>
              </a:xfrm>
              <a:custGeom>
                <a:avLst/>
                <a:gdLst>
                  <a:gd name="T0" fmla="*/ 0 w 30"/>
                  <a:gd name="T1" fmla="*/ 6 h 30"/>
                  <a:gd name="T2" fmla="*/ 30 w 30"/>
                  <a:gd name="T3" fmla="*/ 30 h 30"/>
                  <a:gd name="T4" fmla="*/ 30 w 30"/>
                  <a:gd name="T5" fmla="*/ 0 h 30"/>
                  <a:gd name="T6" fmla="*/ 0 w 30"/>
                  <a:gd name="T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0" y="6"/>
                    </a:moveTo>
                    <a:lnTo>
                      <a:pt x="30" y="30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1" name="Freeform 11"/>
              <p:cNvSpPr>
                <a:spLocks/>
              </p:cNvSpPr>
              <p:nvPr/>
            </p:nvSpPr>
            <p:spPr bwMode="auto">
              <a:xfrm>
                <a:off x="5676" y="2454"/>
                <a:ext cx="84" cy="102"/>
              </a:xfrm>
              <a:custGeom>
                <a:avLst/>
                <a:gdLst>
                  <a:gd name="T0" fmla="*/ 84 w 84"/>
                  <a:gd name="T1" fmla="*/ 96 h 102"/>
                  <a:gd name="T2" fmla="*/ 84 w 84"/>
                  <a:gd name="T3" fmla="*/ 102 h 102"/>
                  <a:gd name="T4" fmla="*/ 84 w 84"/>
                  <a:gd name="T5" fmla="*/ 24 h 102"/>
                  <a:gd name="T6" fmla="*/ 0 w 84"/>
                  <a:gd name="T7" fmla="*/ 0 h 102"/>
                  <a:gd name="T8" fmla="*/ 84 w 84"/>
                  <a:gd name="T9" fmla="*/ 9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2">
                    <a:moveTo>
                      <a:pt x="84" y="96"/>
                    </a:moveTo>
                    <a:lnTo>
                      <a:pt x="84" y="102"/>
                    </a:lnTo>
                    <a:lnTo>
                      <a:pt x="84" y="24"/>
                    </a:lnTo>
                    <a:lnTo>
                      <a:pt x="0" y="0"/>
                    </a:lnTo>
                    <a:lnTo>
                      <a:pt x="8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2" name="Freeform 12"/>
              <p:cNvSpPr>
                <a:spLocks/>
              </p:cNvSpPr>
              <p:nvPr/>
            </p:nvSpPr>
            <p:spPr bwMode="auto">
              <a:xfrm>
                <a:off x="5754" y="2628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0 h 12"/>
                  <a:gd name="T4" fmla="*/ 0 w 6"/>
                  <a:gd name="T5" fmla="*/ 6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3" name="Freeform 13"/>
              <p:cNvSpPr>
                <a:spLocks/>
              </p:cNvSpPr>
              <p:nvPr/>
            </p:nvSpPr>
            <p:spPr bwMode="auto">
              <a:xfrm>
                <a:off x="5700" y="2568"/>
                <a:ext cx="30" cy="24"/>
              </a:xfrm>
              <a:custGeom>
                <a:avLst/>
                <a:gdLst>
                  <a:gd name="T0" fmla="*/ 6 w 30"/>
                  <a:gd name="T1" fmla="*/ 0 h 24"/>
                  <a:gd name="T2" fmla="*/ 0 w 30"/>
                  <a:gd name="T3" fmla="*/ 12 h 24"/>
                  <a:gd name="T4" fmla="*/ 30 w 30"/>
                  <a:gd name="T5" fmla="*/ 24 h 24"/>
                  <a:gd name="T6" fmla="*/ 6 w 30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4">
                    <a:moveTo>
                      <a:pt x="6" y="0"/>
                    </a:moveTo>
                    <a:lnTo>
                      <a:pt x="0" y="12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4" name="Freeform 14"/>
              <p:cNvSpPr>
                <a:spLocks/>
              </p:cNvSpPr>
              <p:nvPr/>
            </p:nvSpPr>
            <p:spPr bwMode="auto">
              <a:xfrm>
                <a:off x="5382" y="335"/>
                <a:ext cx="378" cy="468"/>
              </a:xfrm>
              <a:custGeom>
                <a:avLst/>
                <a:gdLst>
                  <a:gd name="T0" fmla="*/ 6 w 378"/>
                  <a:gd name="T1" fmla="*/ 108 h 468"/>
                  <a:gd name="T2" fmla="*/ 6 w 378"/>
                  <a:gd name="T3" fmla="*/ 108 h 468"/>
                  <a:gd name="T4" fmla="*/ 6 w 378"/>
                  <a:gd name="T5" fmla="*/ 108 h 468"/>
                  <a:gd name="T6" fmla="*/ 6 w 378"/>
                  <a:gd name="T7" fmla="*/ 108 h 468"/>
                  <a:gd name="T8" fmla="*/ 54 w 378"/>
                  <a:gd name="T9" fmla="*/ 174 h 468"/>
                  <a:gd name="T10" fmla="*/ 66 w 378"/>
                  <a:gd name="T11" fmla="*/ 168 h 468"/>
                  <a:gd name="T12" fmla="*/ 66 w 378"/>
                  <a:gd name="T13" fmla="*/ 168 h 468"/>
                  <a:gd name="T14" fmla="*/ 66 w 378"/>
                  <a:gd name="T15" fmla="*/ 168 h 468"/>
                  <a:gd name="T16" fmla="*/ 96 w 378"/>
                  <a:gd name="T17" fmla="*/ 180 h 468"/>
                  <a:gd name="T18" fmla="*/ 126 w 378"/>
                  <a:gd name="T19" fmla="*/ 276 h 468"/>
                  <a:gd name="T20" fmla="*/ 120 w 378"/>
                  <a:gd name="T21" fmla="*/ 324 h 468"/>
                  <a:gd name="T22" fmla="*/ 300 w 378"/>
                  <a:gd name="T23" fmla="*/ 372 h 468"/>
                  <a:gd name="T24" fmla="*/ 360 w 378"/>
                  <a:gd name="T25" fmla="*/ 468 h 468"/>
                  <a:gd name="T26" fmla="*/ 378 w 378"/>
                  <a:gd name="T27" fmla="*/ 468 h 468"/>
                  <a:gd name="T28" fmla="*/ 378 w 378"/>
                  <a:gd name="T29" fmla="*/ 42 h 468"/>
                  <a:gd name="T30" fmla="*/ 330 w 378"/>
                  <a:gd name="T31" fmla="*/ 42 h 468"/>
                  <a:gd name="T32" fmla="*/ 288 w 378"/>
                  <a:gd name="T33" fmla="*/ 48 h 468"/>
                  <a:gd name="T34" fmla="*/ 270 w 378"/>
                  <a:gd name="T35" fmla="*/ 30 h 468"/>
                  <a:gd name="T36" fmla="*/ 252 w 378"/>
                  <a:gd name="T37" fmla="*/ 18 h 468"/>
                  <a:gd name="T38" fmla="*/ 234 w 378"/>
                  <a:gd name="T39" fmla="*/ 24 h 468"/>
                  <a:gd name="T40" fmla="*/ 228 w 378"/>
                  <a:gd name="T41" fmla="*/ 24 h 468"/>
                  <a:gd name="T42" fmla="*/ 228 w 378"/>
                  <a:gd name="T43" fmla="*/ 24 h 468"/>
                  <a:gd name="T44" fmla="*/ 228 w 378"/>
                  <a:gd name="T45" fmla="*/ 24 h 468"/>
                  <a:gd name="T46" fmla="*/ 192 w 378"/>
                  <a:gd name="T47" fmla="*/ 0 h 468"/>
                  <a:gd name="T48" fmla="*/ 12 w 378"/>
                  <a:gd name="T49" fmla="*/ 84 h 468"/>
                  <a:gd name="T50" fmla="*/ 6 w 378"/>
                  <a:gd name="T51" fmla="*/ 102 h 468"/>
                  <a:gd name="T52" fmla="*/ 0 w 378"/>
                  <a:gd name="T53" fmla="*/ 108 h 468"/>
                  <a:gd name="T54" fmla="*/ 6 w 378"/>
                  <a:gd name="T55" fmla="*/ 10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8" h="468">
                    <a:moveTo>
                      <a:pt x="6" y="108"/>
                    </a:moveTo>
                    <a:lnTo>
                      <a:pt x="6" y="108"/>
                    </a:lnTo>
                    <a:lnTo>
                      <a:pt x="6" y="108"/>
                    </a:lnTo>
                    <a:lnTo>
                      <a:pt x="6" y="108"/>
                    </a:lnTo>
                    <a:lnTo>
                      <a:pt x="54" y="174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96" y="180"/>
                    </a:lnTo>
                    <a:lnTo>
                      <a:pt x="126" y="276"/>
                    </a:lnTo>
                    <a:lnTo>
                      <a:pt x="120" y="324"/>
                    </a:lnTo>
                    <a:lnTo>
                      <a:pt x="300" y="372"/>
                    </a:lnTo>
                    <a:lnTo>
                      <a:pt x="360" y="468"/>
                    </a:lnTo>
                    <a:lnTo>
                      <a:pt x="378" y="468"/>
                    </a:lnTo>
                    <a:lnTo>
                      <a:pt x="378" y="42"/>
                    </a:lnTo>
                    <a:lnTo>
                      <a:pt x="330" y="42"/>
                    </a:lnTo>
                    <a:lnTo>
                      <a:pt x="288" y="48"/>
                    </a:lnTo>
                    <a:lnTo>
                      <a:pt x="270" y="30"/>
                    </a:lnTo>
                    <a:lnTo>
                      <a:pt x="252" y="18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192" y="0"/>
                    </a:lnTo>
                    <a:lnTo>
                      <a:pt x="12" y="84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6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5" name="Freeform 15"/>
              <p:cNvSpPr>
                <a:spLocks/>
              </p:cNvSpPr>
              <p:nvPr/>
            </p:nvSpPr>
            <p:spPr bwMode="auto">
              <a:xfrm>
                <a:off x="5382" y="437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6" name="Freeform 16"/>
              <p:cNvSpPr>
                <a:spLocks/>
              </p:cNvSpPr>
              <p:nvPr/>
            </p:nvSpPr>
            <p:spPr bwMode="auto">
              <a:xfrm>
                <a:off x="5652" y="365"/>
                <a:ext cx="60" cy="18"/>
              </a:xfrm>
              <a:custGeom>
                <a:avLst/>
                <a:gdLst>
                  <a:gd name="T0" fmla="*/ 60 w 60"/>
                  <a:gd name="T1" fmla="*/ 12 h 18"/>
                  <a:gd name="T2" fmla="*/ 18 w 60"/>
                  <a:gd name="T3" fmla="*/ 18 h 18"/>
                  <a:gd name="T4" fmla="*/ 0 w 60"/>
                  <a:gd name="T5" fmla="*/ 0 h 18"/>
                  <a:gd name="T6" fmla="*/ 18 w 60"/>
                  <a:gd name="T7" fmla="*/ 18 h 18"/>
                  <a:gd name="T8" fmla="*/ 60 w 60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8">
                    <a:moveTo>
                      <a:pt x="60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6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7" name="Rectangle 17"/>
              <p:cNvSpPr>
                <a:spLocks noChangeArrowheads="1"/>
              </p:cNvSpPr>
              <p:nvPr/>
            </p:nvSpPr>
            <p:spPr bwMode="auto">
              <a:xfrm>
                <a:off x="5610" y="359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8" name="Freeform 18"/>
              <p:cNvSpPr>
                <a:spLocks/>
              </p:cNvSpPr>
              <p:nvPr/>
            </p:nvSpPr>
            <p:spPr bwMode="auto">
              <a:xfrm>
                <a:off x="4824" y="443"/>
                <a:ext cx="936" cy="1111"/>
              </a:xfrm>
              <a:custGeom>
                <a:avLst/>
                <a:gdLst>
                  <a:gd name="T0" fmla="*/ 918 w 936"/>
                  <a:gd name="T1" fmla="*/ 360 h 1111"/>
                  <a:gd name="T2" fmla="*/ 678 w 936"/>
                  <a:gd name="T3" fmla="*/ 216 h 1111"/>
                  <a:gd name="T4" fmla="*/ 654 w 936"/>
                  <a:gd name="T5" fmla="*/ 72 h 1111"/>
                  <a:gd name="T6" fmla="*/ 612 w 936"/>
                  <a:gd name="T7" fmla="*/ 66 h 1111"/>
                  <a:gd name="T8" fmla="*/ 564 w 936"/>
                  <a:gd name="T9" fmla="*/ 0 h 1111"/>
                  <a:gd name="T10" fmla="*/ 558 w 936"/>
                  <a:gd name="T11" fmla="*/ 0 h 1111"/>
                  <a:gd name="T12" fmla="*/ 534 w 936"/>
                  <a:gd name="T13" fmla="*/ 0 h 1111"/>
                  <a:gd name="T14" fmla="*/ 486 w 936"/>
                  <a:gd name="T15" fmla="*/ 36 h 1111"/>
                  <a:gd name="T16" fmla="*/ 474 w 936"/>
                  <a:gd name="T17" fmla="*/ 108 h 1111"/>
                  <a:gd name="T18" fmla="*/ 372 w 936"/>
                  <a:gd name="T19" fmla="*/ 102 h 1111"/>
                  <a:gd name="T20" fmla="*/ 258 w 936"/>
                  <a:gd name="T21" fmla="*/ 234 h 1111"/>
                  <a:gd name="T22" fmla="*/ 288 w 936"/>
                  <a:gd name="T23" fmla="*/ 330 h 1111"/>
                  <a:gd name="T24" fmla="*/ 288 w 936"/>
                  <a:gd name="T25" fmla="*/ 330 h 1111"/>
                  <a:gd name="T26" fmla="*/ 270 w 936"/>
                  <a:gd name="T27" fmla="*/ 378 h 1111"/>
                  <a:gd name="T28" fmla="*/ 174 w 936"/>
                  <a:gd name="T29" fmla="*/ 456 h 1111"/>
                  <a:gd name="T30" fmla="*/ 108 w 936"/>
                  <a:gd name="T31" fmla="*/ 492 h 1111"/>
                  <a:gd name="T32" fmla="*/ 108 w 936"/>
                  <a:gd name="T33" fmla="*/ 492 h 1111"/>
                  <a:gd name="T34" fmla="*/ 18 w 936"/>
                  <a:gd name="T35" fmla="*/ 498 h 1111"/>
                  <a:gd name="T36" fmla="*/ 6 w 936"/>
                  <a:gd name="T37" fmla="*/ 534 h 1111"/>
                  <a:gd name="T38" fmla="*/ 6 w 936"/>
                  <a:gd name="T39" fmla="*/ 582 h 1111"/>
                  <a:gd name="T40" fmla="*/ 60 w 936"/>
                  <a:gd name="T41" fmla="*/ 636 h 1111"/>
                  <a:gd name="T42" fmla="*/ 60 w 936"/>
                  <a:gd name="T43" fmla="*/ 636 h 1111"/>
                  <a:gd name="T44" fmla="*/ 48 w 936"/>
                  <a:gd name="T45" fmla="*/ 648 h 1111"/>
                  <a:gd name="T46" fmla="*/ 96 w 936"/>
                  <a:gd name="T47" fmla="*/ 666 h 1111"/>
                  <a:gd name="T48" fmla="*/ 96 w 936"/>
                  <a:gd name="T49" fmla="*/ 666 h 1111"/>
                  <a:gd name="T50" fmla="*/ 156 w 936"/>
                  <a:gd name="T51" fmla="*/ 726 h 1111"/>
                  <a:gd name="T52" fmla="*/ 228 w 936"/>
                  <a:gd name="T53" fmla="*/ 702 h 1111"/>
                  <a:gd name="T54" fmla="*/ 270 w 936"/>
                  <a:gd name="T55" fmla="*/ 732 h 1111"/>
                  <a:gd name="T56" fmla="*/ 270 w 936"/>
                  <a:gd name="T57" fmla="*/ 732 h 1111"/>
                  <a:gd name="T58" fmla="*/ 228 w 936"/>
                  <a:gd name="T59" fmla="*/ 859 h 1111"/>
                  <a:gd name="T60" fmla="*/ 216 w 936"/>
                  <a:gd name="T61" fmla="*/ 937 h 1111"/>
                  <a:gd name="T62" fmla="*/ 288 w 936"/>
                  <a:gd name="T63" fmla="*/ 985 h 1111"/>
                  <a:gd name="T64" fmla="*/ 306 w 936"/>
                  <a:gd name="T65" fmla="*/ 985 h 1111"/>
                  <a:gd name="T66" fmla="*/ 312 w 936"/>
                  <a:gd name="T67" fmla="*/ 979 h 1111"/>
                  <a:gd name="T68" fmla="*/ 372 w 936"/>
                  <a:gd name="T69" fmla="*/ 1003 h 1111"/>
                  <a:gd name="T70" fmla="*/ 420 w 936"/>
                  <a:gd name="T71" fmla="*/ 1021 h 1111"/>
                  <a:gd name="T72" fmla="*/ 420 w 936"/>
                  <a:gd name="T73" fmla="*/ 1021 h 1111"/>
                  <a:gd name="T74" fmla="*/ 510 w 936"/>
                  <a:gd name="T75" fmla="*/ 1087 h 1111"/>
                  <a:gd name="T76" fmla="*/ 594 w 936"/>
                  <a:gd name="T77" fmla="*/ 1075 h 1111"/>
                  <a:gd name="T78" fmla="*/ 648 w 936"/>
                  <a:gd name="T79" fmla="*/ 1063 h 1111"/>
                  <a:gd name="T80" fmla="*/ 732 w 936"/>
                  <a:gd name="T81" fmla="*/ 1093 h 1111"/>
                  <a:gd name="T82" fmla="*/ 834 w 936"/>
                  <a:gd name="T83" fmla="*/ 1015 h 1111"/>
                  <a:gd name="T84" fmla="*/ 858 w 936"/>
                  <a:gd name="T85" fmla="*/ 1027 h 1111"/>
                  <a:gd name="T86" fmla="*/ 906 w 936"/>
                  <a:gd name="T87" fmla="*/ 1063 h 1111"/>
                  <a:gd name="T88" fmla="*/ 936 w 936"/>
                  <a:gd name="T89" fmla="*/ 360 h 1111"/>
                  <a:gd name="T90" fmla="*/ 918 w 936"/>
                  <a:gd name="T91" fmla="*/ 36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36" h="1111">
                    <a:moveTo>
                      <a:pt x="918" y="360"/>
                    </a:moveTo>
                    <a:lnTo>
                      <a:pt x="918" y="360"/>
                    </a:lnTo>
                    <a:lnTo>
                      <a:pt x="858" y="264"/>
                    </a:lnTo>
                    <a:lnTo>
                      <a:pt x="678" y="216"/>
                    </a:lnTo>
                    <a:lnTo>
                      <a:pt x="684" y="168"/>
                    </a:lnTo>
                    <a:lnTo>
                      <a:pt x="654" y="72"/>
                    </a:lnTo>
                    <a:lnTo>
                      <a:pt x="624" y="60"/>
                    </a:lnTo>
                    <a:lnTo>
                      <a:pt x="612" y="66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40" y="0"/>
                    </a:lnTo>
                    <a:lnTo>
                      <a:pt x="534" y="0"/>
                    </a:lnTo>
                    <a:lnTo>
                      <a:pt x="516" y="36"/>
                    </a:lnTo>
                    <a:lnTo>
                      <a:pt x="486" y="36"/>
                    </a:lnTo>
                    <a:lnTo>
                      <a:pt x="480" y="66"/>
                    </a:lnTo>
                    <a:lnTo>
                      <a:pt x="474" y="108"/>
                    </a:lnTo>
                    <a:lnTo>
                      <a:pt x="402" y="108"/>
                    </a:lnTo>
                    <a:lnTo>
                      <a:pt x="372" y="102"/>
                    </a:lnTo>
                    <a:lnTo>
                      <a:pt x="348" y="222"/>
                    </a:lnTo>
                    <a:lnTo>
                      <a:pt x="258" y="234"/>
                    </a:lnTo>
                    <a:lnTo>
                      <a:pt x="264" y="264"/>
                    </a:lnTo>
                    <a:lnTo>
                      <a:pt x="288" y="330"/>
                    </a:lnTo>
                    <a:lnTo>
                      <a:pt x="288" y="330"/>
                    </a:lnTo>
                    <a:lnTo>
                      <a:pt x="288" y="330"/>
                    </a:lnTo>
                    <a:lnTo>
                      <a:pt x="264" y="378"/>
                    </a:lnTo>
                    <a:lnTo>
                      <a:pt x="270" y="378"/>
                    </a:lnTo>
                    <a:lnTo>
                      <a:pt x="192" y="420"/>
                    </a:lnTo>
                    <a:lnTo>
                      <a:pt x="174" y="456"/>
                    </a:lnTo>
                    <a:lnTo>
                      <a:pt x="132" y="456"/>
                    </a:lnTo>
                    <a:lnTo>
                      <a:pt x="108" y="492"/>
                    </a:lnTo>
                    <a:lnTo>
                      <a:pt x="108" y="492"/>
                    </a:lnTo>
                    <a:lnTo>
                      <a:pt x="108" y="492"/>
                    </a:lnTo>
                    <a:lnTo>
                      <a:pt x="72" y="474"/>
                    </a:lnTo>
                    <a:lnTo>
                      <a:pt x="18" y="498"/>
                    </a:lnTo>
                    <a:lnTo>
                      <a:pt x="6" y="534"/>
                    </a:lnTo>
                    <a:lnTo>
                      <a:pt x="6" y="534"/>
                    </a:lnTo>
                    <a:lnTo>
                      <a:pt x="0" y="534"/>
                    </a:lnTo>
                    <a:lnTo>
                      <a:pt x="6" y="582"/>
                    </a:lnTo>
                    <a:lnTo>
                      <a:pt x="48" y="57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48" y="648"/>
                    </a:lnTo>
                    <a:lnTo>
                      <a:pt x="36" y="660"/>
                    </a:lnTo>
                    <a:lnTo>
                      <a:pt x="96" y="666"/>
                    </a:lnTo>
                    <a:lnTo>
                      <a:pt x="96" y="666"/>
                    </a:lnTo>
                    <a:lnTo>
                      <a:pt x="96" y="666"/>
                    </a:lnTo>
                    <a:lnTo>
                      <a:pt x="96" y="708"/>
                    </a:lnTo>
                    <a:lnTo>
                      <a:pt x="156" y="726"/>
                    </a:lnTo>
                    <a:lnTo>
                      <a:pt x="174" y="732"/>
                    </a:lnTo>
                    <a:lnTo>
                      <a:pt x="228" y="702"/>
                    </a:lnTo>
                    <a:lnTo>
                      <a:pt x="252" y="720"/>
                    </a:lnTo>
                    <a:lnTo>
                      <a:pt x="270" y="732"/>
                    </a:lnTo>
                    <a:lnTo>
                      <a:pt x="270" y="732"/>
                    </a:lnTo>
                    <a:lnTo>
                      <a:pt x="270" y="732"/>
                    </a:lnTo>
                    <a:lnTo>
                      <a:pt x="216" y="816"/>
                    </a:lnTo>
                    <a:lnTo>
                      <a:pt x="228" y="859"/>
                    </a:lnTo>
                    <a:lnTo>
                      <a:pt x="204" y="889"/>
                    </a:lnTo>
                    <a:lnTo>
                      <a:pt x="216" y="937"/>
                    </a:lnTo>
                    <a:lnTo>
                      <a:pt x="294" y="973"/>
                    </a:lnTo>
                    <a:lnTo>
                      <a:pt x="288" y="985"/>
                    </a:lnTo>
                    <a:lnTo>
                      <a:pt x="306" y="991"/>
                    </a:lnTo>
                    <a:lnTo>
                      <a:pt x="306" y="985"/>
                    </a:lnTo>
                    <a:lnTo>
                      <a:pt x="312" y="979"/>
                    </a:lnTo>
                    <a:lnTo>
                      <a:pt x="312" y="979"/>
                    </a:lnTo>
                    <a:lnTo>
                      <a:pt x="312" y="979"/>
                    </a:lnTo>
                    <a:lnTo>
                      <a:pt x="372" y="1003"/>
                    </a:lnTo>
                    <a:lnTo>
                      <a:pt x="396" y="1033"/>
                    </a:lnTo>
                    <a:lnTo>
                      <a:pt x="420" y="1021"/>
                    </a:lnTo>
                    <a:lnTo>
                      <a:pt x="420" y="1021"/>
                    </a:lnTo>
                    <a:lnTo>
                      <a:pt x="420" y="1021"/>
                    </a:lnTo>
                    <a:lnTo>
                      <a:pt x="426" y="1051"/>
                    </a:lnTo>
                    <a:lnTo>
                      <a:pt x="510" y="1087"/>
                    </a:lnTo>
                    <a:lnTo>
                      <a:pt x="582" y="1081"/>
                    </a:lnTo>
                    <a:lnTo>
                      <a:pt x="594" y="1075"/>
                    </a:lnTo>
                    <a:lnTo>
                      <a:pt x="606" y="1111"/>
                    </a:lnTo>
                    <a:lnTo>
                      <a:pt x="648" y="1063"/>
                    </a:lnTo>
                    <a:lnTo>
                      <a:pt x="672" y="1081"/>
                    </a:lnTo>
                    <a:lnTo>
                      <a:pt x="732" y="1093"/>
                    </a:lnTo>
                    <a:lnTo>
                      <a:pt x="768" y="1069"/>
                    </a:lnTo>
                    <a:lnTo>
                      <a:pt x="834" y="1015"/>
                    </a:lnTo>
                    <a:lnTo>
                      <a:pt x="846" y="1027"/>
                    </a:lnTo>
                    <a:lnTo>
                      <a:pt x="858" y="1027"/>
                    </a:lnTo>
                    <a:lnTo>
                      <a:pt x="888" y="1015"/>
                    </a:lnTo>
                    <a:lnTo>
                      <a:pt x="906" y="1063"/>
                    </a:lnTo>
                    <a:lnTo>
                      <a:pt x="936" y="1069"/>
                    </a:lnTo>
                    <a:lnTo>
                      <a:pt x="936" y="360"/>
                    </a:lnTo>
                    <a:lnTo>
                      <a:pt x="918" y="360"/>
                    </a:lnTo>
                    <a:lnTo>
                      <a:pt x="918" y="3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9" name="Rectangle 19"/>
              <p:cNvSpPr>
                <a:spLocks noChangeArrowheads="1"/>
              </p:cNvSpPr>
              <p:nvPr/>
            </p:nvSpPr>
            <p:spPr bwMode="auto">
              <a:xfrm>
                <a:off x="5556" y="158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0" name="Freeform 20"/>
              <p:cNvSpPr>
                <a:spLocks/>
              </p:cNvSpPr>
              <p:nvPr/>
            </p:nvSpPr>
            <p:spPr bwMode="auto">
              <a:xfrm>
                <a:off x="5364" y="443"/>
                <a:ext cx="18" cy="0"/>
              </a:xfrm>
              <a:custGeom>
                <a:avLst/>
                <a:gdLst>
                  <a:gd name="T0" fmla="*/ 18 w 18"/>
                  <a:gd name="T1" fmla="*/ 18 w 18"/>
                  <a:gd name="T2" fmla="*/ 18 w 18"/>
                  <a:gd name="T3" fmla="*/ 0 w 18"/>
                  <a:gd name="T4" fmla="*/ 18 w 18"/>
                  <a:gd name="T5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1" name="Freeform 21"/>
              <p:cNvSpPr>
                <a:spLocks/>
              </p:cNvSpPr>
              <p:nvPr/>
            </p:nvSpPr>
            <p:spPr bwMode="auto">
              <a:xfrm>
                <a:off x="5388" y="443"/>
                <a:ext cx="60" cy="66"/>
              </a:xfrm>
              <a:custGeom>
                <a:avLst/>
                <a:gdLst>
                  <a:gd name="T0" fmla="*/ 48 w 60"/>
                  <a:gd name="T1" fmla="*/ 66 h 66"/>
                  <a:gd name="T2" fmla="*/ 0 w 60"/>
                  <a:gd name="T3" fmla="*/ 0 h 66"/>
                  <a:gd name="T4" fmla="*/ 0 w 60"/>
                  <a:gd name="T5" fmla="*/ 0 h 66"/>
                  <a:gd name="T6" fmla="*/ 48 w 60"/>
                  <a:gd name="T7" fmla="*/ 66 h 66"/>
                  <a:gd name="T8" fmla="*/ 60 w 60"/>
                  <a:gd name="T9" fmla="*/ 60 h 66"/>
                  <a:gd name="T10" fmla="*/ 60 w 60"/>
                  <a:gd name="T11" fmla="*/ 60 h 66"/>
                  <a:gd name="T12" fmla="*/ 48 w 60"/>
                  <a:gd name="T1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6">
                    <a:moveTo>
                      <a:pt x="48" y="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8" y="66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4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2" name="Freeform 22"/>
              <p:cNvSpPr>
                <a:spLocks/>
              </p:cNvSpPr>
              <p:nvPr/>
            </p:nvSpPr>
            <p:spPr bwMode="auto">
              <a:xfrm>
                <a:off x="5382" y="443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3" name="Rectangle 23"/>
              <p:cNvSpPr>
                <a:spLocks noChangeArrowheads="1"/>
              </p:cNvSpPr>
              <p:nvPr/>
            </p:nvSpPr>
            <p:spPr bwMode="auto">
              <a:xfrm>
                <a:off x="5742" y="803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4" name="Rectangle 24"/>
              <p:cNvSpPr>
                <a:spLocks noChangeArrowheads="1"/>
              </p:cNvSpPr>
              <p:nvPr/>
            </p:nvSpPr>
            <p:spPr bwMode="auto">
              <a:xfrm>
                <a:off x="5382" y="44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5" name="Freeform 25"/>
              <p:cNvSpPr>
                <a:spLocks/>
              </p:cNvSpPr>
              <p:nvPr/>
            </p:nvSpPr>
            <p:spPr bwMode="auto">
              <a:xfrm>
                <a:off x="5562" y="1530"/>
                <a:ext cx="198" cy="516"/>
              </a:xfrm>
              <a:custGeom>
                <a:avLst/>
                <a:gdLst>
                  <a:gd name="T0" fmla="*/ 198 w 198"/>
                  <a:gd name="T1" fmla="*/ 0 h 516"/>
                  <a:gd name="T2" fmla="*/ 180 w 198"/>
                  <a:gd name="T3" fmla="*/ 30 h 516"/>
                  <a:gd name="T4" fmla="*/ 108 w 198"/>
                  <a:gd name="T5" fmla="*/ 84 h 516"/>
                  <a:gd name="T6" fmla="*/ 66 w 198"/>
                  <a:gd name="T7" fmla="*/ 174 h 516"/>
                  <a:gd name="T8" fmla="*/ 42 w 198"/>
                  <a:gd name="T9" fmla="*/ 180 h 516"/>
                  <a:gd name="T10" fmla="*/ 24 w 198"/>
                  <a:gd name="T11" fmla="*/ 246 h 516"/>
                  <a:gd name="T12" fmla="*/ 24 w 198"/>
                  <a:gd name="T13" fmla="*/ 258 h 516"/>
                  <a:gd name="T14" fmla="*/ 12 w 198"/>
                  <a:gd name="T15" fmla="*/ 282 h 516"/>
                  <a:gd name="T16" fmla="*/ 0 w 198"/>
                  <a:gd name="T17" fmla="*/ 300 h 516"/>
                  <a:gd name="T18" fmla="*/ 60 w 198"/>
                  <a:gd name="T19" fmla="*/ 354 h 516"/>
                  <a:gd name="T20" fmla="*/ 54 w 198"/>
                  <a:gd name="T21" fmla="*/ 384 h 516"/>
                  <a:gd name="T22" fmla="*/ 66 w 198"/>
                  <a:gd name="T23" fmla="*/ 384 h 516"/>
                  <a:gd name="T24" fmla="*/ 90 w 198"/>
                  <a:gd name="T25" fmla="*/ 444 h 516"/>
                  <a:gd name="T26" fmla="*/ 78 w 198"/>
                  <a:gd name="T27" fmla="*/ 504 h 516"/>
                  <a:gd name="T28" fmla="*/ 120 w 198"/>
                  <a:gd name="T29" fmla="*/ 516 h 516"/>
                  <a:gd name="T30" fmla="*/ 168 w 198"/>
                  <a:gd name="T31" fmla="*/ 480 h 516"/>
                  <a:gd name="T32" fmla="*/ 174 w 198"/>
                  <a:gd name="T33" fmla="*/ 456 h 516"/>
                  <a:gd name="T34" fmla="*/ 198 w 198"/>
                  <a:gd name="T35" fmla="*/ 480 h 516"/>
                  <a:gd name="T36" fmla="*/ 198 w 198"/>
                  <a:gd name="T37" fmla="*/ 0 h 516"/>
                  <a:gd name="T38" fmla="*/ 198 w 198"/>
                  <a:gd name="T39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8" h="516">
                    <a:moveTo>
                      <a:pt x="198" y="0"/>
                    </a:moveTo>
                    <a:lnTo>
                      <a:pt x="180" y="30"/>
                    </a:lnTo>
                    <a:lnTo>
                      <a:pt x="108" y="84"/>
                    </a:lnTo>
                    <a:lnTo>
                      <a:pt x="66" y="174"/>
                    </a:lnTo>
                    <a:lnTo>
                      <a:pt x="42" y="180"/>
                    </a:lnTo>
                    <a:lnTo>
                      <a:pt x="24" y="246"/>
                    </a:lnTo>
                    <a:lnTo>
                      <a:pt x="24" y="258"/>
                    </a:lnTo>
                    <a:lnTo>
                      <a:pt x="12" y="282"/>
                    </a:lnTo>
                    <a:lnTo>
                      <a:pt x="0" y="300"/>
                    </a:lnTo>
                    <a:lnTo>
                      <a:pt x="60" y="354"/>
                    </a:lnTo>
                    <a:lnTo>
                      <a:pt x="54" y="384"/>
                    </a:lnTo>
                    <a:lnTo>
                      <a:pt x="66" y="384"/>
                    </a:lnTo>
                    <a:lnTo>
                      <a:pt x="90" y="444"/>
                    </a:lnTo>
                    <a:lnTo>
                      <a:pt x="78" y="504"/>
                    </a:lnTo>
                    <a:lnTo>
                      <a:pt x="120" y="516"/>
                    </a:lnTo>
                    <a:lnTo>
                      <a:pt x="168" y="480"/>
                    </a:lnTo>
                    <a:lnTo>
                      <a:pt x="174" y="456"/>
                    </a:lnTo>
                    <a:lnTo>
                      <a:pt x="198" y="480"/>
                    </a:lnTo>
                    <a:lnTo>
                      <a:pt x="198" y="0"/>
                    </a:lnTo>
                    <a:lnTo>
                      <a:pt x="19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6" name="Freeform 26"/>
              <p:cNvSpPr>
                <a:spLocks/>
              </p:cNvSpPr>
              <p:nvPr/>
            </p:nvSpPr>
            <p:spPr bwMode="auto">
              <a:xfrm>
                <a:off x="5430" y="1554"/>
                <a:ext cx="126" cy="30"/>
              </a:xfrm>
              <a:custGeom>
                <a:avLst/>
                <a:gdLst>
                  <a:gd name="T0" fmla="*/ 6 w 126"/>
                  <a:gd name="T1" fmla="*/ 24 h 30"/>
                  <a:gd name="T2" fmla="*/ 66 w 126"/>
                  <a:gd name="T3" fmla="*/ 24 h 30"/>
                  <a:gd name="T4" fmla="*/ 126 w 126"/>
                  <a:gd name="T5" fmla="*/ 30 h 30"/>
                  <a:gd name="T6" fmla="*/ 6 w 126"/>
                  <a:gd name="T7" fmla="*/ 24 h 30"/>
                  <a:gd name="T8" fmla="*/ 0 w 126"/>
                  <a:gd name="T9" fmla="*/ 0 h 30"/>
                  <a:gd name="T10" fmla="*/ 0 w 126"/>
                  <a:gd name="T11" fmla="*/ 0 h 30"/>
                  <a:gd name="T12" fmla="*/ 6 w 126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0">
                    <a:moveTo>
                      <a:pt x="6" y="24"/>
                    </a:moveTo>
                    <a:lnTo>
                      <a:pt x="66" y="24"/>
                    </a:lnTo>
                    <a:lnTo>
                      <a:pt x="126" y="3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7" name="Freeform 27"/>
              <p:cNvSpPr>
                <a:spLocks/>
              </p:cNvSpPr>
              <p:nvPr/>
            </p:nvSpPr>
            <p:spPr bwMode="auto">
              <a:xfrm>
                <a:off x="5430" y="1506"/>
                <a:ext cx="132" cy="78"/>
              </a:xfrm>
              <a:custGeom>
                <a:avLst/>
                <a:gdLst>
                  <a:gd name="T0" fmla="*/ 126 w 132"/>
                  <a:gd name="T1" fmla="*/ 78 h 78"/>
                  <a:gd name="T2" fmla="*/ 132 w 132"/>
                  <a:gd name="T3" fmla="*/ 78 h 78"/>
                  <a:gd name="T4" fmla="*/ 114 w 132"/>
                  <a:gd name="T5" fmla="*/ 36 h 78"/>
                  <a:gd name="T6" fmla="*/ 126 w 132"/>
                  <a:gd name="T7" fmla="*/ 30 h 78"/>
                  <a:gd name="T8" fmla="*/ 66 w 132"/>
                  <a:gd name="T9" fmla="*/ 18 h 78"/>
                  <a:gd name="T10" fmla="*/ 42 w 132"/>
                  <a:gd name="T11" fmla="*/ 0 h 78"/>
                  <a:gd name="T12" fmla="*/ 0 w 132"/>
                  <a:gd name="T13" fmla="*/ 48 h 78"/>
                  <a:gd name="T14" fmla="*/ 6 w 132"/>
                  <a:gd name="T15" fmla="*/ 72 h 78"/>
                  <a:gd name="T16" fmla="*/ 126 w 132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78">
                    <a:moveTo>
                      <a:pt x="126" y="78"/>
                    </a:moveTo>
                    <a:lnTo>
                      <a:pt x="132" y="78"/>
                    </a:lnTo>
                    <a:lnTo>
                      <a:pt x="114" y="36"/>
                    </a:lnTo>
                    <a:lnTo>
                      <a:pt x="126" y="3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0" y="48"/>
                    </a:lnTo>
                    <a:lnTo>
                      <a:pt x="6" y="72"/>
                    </a:lnTo>
                    <a:lnTo>
                      <a:pt x="126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8" name="Freeform 28"/>
              <p:cNvSpPr>
                <a:spLocks/>
              </p:cNvSpPr>
              <p:nvPr/>
            </p:nvSpPr>
            <p:spPr bwMode="auto">
              <a:xfrm>
                <a:off x="5082" y="1422"/>
                <a:ext cx="324" cy="174"/>
              </a:xfrm>
              <a:custGeom>
                <a:avLst/>
                <a:gdLst>
                  <a:gd name="T0" fmla="*/ 30 w 324"/>
                  <a:gd name="T1" fmla="*/ 6 h 174"/>
                  <a:gd name="T2" fmla="*/ 24 w 324"/>
                  <a:gd name="T3" fmla="*/ 18 h 174"/>
                  <a:gd name="T4" fmla="*/ 0 w 324"/>
                  <a:gd name="T5" fmla="*/ 72 h 174"/>
                  <a:gd name="T6" fmla="*/ 114 w 324"/>
                  <a:gd name="T7" fmla="*/ 138 h 174"/>
                  <a:gd name="T8" fmla="*/ 174 w 324"/>
                  <a:gd name="T9" fmla="*/ 138 h 174"/>
                  <a:gd name="T10" fmla="*/ 198 w 324"/>
                  <a:gd name="T11" fmla="*/ 156 h 174"/>
                  <a:gd name="T12" fmla="*/ 300 w 324"/>
                  <a:gd name="T13" fmla="*/ 174 h 174"/>
                  <a:gd name="T14" fmla="*/ 300 w 324"/>
                  <a:gd name="T15" fmla="*/ 162 h 174"/>
                  <a:gd name="T16" fmla="*/ 312 w 324"/>
                  <a:gd name="T17" fmla="*/ 114 h 174"/>
                  <a:gd name="T18" fmla="*/ 318 w 324"/>
                  <a:gd name="T19" fmla="*/ 108 h 174"/>
                  <a:gd name="T20" fmla="*/ 324 w 324"/>
                  <a:gd name="T21" fmla="*/ 102 h 174"/>
                  <a:gd name="T22" fmla="*/ 252 w 324"/>
                  <a:gd name="T23" fmla="*/ 108 h 174"/>
                  <a:gd name="T24" fmla="*/ 168 w 324"/>
                  <a:gd name="T25" fmla="*/ 72 h 174"/>
                  <a:gd name="T26" fmla="*/ 162 w 324"/>
                  <a:gd name="T27" fmla="*/ 42 h 174"/>
                  <a:gd name="T28" fmla="*/ 138 w 324"/>
                  <a:gd name="T29" fmla="*/ 54 h 174"/>
                  <a:gd name="T30" fmla="*/ 138 w 324"/>
                  <a:gd name="T31" fmla="*/ 54 h 174"/>
                  <a:gd name="T32" fmla="*/ 138 w 324"/>
                  <a:gd name="T33" fmla="*/ 54 h 174"/>
                  <a:gd name="T34" fmla="*/ 114 w 324"/>
                  <a:gd name="T35" fmla="*/ 24 h 174"/>
                  <a:gd name="T36" fmla="*/ 54 w 324"/>
                  <a:gd name="T37" fmla="*/ 0 h 174"/>
                  <a:gd name="T38" fmla="*/ 48 w 324"/>
                  <a:gd name="T39" fmla="*/ 6 h 174"/>
                  <a:gd name="T40" fmla="*/ 48 w 324"/>
                  <a:gd name="T41" fmla="*/ 12 h 174"/>
                  <a:gd name="T42" fmla="*/ 48 w 324"/>
                  <a:gd name="T43" fmla="*/ 12 h 174"/>
                  <a:gd name="T44" fmla="*/ 48 w 324"/>
                  <a:gd name="T45" fmla="*/ 12 h 174"/>
                  <a:gd name="T46" fmla="*/ 30 w 324"/>
                  <a:gd name="T47" fmla="*/ 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4" h="174">
                    <a:moveTo>
                      <a:pt x="30" y="6"/>
                    </a:moveTo>
                    <a:lnTo>
                      <a:pt x="24" y="18"/>
                    </a:lnTo>
                    <a:lnTo>
                      <a:pt x="0" y="72"/>
                    </a:lnTo>
                    <a:lnTo>
                      <a:pt x="114" y="138"/>
                    </a:lnTo>
                    <a:lnTo>
                      <a:pt x="174" y="138"/>
                    </a:lnTo>
                    <a:lnTo>
                      <a:pt x="198" y="156"/>
                    </a:lnTo>
                    <a:lnTo>
                      <a:pt x="300" y="174"/>
                    </a:lnTo>
                    <a:lnTo>
                      <a:pt x="300" y="162"/>
                    </a:lnTo>
                    <a:lnTo>
                      <a:pt x="312" y="114"/>
                    </a:lnTo>
                    <a:lnTo>
                      <a:pt x="318" y="108"/>
                    </a:lnTo>
                    <a:lnTo>
                      <a:pt x="324" y="102"/>
                    </a:lnTo>
                    <a:lnTo>
                      <a:pt x="252" y="108"/>
                    </a:lnTo>
                    <a:lnTo>
                      <a:pt x="168" y="72"/>
                    </a:lnTo>
                    <a:lnTo>
                      <a:pt x="162" y="4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14" y="24"/>
                    </a:lnTo>
                    <a:lnTo>
                      <a:pt x="54" y="0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9" name="Freeform 29"/>
              <p:cNvSpPr>
                <a:spLocks/>
              </p:cNvSpPr>
              <p:nvPr/>
            </p:nvSpPr>
            <p:spPr bwMode="auto">
              <a:xfrm>
                <a:off x="5334" y="1524"/>
                <a:ext cx="72" cy="6"/>
              </a:xfrm>
              <a:custGeom>
                <a:avLst/>
                <a:gdLst>
                  <a:gd name="T0" fmla="*/ 72 w 72"/>
                  <a:gd name="T1" fmla="*/ 0 h 6"/>
                  <a:gd name="T2" fmla="*/ 0 w 72"/>
                  <a:gd name="T3" fmla="*/ 6 h 6"/>
                  <a:gd name="T4" fmla="*/ 72 w 72"/>
                  <a:gd name="T5" fmla="*/ 0 h 6"/>
                  <a:gd name="T6" fmla="*/ 72 w 7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6">
                    <a:moveTo>
                      <a:pt x="72" y="0"/>
                    </a:moveTo>
                    <a:lnTo>
                      <a:pt x="0" y="6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0" name="Freeform 30"/>
              <p:cNvSpPr>
                <a:spLocks/>
              </p:cNvSpPr>
              <p:nvPr/>
            </p:nvSpPr>
            <p:spPr bwMode="auto">
              <a:xfrm>
                <a:off x="5130" y="142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1" name="Freeform 31"/>
              <p:cNvSpPr>
                <a:spLocks/>
              </p:cNvSpPr>
              <p:nvPr/>
            </p:nvSpPr>
            <p:spPr bwMode="auto">
              <a:xfrm>
                <a:off x="5196" y="1446"/>
                <a:ext cx="24" cy="30"/>
              </a:xfrm>
              <a:custGeom>
                <a:avLst/>
                <a:gdLst>
                  <a:gd name="T0" fmla="*/ 24 w 24"/>
                  <a:gd name="T1" fmla="*/ 30 h 30"/>
                  <a:gd name="T2" fmla="*/ 0 w 24"/>
                  <a:gd name="T3" fmla="*/ 0 h 30"/>
                  <a:gd name="T4" fmla="*/ 24 w 24"/>
                  <a:gd name="T5" fmla="*/ 30 h 30"/>
                  <a:gd name="T6" fmla="*/ 24 w 24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24" y="30"/>
                    </a:moveTo>
                    <a:lnTo>
                      <a:pt x="0" y="0"/>
                    </a:lnTo>
                    <a:lnTo>
                      <a:pt x="24" y="30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2" name="Freeform 32"/>
              <p:cNvSpPr>
                <a:spLocks/>
              </p:cNvSpPr>
              <p:nvPr/>
            </p:nvSpPr>
            <p:spPr bwMode="auto">
              <a:xfrm>
                <a:off x="5244" y="1464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0 h 30"/>
                  <a:gd name="T4" fmla="*/ 6 w 6"/>
                  <a:gd name="T5" fmla="*/ 30 h 30"/>
                  <a:gd name="T6" fmla="*/ 0 w 6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0"/>
                    </a:lnTo>
                    <a:lnTo>
                      <a:pt x="6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3" name="Freeform 33"/>
              <p:cNvSpPr>
                <a:spLocks/>
              </p:cNvSpPr>
              <p:nvPr/>
            </p:nvSpPr>
            <p:spPr bwMode="auto">
              <a:xfrm>
                <a:off x="5112" y="142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18 w 18"/>
                  <a:gd name="T3" fmla="*/ 6 h 6"/>
                  <a:gd name="T4" fmla="*/ 0 w 18"/>
                  <a:gd name="T5" fmla="*/ 0 h 6"/>
                  <a:gd name="T6" fmla="*/ 0 w 18"/>
                  <a:gd name="T7" fmla="*/ 0 h 6"/>
                  <a:gd name="T8" fmla="*/ 18 w 1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4" name="Freeform 34"/>
              <p:cNvSpPr>
                <a:spLocks/>
              </p:cNvSpPr>
              <p:nvPr/>
            </p:nvSpPr>
            <p:spPr bwMode="auto">
              <a:xfrm>
                <a:off x="5400" y="1590"/>
                <a:ext cx="186" cy="240"/>
              </a:xfrm>
              <a:custGeom>
                <a:avLst/>
                <a:gdLst>
                  <a:gd name="T0" fmla="*/ 150 w 186"/>
                  <a:gd name="T1" fmla="*/ 132 h 240"/>
                  <a:gd name="T2" fmla="*/ 138 w 186"/>
                  <a:gd name="T3" fmla="*/ 144 h 240"/>
                  <a:gd name="T4" fmla="*/ 132 w 186"/>
                  <a:gd name="T5" fmla="*/ 144 h 240"/>
                  <a:gd name="T6" fmla="*/ 132 w 186"/>
                  <a:gd name="T7" fmla="*/ 144 h 240"/>
                  <a:gd name="T8" fmla="*/ 132 w 186"/>
                  <a:gd name="T9" fmla="*/ 144 h 240"/>
                  <a:gd name="T10" fmla="*/ 114 w 186"/>
                  <a:gd name="T11" fmla="*/ 126 h 240"/>
                  <a:gd name="T12" fmla="*/ 150 w 186"/>
                  <a:gd name="T13" fmla="*/ 54 h 240"/>
                  <a:gd name="T14" fmla="*/ 66 w 186"/>
                  <a:gd name="T15" fmla="*/ 54 h 240"/>
                  <a:gd name="T16" fmla="*/ 6 w 186"/>
                  <a:gd name="T17" fmla="*/ 0 h 240"/>
                  <a:gd name="T18" fmla="*/ 0 w 186"/>
                  <a:gd name="T19" fmla="*/ 36 h 240"/>
                  <a:gd name="T20" fmla="*/ 30 w 186"/>
                  <a:gd name="T21" fmla="*/ 216 h 240"/>
                  <a:gd name="T22" fmla="*/ 84 w 186"/>
                  <a:gd name="T23" fmla="*/ 210 h 240"/>
                  <a:gd name="T24" fmla="*/ 102 w 186"/>
                  <a:gd name="T25" fmla="*/ 162 h 240"/>
                  <a:gd name="T26" fmla="*/ 132 w 186"/>
                  <a:gd name="T27" fmla="*/ 174 h 240"/>
                  <a:gd name="T28" fmla="*/ 156 w 186"/>
                  <a:gd name="T29" fmla="*/ 240 h 240"/>
                  <a:gd name="T30" fmla="*/ 162 w 186"/>
                  <a:gd name="T31" fmla="*/ 240 h 240"/>
                  <a:gd name="T32" fmla="*/ 174 w 186"/>
                  <a:gd name="T33" fmla="*/ 222 h 240"/>
                  <a:gd name="T34" fmla="*/ 186 w 186"/>
                  <a:gd name="T35" fmla="*/ 198 h 240"/>
                  <a:gd name="T36" fmla="*/ 186 w 186"/>
                  <a:gd name="T37" fmla="*/ 186 h 240"/>
                  <a:gd name="T38" fmla="*/ 186 w 186"/>
                  <a:gd name="T39" fmla="*/ 186 h 240"/>
                  <a:gd name="T40" fmla="*/ 150 w 186"/>
                  <a:gd name="T41" fmla="*/ 13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6" h="240">
                    <a:moveTo>
                      <a:pt x="150" y="132"/>
                    </a:moveTo>
                    <a:lnTo>
                      <a:pt x="138" y="144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14" y="126"/>
                    </a:lnTo>
                    <a:lnTo>
                      <a:pt x="150" y="54"/>
                    </a:lnTo>
                    <a:lnTo>
                      <a:pt x="66" y="54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30" y="216"/>
                    </a:lnTo>
                    <a:lnTo>
                      <a:pt x="84" y="210"/>
                    </a:lnTo>
                    <a:lnTo>
                      <a:pt x="102" y="162"/>
                    </a:lnTo>
                    <a:lnTo>
                      <a:pt x="132" y="174"/>
                    </a:lnTo>
                    <a:lnTo>
                      <a:pt x="156" y="240"/>
                    </a:lnTo>
                    <a:lnTo>
                      <a:pt x="162" y="240"/>
                    </a:lnTo>
                    <a:lnTo>
                      <a:pt x="174" y="222"/>
                    </a:lnTo>
                    <a:lnTo>
                      <a:pt x="186" y="198"/>
                    </a:lnTo>
                    <a:lnTo>
                      <a:pt x="186" y="186"/>
                    </a:lnTo>
                    <a:lnTo>
                      <a:pt x="186" y="186"/>
                    </a:lnTo>
                    <a:lnTo>
                      <a:pt x="150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5" name="Freeform 35"/>
              <p:cNvSpPr>
                <a:spLocks/>
              </p:cNvSpPr>
              <p:nvPr/>
            </p:nvSpPr>
            <p:spPr bwMode="auto">
              <a:xfrm>
                <a:off x="5574" y="1776"/>
                <a:ext cx="12" cy="36"/>
              </a:xfrm>
              <a:custGeom>
                <a:avLst/>
                <a:gdLst>
                  <a:gd name="T0" fmla="*/ 0 w 12"/>
                  <a:gd name="T1" fmla="*/ 36 h 36"/>
                  <a:gd name="T2" fmla="*/ 12 w 12"/>
                  <a:gd name="T3" fmla="*/ 12 h 36"/>
                  <a:gd name="T4" fmla="*/ 12 w 12"/>
                  <a:gd name="T5" fmla="*/ 0 h 36"/>
                  <a:gd name="T6" fmla="*/ 12 w 12"/>
                  <a:gd name="T7" fmla="*/ 12 h 36"/>
                  <a:gd name="T8" fmla="*/ 0 w 1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0" y="36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6" name="Freeform 36"/>
              <p:cNvSpPr>
                <a:spLocks/>
              </p:cNvSpPr>
              <p:nvPr/>
            </p:nvSpPr>
            <p:spPr bwMode="auto">
              <a:xfrm>
                <a:off x="5058" y="2292"/>
                <a:ext cx="84" cy="162"/>
              </a:xfrm>
              <a:custGeom>
                <a:avLst/>
                <a:gdLst>
                  <a:gd name="T0" fmla="*/ 66 w 84"/>
                  <a:gd name="T1" fmla="*/ 54 h 162"/>
                  <a:gd name="T2" fmla="*/ 54 w 84"/>
                  <a:gd name="T3" fmla="*/ 36 h 162"/>
                  <a:gd name="T4" fmla="*/ 48 w 84"/>
                  <a:gd name="T5" fmla="*/ 30 h 162"/>
                  <a:gd name="T6" fmla="*/ 30 w 84"/>
                  <a:gd name="T7" fmla="*/ 0 h 162"/>
                  <a:gd name="T8" fmla="*/ 18 w 84"/>
                  <a:gd name="T9" fmla="*/ 0 h 162"/>
                  <a:gd name="T10" fmla="*/ 12 w 84"/>
                  <a:gd name="T11" fmla="*/ 6 h 162"/>
                  <a:gd name="T12" fmla="*/ 24 w 84"/>
                  <a:gd name="T13" fmla="*/ 24 h 162"/>
                  <a:gd name="T14" fmla="*/ 6 w 84"/>
                  <a:gd name="T15" fmla="*/ 66 h 162"/>
                  <a:gd name="T16" fmla="*/ 0 w 84"/>
                  <a:gd name="T17" fmla="*/ 72 h 162"/>
                  <a:gd name="T18" fmla="*/ 12 w 84"/>
                  <a:gd name="T19" fmla="*/ 138 h 162"/>
                  <a:gd name="T20" fmla="*/ 36 w 84"/>
                  <a:gd name="T21" fmla="*/ 162 h 162"/>
                  <a:gd name="T22" fmla="*/ 54 w 84"/>
                  <a:gd name="T23" fmla="*/ 150 h 162"/>
                  <a:gd name="T24" fmla="*/ 84 w 84"/>
                  <a:gd name="T25" fmla="*/ 120 h 162"/>
                  <a:gd name="T26" fmla="*/ 84 w 84"/>
                  <a:gd name="T27" fmla="*/ 84 h 162"/>
                  <a:gd name="T28" fmla="*/ 84 w 84"/>
                  <a:gd name="T29" fmla="*/ 84 h 162"/>
                  <a:gd name="T30" fmla="*/ 66 w 84"/>
                  <a:gd name="T31" fmla="*/ 5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162">
                    <a:moveTo>
                      <a:pt x="66" y="54"/>
                    </a:moveTo>
                    <a:lnTo>
                      <a:pt x="54" y="36"/>
                    </a:lnTo>
                    <a:lnTo>
                      <a:pt x="48" y="3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12" y="138"/>
                    </a:lnTo>
                    <a:lnTo>
                      <a:pt x="36" y="162"/>
                    </a:lnTo>
                    <a:lnTo>
                      <a:pt x="54" y="150"/>
                    </a:lnTo>
                    <a:lnTo>
                      <a:pt x="84" y="120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6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7" name="Freeform 37"/>
              <p:cNvSpPr>
                <a:spLocks/>
              </p:cNvSpPr>
              <p:nvPr/>
            </p:nvSpPr>
            <p:spPr bwMode="auto">
              <a:xfrm>
                <a:off x="4602" y="1145"/>
                <a:ext cx="1158" cy="1219"/>
              </a:xfrm>
              <a:custGeom>
                <a:avLst/>
                <a:gdLst>
                  <a:gd name="T0" fmla="*/ 1080 w 1158"/>
                  <a:gd name="T1" fmla="*/ 325 h 1219"/>
                  <a:gd name="T2" fmla="*/ 1056 w 1158"/>
                  <a:gd name="T3" fmla="*/ 313 h 1219"/>
                  <a:gd name="T4" fmla="*/ 954 w 1158"/>
                  <a:gd name="T5" fmla="*/ 391 h 1219"/>
                  <a:gd name="T6" fmla="*/ 942 w 1158"/>
                  <a:gd name="T7" fmla="*/ 397 h 1219"/>
                  <a:gd name="T8" fmla="*/ 960 w 1158"/>
                  <a:gd name="T9" fmla="*/ 439 h 1219"/>
                  <a:gd name="T10" fmla="*/ 894 w 1158"/>
                  <a:gd name="T11" fmla="*/ 433 h 1219"/>
                  <a:gd name="T12" fmla="*/ 828 w 1158"/>
                  <a:gd name="T13" fmla="*/ 409 h 1219"/>
                  <a:gd name="T14" fmla="*/ 816 w 1158"/>
                  <a:gd name="T15" fmla="*/ 373 h 1219"/>
                  <a:gd name="T16" fmla="*/ 804 w 1158"/>
                  <a:gd name="T17" fmla="*/ 379 h 1219"/>
                  <a:gd name="T18" fmla="*/ 792 w 1158"/>
                  <a:gd name="T19" fmla="*/ 391 h 1219"/>
                  <a:gd name="T20" fmla="*/ 780 w 1158"/>
                  <a:gd name="T21" fmla="*/ 451 h 1219"/>
                  <a:gd name="T22" fmla="*/ 654 w 1158"/>
                  <a:gd name="T23" fmla="*/ 415 h 1219"/>
                  <a:gd name="T24" fmla="*/ 480 w 1158"/>
                  <a:gd name="T25" fmla="*/ 349 h 1219"/>
                  <a:gd name="T26" fmla="*/ 510 w 1158"/>
                  <a:gd name="T27" fmla="*/ 283 h 1219"/>
                  <a:gd name="T28" fmla="*/ 438 w 1158"/>
                  <a:gd name="T29" fmla="*/ 235 h 1219"/>
                  <a:gd name="T30" fmla="*/ 450 w 1158"/>
                  <a:gd name="T31" fmla="*/ 157 h 1219"/>
                  <a:gd name="T32" fmla="*/ 438 w 1158"/>
                  <a:gd name="T33" fmla="*/ 114 h 1219"/>
                  <a:gd name="T34" fmla="*/ 492 w 1158"/>
                  <a:gd name="T35" fmla="*/ 30 h 1219"/>
                  <a:gd name="T36" fmla="*/ 450 w 1158"/>
                  <a:gd name="T37" fmla="*/ 0 h 1219"/>
                  <a:gd name="T38" fmla="*/ 378 w 1158"/>
                  <a:gd name="T39" fmla="*/ 24 h 1219"/>
                  <a:gd name="T40" fmla="*/ 378 w 1158"/>
                  <a:gd name="T41" fmla="*/ 24 h 1219"/>
                  <a:gd name="T42" fmla="*/ 288 w 1158"/>
                  <a:gd name="T43" fmla="*/ 72 h 1219"/>
                  <a:gd name="T44" fmla="*/ 234 w 1158"/>
                  <a:gd name="T45" fmla="*/ 138 h 1219"/>
                  <a:gd name="T46" fmla="*/ 270 w 1158"/>
                  <a:gd name="T47" fmla="*/ 229 h 1219"/>
                  <a:gd name="T48" fmla="*/ 90 w 1158"/>
                  <a:gd name="T49" fmla="*/ 373 h 1219"/>
                  <a:gd name="T50" fmla="*/ 120 w 1158"/>
                  <a:gd name="T51" fmla="*/ 541 h 1219"/>
                  <a:gd name="T52" fmla="*/ 30 w 1158"/>
                  <a:gd name="T53" fmla="*/ 541 h 1219"/>
                  <a:gd name="T54" fmla="*/ 6 w 1158"/>
                  <a:gd name="T55" fmla="*/ 571 h 1219"/>
                  <a:gd name="T56" fmla="*/ 66 w 1158"/>
                  <a:gd name="T57" fmla="*/ 607 h 1219"/>
                  <a:gd name="T58" fmla="*/ 72 w 1158"/>
                  <a:gd name="T59" fmla="*/ 625 h 1219"/>
                  <a:gd name="T60" fmla="*/ 90 w 1158"/>
                  <a:gd name="T61" fmla="*/ 697 h 1219"/>
                  <a:gd name="T62" fmla="*/ 156 w 1158"/>
                  <a:gd name="T63" fmla="*/ 649 h 1219"/>
                  <a:gd name="T64" fmla="*/ 192 w 1158"/>
                  <a:gd name="T65" fmla="*/ 631 h 1219"/>
                  <a:gd name="T66" fmla="*/ 186 w 1158"/>
                  <a:gd name="T67" fmla="*/ 793 h 1219"/>
                  <a:gd name="T68" fmla="*/ 246 w 1158"/>
                  <a:gd name="T69" fmla="*/ 955 h 1219"/>
                  <a:gd name="T70" fmla="*/ 306 w 1158"/>
                  <a:gd name="T71" fmla="*/ 1075 h 1219"/>
                  <a:gd name="T72" fmla="*/ 372 w 1158"/>
                  <a:gd name="T73" fmla="*/ 1219 h 1219"/>
                  <a:gd name="T74" fmla="*/ 396 w 1158"/>
                  <a:gd name="T75" fmla="*/ 1183 h 1219"/>
                  <a:gd name="T76" fmla="*/ 444 w 1158"/>
                  <a:gd name="T77" fmla="*/ 1129 h 1219"/>
                  <a:gd name="T78" fmla="*/ 462 w 1158"/>
                  <a:gd name="T79" fmla="*/ 1063 h 1219"/>
                  <a:gd name="T80" fmla="*/ 474 w 1158"/>
                  <a:gd name="T81" fmla="*/ 925 h 1219"/>
                  <a:gd name="T82" fmla="*/ 510 w 1158"/>
                  <a:gd name="T83" fmla="*/ 907 h 1219"/>
                  <a:gd name="T84" fmla="*/ 564 w 1158"/>
                  <a:gd name="T85" fmla="*/ 871 h 1219"/>
                  <a:gd name="T86" fmla="*/ 666 w 1158"/>
                  <a:gd name="T87" fmla="*/ 763 h 1219"/>
                  <a:gd name="T88" fmla="*/ 750 w 1158"/>
                  <a:gd name="T89" fmla="*/ 697 h 1219"/>
                  <a:gd name="T90" fmla="*/ 780 w 1158"/>
                  <a:gd name="T91" fmla="*/ 661 h 1219"/>
                  <a:gd name="T92" fmla="*/ 804 w 1158"/>
                  <a:gd name="T93" fmla="*/ 667 h 1219"/>
                  <a:gd name="T94" fmla="*/ 798 w 1158"/>
                  <a:gd name="T95" fmla="*/ 481 h 1219"/>
                  <a:gd name="T96" fmla="*/ 864 w 1158"/>
                  <a:gd name="T97" fmla="*/ 499 h 1219"/>
                  <a:gd name="T98" fmla="*/ 912 w 1158"/>
                  <a:gd name="T99" fmla="*/ 571 h 1219"/>
                  <a:gd name="T100" fmla="*/ 936 w 1158"/>
                  <a:gd name="T101" fmla="*/ 589 h 1219"/>
                  <a:gd name="T102" fmla="*/ 948 w 1158"/>
                  <a:gd name="T103" fmla="*/ 577 h 1219"/>
                  <a:gd name="T104" fmla="*/ 984 w 1158"/>
                  <a:gd name="T105" fmla="*/ 631 h 1219"/>
                  <a:gd name="T106" fmla="*/ 1026 w 1158"/>
                  <a:gd name="T107" fmla="*/ 559 h 1219"/>
                  <a:gd name="T108" fmla="*/ 1140 w 1158"/>
                  <a:gd name="T109" fmla="*/ 415 h 1219"/>
                  <a:gd name="T110" fmla="*/ 1158 w 1158"/>
                  <a:gd name="T111" fmla="*/ 385 h 1219"/>
                  <a:gd name="T112" fmla="*/ 1128 w 1158"/>
                  <a:gd name="T113" fmla="*/ 361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8" h="1219">
                    <a:moveTo>
                      <a:pt x="1110" y="313"/>
                    </a:moveTo>
                    <a:lnTo>
                      <a:pt x="1080" y="325"/>
                    </a:lnTo>
                    <a:lnTo>
                      <a:pt x="1068" y="325"/>
                    </a:lnTo>
                    <a:lnTo>
                      <a:pt x="1056" y="313"/>
                    </a:lnTo>
                    <a:lnTo>
                      <a:pt x="990" y="367"/>
                    </a:lnTo>
                    <a:lnTo>
                      <a:pt x="954" y="391"/>
                    </a:lnTo>
                    <a:lnTo>
                      <a:pt x="954" y="391"/>
                    </a:lnTo>
                    <a:lnTo>
                      <a:pt x="942" y="397"/>
                    </a:lnTo>
                    <a:lnTo>
                      <a:pt x="960" y="439"/>
                    </a:lnTo>
                    <a:lnTo>
                      <a:pt x="960" y="439"/>
                    </a:lnTo>
                    <a:lnTo>
                      <a:pt x="960" y="439"/>
                    </a:lnTo>
                    <a:lnTo>
                      <a:pt x="894" y="433"/>
                    </a:lnTo>
                    <a:lnTo>
                      <a:pt x="834" y="433"/>
                    </a:lnTo>
                    <a:lnTo>
                      <a:pt x="828" y="409"/>
                    </a:lnTo>
                    <a:lnTo>
                      <a:pt x="828" y="409"/>
                    </a:lnTo>
                    <a:lnTo>
                      <a:pt x="816" y="373"/>
                    </a:lnTo>
                    <a:lnTo>
                      <a:pt x="804" y="379"/>
                    </a:lnTo>
                    <a:lnTo>
                      <a:pt x="804" y="379"/>
                    </a:lnTo>
                    <a:lnTo>
                      <a:pt x="798" y="385"/>
                    </a:lnTo>
                    <a:lnTo>
                      <a:pt x="792" y="391"/>
                    </a:lnTo>
                    <a:lnTo>
                      <a:pt x="780" y="439"/>
                    </a:lnTo>
                    <a:lnTo>
                      <a:pt x="780" y="451"/>
                    </a:lnTo>
                    <a:lnTo>
                      <a:pt x="678" y="433"/>
                    </a:lnTo>
                    <a:lnTo>
                      <a:pt x="654" y="415"/>
                    </a:lnTo>
                    <a:lnTo>
                      <a:pt x="594" y="415"/>
                    </a:lnTo>
                    <a:lnTo>
                      <a:pt x="480" y="349"/>
                    </a:lnTo>
                    <a:lnTo>
                      <a:pt x="504" y="295"/>
                    </a:lnTo>
                    <a:lnTo>
                      <a:pt x="510" y="283"/>
                    </a:lnTo>
                    <a:lnTo>
                      <a:pt x="516" y="271"/>
                    </a:lnTo>
                    <a:lnTo>
                      <a:pt x="438" y="235"/>
                    </a:lnTo>
                    <a:lnTo>
                      <a:pt x="426" y="187"/>
                    </a:lnTo>
                    <a:lnTo>
                      <a:pt x="450" y="157"/>
                    </a:lnTo>
                    <a:lnTo>
                      <a:pt x="438" y="114"/>
                    </a:lnTo>
                    <a:lnTo>
                      <a:pt x="438" y="114"/>
                    </a:lnTo>
                    <a:lnTo>
                      <a:pt x="438" y="114"/>
                    </a:lnTo>
                    <a:lnTo>
                      <a:pt x="492" y="30"/>
                    </a:lnTo>
                    <a:lnTo>
                      <a:pt x="474" y="18"/>
                    </a:lnTo>
                    <a:lnTo>
                      <a:pt x="450" y="0"/>
                    </a:lnTo>
                    <a:lnTo>
                      <a:pt x="396" y="30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288" y="72"/>
                    </a:lnTo>
                    <a:lnTo>
                      <a:pt x="234" y="60"/>
                    </a:lnTo>
                    <a:lnTo>
                      <a:pt x="234" y="138"/>
                    </a:lnTo>
                    <a:lnTo>
                      <a:pt x="288" y="181"/>
                    </a:lnTo>
                    <a:lnTo>
                      <a:pt x="270" y="229"/>
                    </a:lnTo>
                    <a:lnTo>
                      <a:pt x="150" y="385"/>
                    </a:lnTo>
                    <a:lnTo>
                      <a:pt x="90" y="373"/>
                    </a:lnTo>
                    <a:lnTo>
                      <a:pt x="54" y="427"/>
                    </a:lnTo>
                    <a:lnTo>
                      <a:pt x="120" y="541"/>
                    </a:lnTo>
                    <a:lnTo>
                      <a:pt x="120" y="541"/>
                    </a:lnTo>
                    <a:lnTo>
                      <a:pt x="30" y="541"/>
                    </a:lnTo>
                    <a:lnTo>
                      <a:pt x="0" y="571"/>
                    </a:lnTo>
                    <a:lnTo>
                      <a:pt x="6" y="571"/>
                    </a:lnTo>
                    <a:lnTo>
                      <a:pt x="30" y="607"/>
                    </a:lnTo>
                    <a:lnTo>
                      <a:pt x="66" y="607"/>
                    </a:lnTo>
                    <a:lnTo>
                      <a:pt x="90" y="595"/>
                    </a:lnTo>
                    <a:lnTo>
                      <a:pt x="72" y="625"/>
                    </a:lnTo>
                    <a:lnTo>
                      <a:pt x="36" y="625"/>
                    </a:lnTo>
                    <a:lnTo>
                      <a:pt x="90" y="697"/>
                    </a:lnTo>
                    <a:lnTo>
                      <a:pt x="150" y="679"/>
                    </a:lnTo>
                    <a:lnTo>
                      <a:pt x="156" y="649"/>
                    </a:lnTo>
                    <a:lnTo>
                      <a:pt x="162" y="625"/>
                    </a:lnTo>
                    <a:lnTo>
                      <a:pt x="192" y="631"/>
                    </a:lnTo>
                    <a:lnTo>
                      <a:pt x="174" y="643"/>
                    </a:lnTo>
                    <a:lnTo>
                      <a:pt x="186" y="793"/>
                    </a:lnTo>
                    <a:lnTo>
                      <a:pt x="204" y="877"/>
                    </a:lnTo>
                    <a:lnTo>
                      <a:pt x="246" y="955"/>
                    </a:lnTo>
                    <a:lnTo>
                      <a:pt x="276" y="1057"/>
                    </a:lnTo>
                    <a:lnTo>
                      <a:pt x="306" y="1075"/>
                    </a:lnTo>
                    <a:lnTo>
                      <a:pt x="336" y="1177"/>
                    </a:lnTo>
                    <a:lnTo>
                      <a:pt x="372" y="1219"/>
                    </a:lnTo>
                    <a:lnTo>
                      <a:pt x="396" y="1201"/>
                    </a:lnTo>
                    <a:lnTo>
                      <a:pt x="396" y="1183"/>
                    </a:lnTo>
                    <a:lnTo>
                      <a:pt x="426" y="1171"/>
                    </a:lnTo>
                    <a:lnTo>
                      <a:pt x="444" y="1129"/>
                    </a:lnTo>
                    <a:lnTo>
                      <a:pt x="462" y="1129"/>
                    </a:lnTo>
                    <a:lnTo>
                      <a:pt x="462" y="1063"/>
                    </a:lnTo>
                    <a:lnTo>
                      <a:pt x="486" y="1015"/>
                    </a:lnTo>
                    <a:lnTo>
                      <a:pt x="474" y="925"/>
                    </a:lnTo>
                    <a:lnTo>
                      <a:pt x="492" y="907"/>
                    </a:lnTo>
                    <a:lnTo>
                      <a:pt x="510" y="907"/>
                    </a:lnTo>
                    <a:lnTo>
                      <a:pt x="522" y="889"/>
                    </a:lnTo>
                    <a:lnTo>
                      <a:pt x="564" y="871"/>
                    </a:lnTo>
                    <a:lnTo>
                      <a:pt x="564" y="859"/>
                    </a:lnTo>
                    <a:lnTo>
                      <a:pt x="666" y="763"/>
                    </a:lnTo>
                    <a:lnTo>
                      <a:pt x="726" y="739"/>
                    </a:lnTo>
                    <a:lnTo>
                      <a:pt x="750" y="697"/>
                    </a:lnTo>
                    <a:lnTo>
                      <a:pt x="744" y="673"/>
                    </a:lnTo>
                    <a:lnTo>
                      <a:pt x="780" y="661"/>
                    </a:lnTo>
                    <a:lnTo>
                      <a:pt x="792" y="643"/>
                    </a:lnTo>
                    <a:lnTo>
                      <a:pt x="804" y="667"/>
                    </a:lnTo>
                    <a:lnTo>
                      <a:pt x="828" y="661"/>
                    </a:lnTo>
                    <a:lnTo>
                      <a:pt x="798" y="481"/>
                    </a:lnTo>
                    <a:lnTo>
                      <a:pt x="804" y="445"/>
                    </a:lnTo>
                    <a:lnTo>
                      <a:pt x="864" y="499"/>
                    </a:lnTo>
                    <a:lnTo>
                      <a:pt x="948" y="499"/>
                    </a:lnTo>
                    <a:lnTo>
                      <a:pt x="912" y="571"/>
                    </a:lnTo>
                    <a:lnTo>
                      <a:pt x="930" y="589"/>
                    </a:lnTo>
                    <a:lnTo>
                      <a:pt x="936" y="589"/>
                    </a:lnTo>
                    <a:lnTo>
                      <a:pt x="948" y="577"/>
                    </a:lnTo>
                    <a:lnTo>
                      <a:pt x="948" y="577"/>
                    </a:lnTo>
                    <a:lnTo>
                      <a:pt x="948" y="577"/>
                    </a:lnTo>
                    <a:lnTo>
                      <a:pt x="984" y="631"/>
                    </a:lnTo>
                    <a:lnTo>
                      <a:pt x="1002" y="565"/>
                    </a:lnTo>
                    <a:lnTo>
                      <a:pt x="1026" y="559"/>
                    </a:lnTo>
                    <a:lnTo>
                      <a:pt x="1068" y="469"/>
                    </a:lnTo>
                    <a:lnTo>
                      <a:pt x="1140" y="415"/>
                    </a:lnTo>
                    <a:lnTo>
                      <a:pt x="1158" y="385"/>
                    </a:lnTo>
                    <a:lnTo>
                      <a:pt x="1158" y="385"/>
                    </a:lnTo>
                    <a:lnTo>
                      <a:pt x="1158" y="367"/>
                    </a:lnTo>
                    <a:lnTo>
                      <a:pt x="1128" y="361"/>
                    </a:lnTo>
                    <a:lnTo>
                      <a:pt x="1110" y="31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8" name="Freeform 38"/>
              <p:cNvSpPr>
                <a:spLocks/>
              </p:cNvSpPr>
              <p:nvPr/>
            </p:nvSpPr>
            <p:spPr bwMode="auto">
              <a:xfrm>
                <a:off x="4998" y="1145"/>
                <a:ext cx="78" cy="30"/>
              </a:xfrm>
              <a:custGeom>
                <a:avLst/>
                <a:gdLst>
                  <a:gd name="T0" fmla="*/ 78 w 78"/>
                  <a:gd name="T1" fmla="*/ 18 h 30"/>
                  <a:gd name="T2" fmla="*/ 54 w 78"/>
                  <a:gd name="T3" fmla="*/ 0 h 30"/>
                  <a:gd name="T4" fmla="*/ 0 w 78"/>
                  <a:gd name="T5" fmla="*/ 30 h 30"/>
                  <a:gd name="T6" fmla="*/ 54 w 78"/>
                  <a:gd name="T7" fmla="*/ 0 h 30"/>
                  <a:gd name="T8" fmla="*/ 78 w 78"/>
                  <a:gd name="T9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0">
                    <a:moveTo>
                      <a:pt x="78" y="18"/>
                    </a:moveTo>
                    <a:lnTo>
                      <a:pt x="54" y="0"/>
                    </a:lnTo>
                    <a:lnTo>
                      <a:pt x="0" y="30"/>
                    </a:lnTo>
                    <a:lnTo>
                      <a:pt x="54" y="0"/>
                    </a:lnTo>
                    <a:lnTo>
                      <a:pt x="7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9" name="Rectangle 39"/>
              <p:cNvSpPr>
                <a:spLocks noChangeArrowheads="1"/>
              </p:cNvSpPr>
              <p:nvPr/>
            </p:nvSpPr>
            <p:spPr bwMode="auto">
              <a:xfrm>
                <a:off x="5562" y="158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0" name="Freeform 40"/>
              <p:cNvSpPr>
                <a:spLocks/>
              </p:cNvSpPr>
              <p:nvPr/>
            </p:nvSpPr>
            <p:spPr bwMode="auto">
              <a:xfrm>
                <a:off x="4980" y="1169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1" name="Freeform 41"/>
              <p:cNvSpPr>
                <a:spLocks/>
              </p:cNvSpPr>
              <p:nvPr/>
            </p:nvSpPr>
            <p:spPr bwMode="auto">
              <a:xfrm>
                <a:off x="5670" y="1458"/>
                <a:ext cx="60" cy="48"/>
              </a:xfrm>
              <a:custGeom>
                <a:avLst/>
                <a:gdLst>
                  <a:gd name="T0" fmla="*/ 42 w 60"/>
                  <a:gd name="T1" fmla="*/ 0 h 48"/>
                  <a:gd name="T2" fmla="*/ 60 w 60"/>
                  <a:gd name="T3" fmla="*/ 48 h 48"/>
                  <a:gd name="T4" fmla="*/ 42 w 60"/>
                  <a:gd name="T5" fmla="*/ 0 h 48"/>
                  <a:gd name="T6" fmla="*/ 12 w 60"/>
                  <a:gd name="T7" fmla="*/ 12 h 48"/>
                  <a:gd name="T8" fmla="*/ 0 w 60"/>
                  <a:gd name="T9" fmla="*/ 12 h 48"/>
                  <a:gd name="T10" fmla="*/ 12 w 60"/>
                  <a:gd name="T11" fmla="*/ 12 h 48"/>
                  <a:gd name="T12" fmla="*/ 42 w 60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48">
                    <a:moveTo>
                      <a:pt x="42" y="0"/>
                    </a:moveTo>
                    <a:lnTo>
                      <a:pt x="60" y="48"/>
                    </a:lnTo>
                    <a:lnTo>
                      <a:pt x="42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2" name="Freeform 42"/>
              <p:cNvSpPr>
                <a:spLocks/>
              </p:cNvSpPr>
              <p:nvPr/>
            </p:nvSpPr>
            <p:spPr bwMode="auto">
              <a:xfrm>
                <a:off x="5112" y="1416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3" name="Freeform 43"/>
              <p:cNvSpPr>
                <a:spLocks/>
              </p:cNvSpPr>
              <p:nvPr/>
            </p:nvSpPr>
            <p:spPr bwMode="auto">
              <a:xfrm>
                <a:off x="5556" y="1512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0 w 36"/>
                  <a:gd name="T3" fmla="*/ 24 h 24"/>
                  <a:gd name="T4" fmla="*/ 0 w 36"/>
                  <a:gd name="T5" fmla="*/ 24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4" name="Freeform 44"/>
              <p:cNvSpPr>
                <a:spLocks/>
              </p:cNvSpPr>
              <p:nvPr/>
            </p:nvSpPr>
            <p:spPr bwMode="auto">
              <a:xfrm>
                <a:off x="5406" y="151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5" name="Freeform 45"/>
              <p:cNvSpPr>
                <a:spLocks/>
              </p:cNvSpPr>
              <p:nvPr/>
            </p:nvSpPr>
            <p:spPr bwMode="auto">
              <a:xfrm>
                <a:off x="5040" y="1175"/>
                <a:ext cx="54" cy="84"/>
              </a:xfrm>
              <a:custGeom>
                <a:avLst/>
                <a:gdLst>
                  <a:gd name="T0" fmla="*/ 0 w 54"/>
                  <a:gd name="T1" fmla="*/ 84 h 84"/>
                  <a:gd name="T2" fmla="*/ 54 w 54"/>
                  <a:gd name="T3" fmla="*/ 0 h 84"/>
                  <a:gd name="T4" fmla="*/ 54 w 54"/>
                  <a:gd name="T5" fmla="*/ 0 h 84"/>
                  <a:gd name="T6" fmla="*/ 0 w 54"/>
                  <a:gd name="T7" fmla="*/ 84 h 84"/>
                  <a:gd name="T8" fmla="*/ 0 w 54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84">
                    <a:moveTo>
                      <a:pt x="0" y="84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6" name="Freeform 46"/>
              <p:cNvSpPr>
                <a:spLocks/>
              </p:cNvSpPr>
              <p:nvPr/>
            </p:nvSpPr>
            <p:spPr bwMode="auto">
              <a:xfrm>
                <a:off x="5604" y="1614"/>
                <a:ext cx="66" cy="96"/>
              </a:xfrm>
              <a:custGeom>
                <a:avLst/>
                <a:gdLst>
                  <a:gd name="T0" fmla="*/ 0 w 66"/>
                  <a:gd name="T1" fmla="*/ 96 h 96"/>
                  <a:gd name="T2" fmla="*/ 24 w 66"/>
                  <a:gd name="T3" fmla="*/ 90 h 96"/>
                  <a:gd name="T4" fmla="*/ 66 w 66"/>
                  <a:gd name="T5" fmla="*/ 0 h 96"/>
                  <a:gd name="T6" fmla="*/ 24 w 66"/>
                  <a:gd name="T7" fmla="*/ 90 h 96"/>
                  <a:gd name="T8" fmla="*/ 0 w 66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6">
                    <a:moveTo>
                      <a:pt x="0" y="96"/>
                    </a:moveTo>
                    <a:lnTo>
                      <a:pt x="24" y="90"/>
                    </a:lnTo>
                    <a:lnTo>
                      <a:pt x="66" y="0"/>
                    </a:lnTo>
                    <a:lnTo>
                      <a:pt x="24" y="90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7" name="Rectangle 47"/>
              <p:cNvSpPr>
                <a:spLocks noChangeArrowheads="1"/>
              </p:cNvSpPr>
              <p:nvPr/>
            </p:nvSpPr>
            <p:spPr bwMode="auto">
              <a:xfrm>
                <a:off x="5760" y="15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8" name="Freeform 48"/>
              <p:cNvSpPr>
                <a:spLocks/>
              </p:cNvSpPr>
              <p:nvPr/>
            </p:nvSpPr>
            <p:spPr bwMode="auto">
              <a:xfrm>
                <a:off x="5544" y="153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9" name="Freeform 49"/>
              <p:cNvSpPr>
                <a:spLocks/>
              </p:cNvSpPr>
              <p:nvPr/>
            </p:nvSpPr>
            <p:spPr bwMode="auto">
              <a:xfrm>
                <a:off x="5544" y="1542"/>
                <a:ext cx="18" cy="42"/>
              </a:xfrm>
              <a:custGeom>
                <a:avLst/>
                <a:gdLst>
                  <a:gd name="T0" fmla="*/ 18 w 18"/>
                  <a:gd name="T1" fmla="*/ 42 h 42"/>
                  <a:gd name="T2" fmla="*/ 0 w 18"/>
                  <a:gd name="T3" fmla="*/ 0 h 42"/>
                  <a:gd name="T4" fmla="*/ 18 w 18"/>
                  <a:gd name="T5" fmla="*/ 42 h 42"/>
                  <a:gd name="T6" fmla="*/ 18 w 1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2">
                    <a:moveTo>
                      <a:pt x="18" y="42"/>
                    </a:moveTo>
                    <a:lnTo>
                      <a:pt x="0" y="0"/>
                    </a:lnTo>
                    <a:lnTo>
                      <a:pt x="18" y="42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0" name="Freeform 50"/>
              <p:cNvSpPr>
                <a:spLocks/>
              </p:cNvSpPr>
              <p:nvPr/>
            </p:nvSpPr>
            <p:spPr bwMode="auto">
              <a:xfrm>
                <a:off x="5430" y="1554"/>
                <a:ext cx="66" cy="24"/>
              </a:xfrm>
              <a:custGeom>
                <a:avLst/>
                <a:gdLst>
                  <a:gd name="T0" fmla="*/ 0 w 66"/>
                  <a:gd name="T1" fmla="*/ 0 h 24"/>
                  <a:gd name="T2" fmla="*/ 0 w 66"/>
                  <a:gd name="T3" fmla="*/ 0 h 24"/>
                  <a:gd name="T4" fmla="*/ 6 w 66"/>
                  <a:gd name="T5" fmla="*/ 24 h 24"/>
                  <a:gd name="T6" fmla="*/ 66 w 66"/>
                  <a:gd name="T7" fmla="*/ 24 h 24"/>
                  <a:gd name="T8" fmla="*/ 6 w 66"/>
                  <a:gd name="T9" fmla="*/ 24 h 24"/>
                  <a:gd name="T10" fmla="*/ 0 w 66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4">
                    <a:moveTo>
                      <a:pt x="0" y="0"/>
                    </a:moveTo>
                    <a:lnTo>
                      <a:pt x="0" y="0"/>
                    </a:lnTo>
                    <a:lnTo>
                      <a:pt x="6" y="24"/>
                    </a:lnTo>
                    <a:lnTo>
                      <a:pt x="66" y="24"/>
                    </a:lnTo>
                    <a:lnTo>
                      <a:pt x="6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1" name="Freeform 51"/>
              <p:cNvSpPr>
                <a:spLocks/>
              </p:cNvSpPr>
              <p:nvPr/>
            </p:nvSpPr>
            <p:spPr bwMode="auto">
              <a:xfrm>
                <a:off x="5544" y="1536"/>
                <a:ext cx="18" cy="48"/>
              </a:xfrm>
              <a:custGeom>
                <a:avLst/>
                <a:gdLst>
                  <a:gd name="T0" fmla="*/ 18 w 18"/>
                  <a:gd name="T1" fmla="*/ 48 h 48"/>
                  <a:gd name="T2" fmla="*/ 18 w 18"/>
                  <a:gd name="T3" fmla="*/ 48 h 48"/>
                  <a:gd name="T4" fmla="*/ 0 w 18"/>
                  <a:gd name="T5" fmla="*/ 6 h 48"/>
                  <a:gd name="T6" fmla="*/ 12 w 18"/>
                  <a:gd name="T7" fmla="*/ 0 h 48"/>
                  <a:gd name="T8" fmla="*/ 12 w 18"/>
                  <a:gd name="T9" fmla="*/ 0 h 48"/>
                  <a:gd name="T10" fmla="*/ 0 w 18"/>
                  <a:gd name="T11" fmla="*/ 6 h 48"/>
                  <a:gd name="T12" fmla="*/ 18 w 1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2" name="Freeform 52"/>
              <p:cNvSpPr>
                <a:spLocks/>
              </p:cNvSpPr>
              <p:nvPr/>
            </p:nvSpPr>
            <p:spPr bwMode="auto">
              <a:xfrm>
                <a:off x="5400" y="152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3" name="Freeform 53"/>
              <p:cNvSpPr>
                <a:spLocks/>
              </p:cNvSpPr>
              <p:nvPr/>
            </p:nvSpPr>
            <p:spPr bwMode="auto">
              <a:xfrm>
                <a:off x="5280" y="1578"/>
                <a:ext cx="102" cy="18"/>
              </a:xfrm>
              <a:custGeom>
                <a:avLst/>
                <a:gdLst>
                  <a:gd name="T0" fmla="*/ 0 w 102"/>
                  <a:gd name="T1" fmla="*/ 0 h 18"/>
                  <a:gd name="T2" fmla="*/ 102 w 102"/>
                  <a:gd name="T3" fmla="*/ 18 h 18"/>
                  <a:gd name="T4" fmla="*/ 102 w 102"/>
                  <a:gd name="T5" fmla="*/ 6 h 18"/>
                  <a:gd name="T6" fmla="*/ 102 w 102"/>
                  <a:gd name="T7" fmla="*/ 18 h 18"/>
                  <a:gd name="T8" fmla="*/ 0 w 10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8">
                    <a:moveTo>
                      <a:pt x="0" y="0"/>
                    </a:moveTo>
                    <a:lnTo>
                      <a:pt x="102" y="18"/>
                    </a:lnTo>
                    <a:lnTo>
                      <a:pt x="102" y="6"/>
                    </a:lnTo>
                    <a:lnTo>
                      <a:pt x="10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4" name="Freeform 54"/>
              <p:cNvSpPr>
                <a:spLocks/>
              </p:cNvSpPr>
              <p:nvPr/>
            </p:nvSpPr>
            <p:spPr bwMode="auto">
              <a:xfrm>
                <a:off x="5106" y="142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5" name="Rectangle 55"/>
              <p:cNvSpPr>
                <a:spLocks noChangeArrowheads="1"/>
              </p:cNvSpPr>
              <p:nvPr/>
            </p:nvSpPr>
            <p:spPr bwMode="auto">
              <a:xfrm>
                <a:off x="5112" y="142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6" name="Rectangle 56"/>
              <p:cNvSpPr>
                <a:spLocks noChangeArrowheads="1"/>
              </p:cNvSpPr>
              <p:nvPr/>
            </p:nvSpPr>
            <p:spPr bwMode="auto">
              <a:xfrm>
                <a:off x="5406" y="15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7" name="Freeform 57"/>
              <p:cNvSpPr>
                <a:spLocks/>
              </p:cNvSpPr>
              <p:nvPr/>
            </p:nvSpPr>
            <p:spPr bwMode="auto">
              <a:xfrm>
                <a:off x="5406" y="1590"/>
                <a:ext cx="144" cy="126"/>
              </a:xfrm>
              <a:custGeom>
                <a:avLst/>
                <a:gdLst>
                  <a:gd name="T0" fmla="*/ 144 w 144"/>
                  <a:gd name="T1" fmla="*/ 54 h 126"/>
                  <a:gd name="T2" fmla="*/ 108 w 144"/>
                  <a:gd name="T3" fmla="*/ 126 h 126"/>
                  <a:gd name="T4" fmla="*/ 144 w 144"/>
                  <a:gd name="T5" fmla="*/ 54 h 126"/>
                  <a:gd name="T6" fmla="*/ 60 w 144"/>
                  <a:gd name="T7" fmla="*/ 54 h 126"/>
                  <a:gd name="T8" fmla="*/ 0 w 144"/>
                  <a:gd name="T9" fmla="*/ 0 h 126"/>
                  <a:gd name="T10" fmla="*/ 60 w 144"/>
                  <a:gd name="T11" fmla="*/ 54 h 126"/>
                  <a:gd name="T12" fmla="*/ 144 w 144"/>
                  <a:gd name="T13" fmla="*/ 5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6">
                    <a:moveTo>
                      <a:pt x="144" y="54"/>
                    </a:moveTo>
                    <a:lnTo>
                      <a:pt x="108" y="126"/>
                    </a:lnTo>
                    <a:lnTo>
                      <a:pt x="144" y="54"/>
                    </a:lnTo>
                    <a:lnTo>
                      <a:pt x="60" y="54"/>
                    </a:lnTo>
                    <a:lnTo>
                      <a:pt x="0" y="0"/>
                    </a:lnTo>
                    <a:lnTo>
                      <a:pt x="60" y="54"/>
                    </a:lnTo>
                    <a:lnTo>
                      <a:pt x="14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8" name="Freeform 58"/>
              <p:cNvSpPr>
                <a:spLocks/>
              </p:cNvSpPr>
              <p:nvPr/>
            </p:nvSpPr>
            <p:spPr bwMode="auto">
              <a:xfrm>
                <a:off x="5538" y="1722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9" name="Freeform 59"/>
              <p:cNvSpPr>
                <a:spLocks/>
              </p:cNvSpPr>
              <p:nvPr/>
            </p:nvSpPr>
            <p:spPr bwMode="auto">
              <a:xfrm>
                <a:off x="5514" y="1716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0" name="Freeform 60"/>
              <p:cNvSpPr>
                <a:spLocks/>
              </p:cNvSpPr>
              <p:nvPr/>
            </p:nvSpPr>
            <p:spPr bwMode="auto">
              <a:xfrm>
                <a:off x="4590" y="887"/>
                <a:ext cx="294" cy="228"/>
              </a:xfrm>
              <a:custGeom>
                <a:avLst/>
                <a:gdLst>
                  <a:gd name="T0" fmla="*/ 162 w 294"/>
                  <a:gd name="T1" fmla="*/ 90 h 228"/>
                  <a:gd name="T2" fmla="*/ 162 w 294"/>
                  <a:gd name="T3" fmla="*/ 90 h 228"/>
                  <a:gd name="T4" fmla="*/ 162 w 294"/>
                  <a:gd name="T5" fmla="*/ 90 h 228"/>
                  <a:gd name="T6" fmla="*/ 156 w 294"/>
                  <a:gd name="T7" fmla="*/ 78 h 228"/>
                  <a:gd name="T8" fmla="*/ 66 w 294"/>
                  <a:gd name="T9" fmla="*/ 78 h 228"/>
                  <a:gd name="T10" fmla="*/ 66 w 294"/>
                  <a:gd name="T11" fmla="*/ 54 h 228"/>
                  <a:gd name="T12" fmla="*/ 66 w 294"/>
                  <a:gd name="T13" fmla="*/ 54 h 228"/>
                  <a:gd name="T14" fmla="*/ 120 w 294"/>
                  <a:gd name="T15" fmla="*/ 54 h 228"/>
                  <a:gd name="T16" fmla="*/ 144 w 294"/>
                  <a:gd name="T17" fmla="*/ 36 h 228"/>
                  <a:gd name="T18" fmla="*/ 120 w 294"/>
                  <a:gd name="T19" fmla="*/ 42 h 228"/>
                  <a:gd name="T20" fmla="*/ 114 w 294"/>
                  <a:gd name="T21" fmla="*/ 0 h 228"/>
                  <a:gd name="T22" fmla="*/ 72 w 294"/>
                  <a:gd name="T23" fmla="*/ 12 h 228"/>
                  <a:gd name="T24" fmla="*/ 36 w 294"/>
                  <a:gd name="T25" fmla="*/ 78 h 228"/>
                  <a:gd name="T26" fmla="*/ 36 w 294"/>
                  <a:gd name="T27" fmla="*/ 78 h 228"/>
                  <a:gd name="T28" fmla="*/ 36 w 294"/>
                  <a:gd name="T29" fmla="*/ 78 h 228"/>
                  <a:gd name="T30" fmla="*/ 18 w 294"/>
                  <a:gd name="T31" fmla="*/ 78 h 228"/>
                  <a:gd name="T32" fmla="*/ 0 w 294"/>
                  <a:gd name="T33" fmla="*/ 84 h 228"/>
                  <a:gd name="T34" fmla="*/ 24 w 294"/>
                  <a:gd name="T35" fmla="*/ 150 h 228"/>
                  <a:gd name="T36" fmla="*/ 0 w 294"/>
                  <a:gd name="T37" fmla="*/ 204 h 228"/>
                  <a:gd name="T38" fmla="*/ 12 w 294"/>
                  <a:gd name="T39" fmla="*/ 204 h 228"/>
                  <a:gd name="T40" fmla="*/ 18 w 294"/>
                  <a:gd name="T41" fmla="*/ 210 h 228"/>
                  <a:gd name="T42" fmla="*/ 102 w 294"/>
                  <a:gd name="T43" fmla="*/ 180 h 228"/>
                  <a:gd name="T44" fmla="*/ 132 w 294"/>
                  <a:gd name="T45" fmla="*/ 138 h 228"/>
                  <a:gd name="T46" fmla="*/ 162 w 294"/>
                  <a:gd name="T47" fmla="*/ 228 h 228"/>
                  <a:gd name="T48" fmla="*/ 234 w 294"/>
                  <a:gd name="T49" fmla="*/ 192 h 228"/>
                  <a:gd name="T50" fmla="*/ 294 w 294"/>
                  <a:gd name="T51" fmla="*/ 192 h 228"/>
                  <a:gd name="T52" fmla="*/ 282 w 294"/>
                  <a:gd name="T53" fmla="*/ 132 h 228"/>
                  <a:gd name="T54" fmla="*/ 240 w 294"/>
                  <a:gd name="T55" fmla="*/ 138 h 228"/>
                  <a:gd name="T56" fmla="*/ 240 w 294"/>
                  <a:gd name="T57" fmla="*/ 138 h 228"/>
                  <a:gd name="T58" fmla="*/ 240 w 294"/>
                  <a:gd name="T59" fmla="*/ 138 h 228"/>
                  <a:gd name="T60" fmla="*/ 234 w 294"/>
                  <a:gd name="T61" fmla="*/ 90 h 228"/>
                  <a:gd name="T62" fmla="*/ 168 w 294"/>
                  <a:gd name="T63" fmla="*/ 90 h 228"/>
                  <a:gd name="T64" fmla="*/ 162 w 294"/>
                  <a:gd name="T65" fmla="*/ 9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4" h="228">
                    <a:moveTo>
                      <a:pt x="162" y="90"/>
                    </a:moveTo>
                    <a:lnTo>
                      <a:pt x="162" y="90"/>
                    </a:lnTo>
                    <a:lnTo>
                      <a:pt x="162" y="90"/>
                    </a:lnTo>
                    <a:lnTo>
                      <a:pt x="156" y="78"/>
                    </a:lnTo>
                    <a:lnTo>
                      <a:pt x="66" y="78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120" y="54"/>
                    </a:lnTo>
                    <a:lnTo>
                      <a:pt x="144" y="36"/>
                    </a:lnTo>
                    <a:lnTo>
                      <a:pt x="120" y="42"/>
                    </a:lnTo>
                    <a:lnTo>
                      <a:pt x="114" y="0"/>
                    </a:lnTo>
                    <a:lnTo>
                      <a:pt x="72" y="12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18" y="78"/>
                    </a:lnTo>
                    <a:lnTo>
                      <a:pt x="0" y="84"/>
                    </a:lnTo>
                    <a:lnTo>
                      <a:pt x="24" y="150"/>
                    </a:lnTo>
                    <a:lnTo>
                      <a:pt x="0" y="204"/>
                    </a:lnTo>
                    <a:lnTo>
                      <a:pt x="12" y="204"/>
                    </a:lnTo>
                    <a:lnTo>
                      <a:pt x="18" y="210"/>
                    </a:lnTo>
                    <a:lnTo>
                      <a:pt x="102" y="180"/>
                    </a:lnTo>
                    <a:lnTo>
                      <a:pt x="132" y="138"/>
                    </a:lnTo>
                    <a:lnTo>
                      <a:pt x="162" y="228"/>
                    </a:lnTo>
                    <a:lnTo>
                      <a:pt x="234" y="192"/>
                    </a:lnTo>
                    <a:lnTo>
                      <a:pt x="294" y="192"/>
                    </a:lnTo>
                    <a:lnTo>
                      <a:pt x="282" y="132"/>
                    </a:lnTo>
                    <a:lnTo>
                      <a:pt x="240" y="138"/>
                    </a:lnTo>
                    <a:lnTo>
                      <a:pt x="240" y="138"/>
                    </a:lnTo>
                    <a:lnTo>
                      <a:pt x="240" y="138"/>
                    </a:lnTo>
                    <a:lnTo>
                      <a:pt x="234" y="90"/>
                    </a:lnTo>
                    <a:lnTo>
                      <a:pt x="168" y="90"/>
                    </a:lnTo>
                    <a:lnTo>
                      <a:pt x="16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1" name="Freeform 61"/>
              <p:cNvSpPr>
                <a:spLocks/>
              </p:cNvSpPr>
              <p:nvPr/>
            </p:nvSpPr>
            <p:spPr bwMode="auto">
              <a:xfrm>
                <a:off x="4830" y="1019"/>
                <a:ext cx="42" cy="6"/>
              </a:xfrm>
              <a:custGeom>
                <a:avLst/>
                <a:gdLst>
                  <a:gd name="T0" fmla="*/ 42 w 42"/>
                  <a:gd name="T1" fmla="*/ 0 h 6"/>
                  <a:gd name="T2" fmla="*/ 0 w 42"/>
                  <a:gd name="T3" fmla="*/ 6 h 6"/>
                  <a:gd name="T4" fmla="*/ 0 w 42"/>
                  <a:gd name="T5" fmla="*/ 6 h 6"/>
                  <a:gd name="T6" fmla="*/ 42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4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2" name="Freeform 62"/>
              <p:cNvSpPr>
                <a:spLocks noEditPoints="1"/>
              </p:cNvSpPr>
              <p:nvPr/>
            </p:nvSpPr>
            <p:spPr bwMode="auto">
              <a:xfrm>
                <a:off x="3750" y="161"/>
                <a:ext cx="1614" cy="726"/>
              </a:xfrm>
              <a:custGeom>
                <a:avLst/>
                <a:gdLst>
                  <a:gd name="T0" fmla="*/ 26 w 269"/>
                  <a:gd name="T1" fmla="*/ 67 h 121"/>
                  <a:gd name="T2" fmla="*/ 49 w 269"/>
                  <a:gd name="T3" fmla="*/ 77 h 121"/>
                  <a:gd name="T4" fmla="*/ 47 w 269"/>
                  <a:gd name="T5" fmla="*/ 82 h 121"/>
                  <a:gd name="T6" fmla="*/ 34 w 269"/>
                  <a:gd name="T7" fmla="*/ 84 h 121"/>
                  <a:gd name="T8" fmla="*/ 23 w 269"/>
                  <a:gd name="T9" fmla="*/ 89 h 121"/>
                  <a:gd name="T10" fmla="*/ 41 w 269"/>
                  <a:gd name="T11" fmla="*/ 107 h 121"/>
                  <a:gd name="T12" fmla="*/ 41 w 269"/>
                  <a:gd name="T13" fmla="*/ 111 h 121"/>
                  <a:gd name="T14" fmla="*/ 50 w 269"/>
                  <a:gd name="T15" fmla="*/ 109 h 121"/>
                  <a:gd name="T16" fmla="*/ 63 w 269"/>
                  <a:gd name="T17" fmla="*/ 85 h 121"/>
                  <a:gd name="T18" fmla="*/ 80 w 269"/>
                  <a:gd name="T19" fmla="*/ 80 h 121"/>
                  <a:gd name="T20" fmla="*/ 85 w 269"/>
                  <a:gd name="T21" fmla="*/ 77 h 121"/>
                  <a:gd name="T22" fmla="*/ 89 w 269"/>
                  <a:gd name="T23" fmla="*/ 74 h 121"/>
                  <a:gd name="T24" fmla="*/ 91 w 269"/>
                  <a:gd name="T25" fmla="*/ 70 h 121"/>
                  <a:gd name="T26" fmla="*/ 96 w 269"/>
                  <a:gd name="T27" fmla="*/ 71 h 121"/>
                  <a:gd name="T28" fmla="*/ 97 w 269"/>
                  <a:gd name="T29" fmla="*/ 79 h 121"/>
                  <a:gd name="T30" fmla="*/ 96 w 269"/>
                  <a:gd name="T31" fmla="*/ 89 h 121"/>
                  <a:gd name="T32" fmla="*/ 102 w 269"/>
                  <a:gd name="T33" fmla="*/ 98 h 121"/>
                  <a:gd name="T34" fmla="*/ 147 w 269"/>
                  <a:gd name="T35" fmla="*/ 121 h 121"/>
                  <a:gd name="T36" fmla="*/ 162 w 269"/>
                  <a:gd name="T37" fmla="*/ 106 h 121"/>
                  <a:gd name="T38" fmla="*/ 165 w 269"/>
                  <a:gd name="T39" fmla="*/ 105 h 121"/>
                  <a:gd name="T40" fmla="*/ 180 w 269"/>
                  <a:gd name="T41" fmla="*/ 102 h 121"/>
                  <a:gd name="T42" fmla="*/ 223 w 269"/>
                  <a:gd name="T43" fmla="*/ 109 h 121"/>
                  <a:gd name="T44" fmla="*/ 223 w 269"/>
                  <a:gd name="T45" fmla="*/ 110 h 121"/>
                  <a:gd name="T46" fmla="*/ 222 w 269"/>
                  <a:gd name="T47" fmla="*/ 86 h 121"/>
                  <a:gd name="T48" fmla="*/ 237 w 269"/>
                  <a:gd name="T49" fmla="*/ 84 h 121"/>
                  <a:gd name="T50" fmla="*/ 258 w 269"/>
                  <a:gd name="T51" fmla="*/ 65 h 121"/>
                  <a:gd name="T52" fmla="*/ 265 w 269"/>
                  <a:gd name="T53" fmla="*/ 53 h 121"/>
                  <a:gd name="T54" fmla="*/ 264 w 269"/>
                  <a:gd name="T55" fmla="*/ 42 h 121"/>
                  <a:gd name="T56" fmla="*/ 225 w 269"/>
                  <a:gd name="T57" fmla="*/ 22 h 121"/>
                  <a:gd name="T58" fmla="*/ 208 w 269"/>
                  <a:gd name="T59" fmla="*/ 1 h 121"/>
                  <a:gd name="T60" fmla="*/ 101 w 269"/>
                  <a:gd name="T61" fmla="*/ 3 h 121"/>
                  <a:gd name="T62" fmla="*/ 96 w 269"/>
                  <a:gd name="T63" fmla="*/ 8 h 121"/>
                  <a:gd name="T64" fmla="*/ 100 w 269"/>
                  <a:gd name="T65" fmla="*/ 21 h 121"/>
                  <a:gd name="T66" fmla="*/ 88 w 269"/>
                  <a:gd name="T67" fmla="*/ 31 h 121"/>
                  <a:gd name="T68" fmla="*/ 70 w 269"/>
                  <a:gd name="T69" fmla="*/ 25 h 121"/>
                  <a:gd name="T70" fmla="*/ 49 w 269"/>
                  <a:gd name="T71" fmla="*/ 21 h 121"/>
                  <a:gd name="T72" fmla="*/ 35 w 269"/>
                  <a:gd name="T73" fmla="*/ 21 h 121"/>
                  <a:gd name="T74" fmla="*/ 14 w 269"/>
                  <a:gd name="T75" fmla="*/ 30 h 121"/>
                  <a:gd name="T76" fmla="*/ 16 w 269"/>
                  <a:gd name="T77" fmla="*/ 36 h 121"/>
                  <a:gd name="T78" fmla="*/ 12 w 269"/>
                  <a:gd name="T79" fmla="*/ 38 h 121"/>
                  <a:gd name="T80" fmla="*/ 0 w 269"/>
                  <a:gd name="T81" fmla="*/ 49 h 121"/>
                  <a:gd name="T82" fmla="*/ 11 w 269"/>
                  <a:gd name="T83" fmla="*/ 56 h 121"/>
                  <a:gd name="T84" fmla="*/ 15 w 269"/>
                  <a:gd name="T85" fmla="*/ 68 h 121"/>
                  <a:gd name="T86" fmla="*/ 13 w 269"/>
                  <a:gd name="T87" fmla="*/ 71 h 121"/>
                  <a:gd name="T88" fmla="*/ 15 w 269"/>
                  <a:gd name="T89" fmla="*/ 72 h 121"/>
                  <a:gd name="T90" fmla="*/ 245 w 269"/>
                  <a:gd name="T91" fmla="*/ 46 h 121"/>
                  <a:gd name="T92" fmla="*/ 246 w 269"/>
                  <a:gd name="T93" fmla="*/ 40 h 121"/>
                  <a:gd name="T94" fmla="*/ 246 w 269"/>
                  <a:gd name="T95" fmla="*/ 47 h 121"/>
                  <a:gd name="T96" fmla="*/ 248 w 269"/>
                  <a:gd name="T97" fmla="*/ 53 h 121"/>
                  <a:gd name="T98" fmla="*/ 251 w 269"/>
                  <a:gd name="T99" fmla="*/ 56 h 121"/>
                  <a:gd name="T100" fmla="*/ 250 w 269"/>
                  <a:gd name="T101" fmla="*/ 59 h 121"/>
                  <a:gd name="T102" fmla="*/ 241 w 269"/>
                  <a:gd name="T103" fmla="*/ 54 h 121"/>
                  <a:gd name="T104" fmla="*/ 179 w 269"/>
                  <a:gd name="T105" fmla="*/ 75 h 121"/>
                  <a:gd name="T106" fmla="*/ 189 w 269"/>
                  <a:gd name="T107" fmla="*/ 69 h 121"/>
                  <a:gd name="T108" fmla="*/ 207 w 269"/>
                  <a:gd name="T109" fmla="*/ 69 h 121"/>
                  <a:gd name="T110" fmla="*/ 215 w 269"/>
                  <a:gd name="T111" fmla="*/ 68 h 121"/>
                  <a:gd name="T112" fmla="*/ 212 w 269"/>
                  <a:gd name="T113" fmla="*/ 72 h 121"/>
                  <a:gd name="T114" fmla="*/ 198 w 269"/>
                  <a:gd name="T115" fmla="*/ 71 h 121"/>
                  <a:gd name="T116" fmla="*/ 190 w 269"/>
                  <a:gd name="T117" fmla="*/ 72 h 121"/>
                  <a:gd name="T118" fmla="*/ 183 w 269"/>
                  <a:gd name="T119" fmla="*/ 76 h 121"/>
                  <a:gd name="T120" fmla="*/ 183 w 269"/>
                  <a:gd name="T121" fmla="*/ 88 h 121"/>
                  <a:gd name="T122" fmla="*/ 179 w 269"/>
                  <a:gd name="T123" fmla="*/ 7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9" h="121">
                    <a:moveTo>
                      <a:pt x="17" y="72"/>
                    </a:moveTo>
                    <a:cubicBezTo>
                      <a:pt x="15" y="70"/>
                      <a:pt x="15" y="70"/>
                      <a:pt x="15" y="70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8" y="119"/>
                      <a:pt x="58" y="119"/>
                      <a:pt x="58" y="119"/>
                    </a:cubicBezTo>
                    <a:cubicBezTo>
                      <a:pt x="63" y="119"/>
                      <a:pt x="63" y="119"/>
                      <a:pt x="63" y="119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7" y="76"/>
                      <a:pt x="87" y="76"/>
                      <a:pt x="87" y="76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91" y="73"/>
                      <a:pt x="91" y="73"/>
                      <a:pt x="91" y="73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2" y="71"/>
                      <a:pt x="92" y="71"/>
                      <a:pt x="92" y="71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100" y="68"/>
                      <a:pt x="100" y="68"/>
                      <a:pt x="100" y="68"/>
                    </a:cubicBezTo>
                    <a:cubicBezTo>
                      <a:pt x="96" y="75"/>
                      <a:pt x="96" y="75"/>
                      <a:pt x="96" y="75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101" y="86"/>
                      <a:pt x="101" y="86"/>
                      <a:pt x="101" y="86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27" y="99"/>
                      <a:pt x="127" y="99"/>
                      <a:pt x="127" y="99"/>
                    </a:cubicBezTo>
                    <a:cubicBezTo>
                      <a:pt x="134" y="120"/>
                      <a:pt x="134" y="120"/>
                      <a:pt x="134" y="120"/>
                    </a:cubicBezTo>
                    <a:cubicBezTo>
                      <a:pt x="147" y="121"/>
                      <a:pt x="147" y="121"/>
                      <a:pt x="147" y="121"/>
                    </a:cubicBezTo>
                    <a:cubicBezTo>
                      <a:pt x="150" y="116"/>
                      <a:pt x="150" y="116"/>
                      <a:pt x="150" y="116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8" y="106"/>
                      <a:pt x="168" y="106"/>
                      <a:pt x="168" y="106"/>
                    </a:cubicBezTo>
                    <a:cubicBezTo>
                      <a:pt x="178" y="108"/>
                      <a:pt x="178" y="108"/>
                      <a:pt x="178" y="108"/>
                    </a:cubicBezTo>
                    <a:cubicBezTo>
                      <a:pt x="180" y="102"/>
                      <a:pt x="180" y="102"/>
                      <a:pt x="180" y="102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214" y="105"/>
                      <a:pt x="214" y="105"/>
                      <a:pt x="214" y="105"/>
                    </a:cubicBezTo>
                    <a:cubicBezTo>
                      <a:pt x="223" y="109"/>
                      <a:pt x="223" y="109"/>
                      <a:pt x="223" y="109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7" y="102"/>
                      <a:pt x="227" y="102"/>
                      <a:pt x="227" y="102"/>
                    </a:cubicBezTo>
                    <a:cubicBezTo>
                      <a:pt x="223" y="91"/>
                      <a:pt x="223" y="91"/>
                      <a:pt x="223" y="91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37" y="84"/>
                      <a:pt x="237" y="84"/>
                      <a:pt x="237" y="84"/>
                    </a:cubicBezTo>
                    <a:cubicBezTo>
                      <a:pt x="241" y="64"/>
                      <a:pt x="241" y="64"/>
                      <a:pt x="241" y="64"/>
                    </a:cubicBezTo>
                    <a:cubicBezTo>
                      <a:pt x="246" y="65"/>
                      <a:pt x="246" y="65"/>
                      <a:pt x="246" y="65"/>
                    </a:cubicBezTo>
                    <a:cubicBezTo>
                      <a:pt x="258" y="65"/>
                      <a:pt x="258" y="65"/>
                      <a:pt x="258" y="65"/>
                    </a:cubicBezTo>
                    <a:cubicBezTo>
                      <a:pt x="259" y="58"/>
                      <a:pt x="259" y="58"/>
                      <a:pt x="259" y="58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65" y="53"/>
                      <a:pt x="265" y="53"/>
                      <a:pt x="265" y="53"/>
                    </a:cubicBezTo>
                    <a:cubicBezTo>
                      <a:pt x="269" y="44"/>
                      <a:pt x="269" y="44"/>
                      <a:pt x="269" y="44"/>
                    </a:cubicBezTo>
                    <a:cubicBezTo>
                      <a:pt x="266" y="40"/>
                      <a:pt x="266" y="40"/>
                      <a:pt x="266" y="40"/>
                    </a:cubicBezTo>
                    <a:cubicBezTo>
                      <a:pt x="264" y="42"/>
                      <a:pt x="264" y="42"/>
                      <a:pt x="264" y="42"/>
                    </a:cubicBezTo>
                    <a:cubicBezTo>
                      <a:pt x="246" y="25"/>
                      <a:pt x="246" y="25"/>
                      <a:pt x="246" y="25"/>
                    </a:cubicBezTo>
                    <a:cubicBezTo>
                      <a:pt x="233" y="27"/>
                      <a:pt x="233" y="27"/>
                      <a:pt x="233" y="27"/>
                    </a:cubicBezTo>
                    <a:cubicBezTo>
                      <a:pt x="225" y="22"/>
                      <a:pt x="225" y="22"/>
                      <a:pt x="225" y="22"/>
                    </a:cubicBezTo>
                    <a:cubicBezTo>
                      <a:pt x="222" y="28"/>
                      <a:pt x="222" y="28"/>
                      <a:pt x="222" y="28"/>
                    </a:cubicBezTo>
                    <a:cubicBezTo>
                      <a:pt x="215" y="14"/>
                      <a:pt x="215" y="14"/>
                      <a:pt x="215" y="14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98" y="28"/>
                      <a:pt x="98" y="28"/>
                      <a:pt x="98" y="28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4" y="37"/>
                      <a:pt x="13" y="38"/>
                    </a:cubicBezTo>
                    <a:cubicBezTo>
                      <a:pt x="13" y="38"/>
                      <a:pt x="13" y="38"/>
                      <a:pt x="12" y="38"/>
                    </a:cubicBezTo>
                    <a:cubicBezTo>
                      <a:pt x="12" y="38"/>
                      <a:pt x="11" y="36"/>
                      <a:pt x="9" y="34"/>
                    </a:cubicBezTo>
                    <a:cubicBezTo>
                      <a:pt x="8" y="31"/>
                      <a:pt x="7" y="29"/>
                      <a:pt x="7" y="2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72"/>
                      <a:pt x="15" y="72"/>
                      <a:pt x="15" y="72"/>
                    </a:cubicBezTo>
                    <a:lnTo>
                      <a:pt x="17" y="72"/>
                    </a:lnTo>
                    <a:close/>
                    <a:moveTo>
                      <a:pt x="243" y="51"/>
                    </a:moveTo>
                    <a:cubicBezTo>
                      <a:pt x="245" y="46"/>
                      <a:pt x="245" y="46"/>
                      <a:pt x="245" y="46"/>
                    </a:cubicBezTo>
                    <a:cubicBezTo>
                      <a:pt x="249" y="44"/>
                      <a:pt x="249" y="44"/>
                      <a:pt x="249" y="44"/>
                    </a:cubicBezTo>
                    <a:cubicBezTo>
                      <a:pt x="243" y="40"/>
                      <a:pt x="243" y="40"/>
                      <a:pt x="243" y="40"/>
                    </a:cubicBezTo>
                    <a:cubicBezTo>
                      <a:pt x="246" y="40"/>
                      <a:pt x="246" y="40"/>
                      <a:pt x="246" y="40"/>
                    </a:cubicBezTo>
                    <a:cubicBezTo>
                      <a:pt x="249" y="44"/>
                      <a:pt x="249" y="44"/>
                      <a:pt x="249" y="44"/>
                    </a:cubicBezTo>
                    <a:cubicBezTo>
                      <a:pt x="251" y="45"/>
                      <a:pt x="251" y="45"/>
                      <a:pt x="251" y="45"/>
                    </a:cubicBezTo>
                    <a:cubicBezTo>
                      <a:pt x="246" y="47"/>
                      <a:pt x="246" y="47"/>
                      <a:pt x="246" y="47"/>
                    </a:cubicBezTo>
                    <a:cubicBezTo>
                      <a:pt x="245" y="50"/>
                      <a:pt x="245" y="50"/>
                      <a:pt x="245" y="50"/>
                    </a:cubicBezTo>
                    <a:cubicBezTo>
                      <a:pt x="245" y="52"/>
                      <a:pt x="245" y="52"/>
                      <a:pt x="245" y="52"/>
                    </a:cubicBezTo>
                    <a:cubicBezTo>
                      <a:pt x="248" y="53"/>
                      <a:pt x="248" y="53"/>
                      <a:pt x="248" y="53"/>
                    </a:cubicBezTo>
                    <a:cubicBezTo>
                      <a:pt x="245" y="54"/>
                      <a:pt x="245" y="54"/>
                      <a:pt x="245" y="54"/>
                    </a:cubicBezTo>
                    <a:cubicBezTo>
                      <a:pt x="249" y="56"/>
                      <a:pt x="249" y="56"/>
                      <a:pt x="249" y="56"/>
                    </a:cubicBezTo>
                    <a:cubicBezTo>
                      <a:pt x="251" y="56"/>
                      <a:pt x="251" y="56"/>
                      <a:pt x="251" y="56"/>
                    </a:cubicBezTo>
                    <a:cubicBezTo>
                      <a:pt x="251" y="58"/>
                      <a:pt x="251" y="58"/>
                      <a:pt x="251" y="58"/>
                    </a:cubicBezTo>
                    <a:cubicBezTo>
                      <a:pt x="250" y="58"/>
                      <a:pt x="250" y="58"/>
                      <a:pt x="250" y="58"/>
                    </a:cubicBezTo>
                    <a:cubicBezTo>
                      <a:pt x="250" y="59"/>
                      <a:pt x="250" y="59"/>
                      <a:pt x="250" y="59"/>
                    </a:cubicBezTo>
                    <a:cubicBezTo>
                      <a:pt x="245" y="56"/>
                      <a:pt x="245" y="56"/>
                      <a:pt x="245" y="56"/>
                    </a:cubicBezTo>
                    <a:cubicBezTo>
                      <a:pt x="243" y="56"/>
                      <a:pt x="243" y="56"/>
                      <a:pt x="243" y="56"/>
                    </a:cubicBezTo>
                    <a:cubicBezTo>
                      <a:pt x="241" y="54"/>
                      <a:pt x="241" y="54"/>
                      <a:pt x="241" y="54"/>
                    </a:cubicBezTo>
                    <a:cubicBezTo>
                      <a:pt x="245" y="53"/>
                      <a:pt x="245" y="53"/>
                      <a:pt x="245" y="53"/>
                    </a:cubicBezTo>
                    <a:lnTo>
                      <a:pt x="243" y="51"/>
                    </a:lnTo>
                    <a:close/>
                    <a:moveTo>
                      <a:pt x="179" y="75"/>
                    </a:moveTo>
                    <a:cubicBezTo>
                      <a:pt x="180" y="74"/>
                      <a:pt x="180" y="74"/>
                      <a:pt x="180" y="74"/>
                    </a:cubicBezTo>
                    <a:cubicBezTo>
                      <a:pt x="187" y="68"/>
                      <a:pt x="187" y="68"/>
                      <a:pt x="187" y="68"/>
                    </a:cubicBezTo>
                    <a:cubicBezTo>
                      <a:pt x="189" y="69"/>
                      <a:pt x="189" y="69"/>
                      <a:pt x="189" y="69"/>
                    </a:cubicBezTo>
                    <a:cubicBezTo>
                      <a:pt x="193" y="68"/>
                      <a:pt x="193" y="68"/>
                      <a:pt x="193" y="68"/>
                    </a:cubicBezTo>
                    <a:cubicBezTo>
                      <a:pt x="203" y="71"/>
                      <a:pt x="203" y="71"/>
                      <a:pt x="203" y="71"/>
                    </a:cubicBezTo>
                    <a:cubicBezTo>
                      <a:pt x="207" y="69"/>
                      <a:pt x="207" y="69"/>
                      <a:pt x="207" y="69"/>
                    </a:cubicBezTo>
                    <a:cubicBezTo>
                      <a:pt x="210" y="71"/>
                      <a:pt x="210" y="71"/>
                      <a:pt x="210" y="71"/>
                    </a:cubicBezTo>
                    <a:cubicBezTo>
                      <a:pt x="213" y="68"/>
                      <a:pt x="213" y="68"/>
                      <a:pt x="213" y="68"/>
                    </a:cubicBezTo>
                    <a:cubicBezTo>
                      <a:pt x="215" y="68"/>
                      <a:pt x="215" y="68"/>
                      <a:pt x="215" y="68"/>
                    </a:cubicBezTo>
                    <a:cubicBezTo>
                      <a:pt x="215" y="71"/>
                      <a:pt x="215" y="71"/>
                      <a:pt x="215" y="71"/>
                    </a:cubicBezTo>
                    <a:cubicBezTo>
                      <a:pt x="213" y="73"/>
                      <a:pt x="213" y="73"/>
                      <a:pt x="213" y="73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08" y="73"/>
                      <a:pt x="208" y="73"/>
                      <a:pt x="208" y="73"/>
                    </a:cubicBezTo>
                    <a:cubicBezTo>
                      <a:pt x="204" y="71"/>
                      <a:pt x="204" y="71"/>
                      <a:pt x="204" y="71"/>
                    </a:cubicBezTo>
                    <a:cubicBezTo>
                      <a:pt x="198" y="71"/>
                      <a:pt x="198" y="71"/>
                      <a:pt x="198" y="71"/>
                    </a:cubicBezTo>
                    <a:cubicBezTo>
                      <a:pt x="191" y="71"/>
                      <a:pt x="191" y="71"/>
                      <a:pt x="191" y="71"/>
                    </a:cubicBezTo>
                    <a:cubicBezTo>
                      <a:pt x="190" y="70"/>
                      <a:pt x="190" y="70"/>
                      <a:pt x="190" y="70"/>
                    </a:cubicBezTo>
                    <a:cubicBezTo>
                      <a:pt x="190" y="72"/>
                      <a:pt x="190" y="72"/>
                      <a:pt x="190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2" y="82"/>
                      <a:pt x="182" y="82"/>
                      <a:pt x="182" y="82"/>
                    </a:cubicBezTo>
                    <a:cubicBezTo>
                      <a:pt x="184" y="87"/>
                      <a:pt x="184" y="87"/>
                      <a:pt x="184" y="87"/>
                    </a:cubicBezTo>
                    <a:cubicBezTo>
                      <a:pt x="183" y="88"/>
                      <a:pt x="183" y="88"/>
                      <a:pt x="183" y="88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8" y="81"/>
                      <a:pt x="178" y="81"/>
                      <a:pt x="178" y="81"/>
                    </a:cubicBezTo>
                    <a:lnTo>
                      <a:pt x="179" y="7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3" name="Freeform 63"/>
              <p:cNvSpPr>
                <a:spLocks/>
              </p:cNvSpPr>
              <p:nvPr/>
            </p:nvSpPr>
            <p:spPr bwMode="auto">
              <a:xfrm>
                <a:off x="3840" y="35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8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4" name="Freeform 64"/>
              <p:cNvSpPr>
                <a:spLocks/>
              </p:cNvSpPr>
              <p:nvPr/>
            </p:nvSpPr>
            <p:spPr bwMode="auto">
              <a:xfrm>
                <a:off x="4284" y="209"/>
                <a:ext cx="42" cy="36"/>
              </a:xfrm>
              <a:custGeom>
                <a:avLst/>
                <a:gdLst>
                  <a:gd name="T0" fmla="*/ 0 w 42"/>
                  <a:gd name="T1" fmla="*/ 36 h 36"/>
                  <a:gd name="T2" fmla="*/ 0 w 42"/>
                  <a:gd name="T3" fmla="*/ 36 h 36"/>
                  <a:gd name="T4" fmla="*/ 42 w 42"/>
                  <a:gd name="T5" fmla="*/ 0 h 36"/>
                  <a:gd name="T6" fmla="*/ 0 w 4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6">
                    <a:moveTo>
                      <a:pt x="0" y="36"/>
                    </a:moveTo>
                    <a:lnTo>
                      <a:pt x="0" y="36"/>
                    </a:lnTo>
                    <a:lnTo>
                      <a:pt x="42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5" name="Freeform 65"/>
              <p:cNvSpPr>
                <a:spLocks/>
              </p:cNvSpPr>
              <p:nvPr/>
            </p:nvSpPr>
            <p:spPr bwMode="auto">
              <a:xfrm>
                <a:off x="3804" y="365"/>
                <a:ext cx="24" cy="24"/>
              </a:xfrm>
              <a:custGeom>
                <a:avLst/>
                <a:gdLst>
                  <a:gd name="T0" fmla="*/ 3 w 4"/>
                  <a:gd name="T1" fmla="*/ 4 h 4"/>
                  <a:gd name="T2" fmla="*/ 4 w 4"/>
                  <a:gd name="T3" fmla="*/ 4 h 4"/>
                  <a:gd name="T4" fmla="*/ 3 w 4"/>
                  <a:gd name="T5" fmla="*/ 4 h 4"/>
                  <a:gd name="T6" fmla="*/ 0 w 4"/>
                  <a:gd name="T7" fmla="*/ 0 h 4"/>
                  <a:gd name="T8" fmla="*/ 3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2" y="2"/>
                      <a:pt x="0" y="0"/>
                    </a:cubicBezTo>
                    <a:cubicBezTo>
                      <a:pt x="2" y="2"/>
                      <a:pt x="3" y="4"/>
                      <a:pt x="3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6" name="Freeform 66"/>
              <p:cNvSpPr>
                <a:spLocks/>
              </p:cNvSpPr>
              <p:nvPr/>
            </p:nvSpPr>
            <p:spPr bwMode="auto">
              <a:xfrm>
                <a:off x="4350" y="161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0 w 6"/>
                  <a:gd name="T5" fmla="*/ 0 h 18"/>
                  <a:gd name="T6" fmla="*/ 6 w 6"/>
                  <a:gd name="T7" fmla="*/ 18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7" name="Freeform 67"/>
              <p:cNvSpPr>
                <a:spLocks/>
              </p:cNvSpPr>
              <p:nvPr/>
            </p:nvSpPr>
            <p:spPr bwMode="auto">
              <a:xfrm>
                <a:off x="4194" y="287"/>
                <a:ext cx="156" cy="60"/>
              </a:xfrm>
              <a:custGeom>
                <a:avLst/>
                <a:gdLst>
                  <a:gd name="T0" fmla="*/ 84 w 156"/>
                  <a:gd name="T1" fmla="*/ 60 h 60"/>
                  <a:gd name="T2" fmla="*/ 144 w 156"/>
                  <a:gd name="T3" fmla="*/ 42 h 60"/>
                  <a:gd name="T4" fmla="*/ 156 w 156"/>
                  <a:gd name="T5" fmla="*/ 0 h 60"/>
                  <a:gd name="T6" fmla="*/ 156 w 156"/>
                  <a:gd name="T7" fmla="*/ 0 h 60"/>
                  <a:gd name="T8" fmla="*/ 144 w 156"/>
                  <a:gd name="T9" fmla="*/ 42 h 60"/>
                  <a:gd name="T10" fmla="*/ 84 w 156"/>
                  <a:gd name="T11" fmla="*/ 60 h 60"/>
                  <a:gd name="T12" fmla="*/ 30 w 156"/>
                  <a:gd name="T13" fmla="*/ 12 h 60"/>
                  <a:gd name="T14" fmla="*/ 0 w 156"/>
                  <a:gd name="T15" fmla="*/ 18 h 60"/>
                  <a:gd name="T16" fmla="*/ 30 w 156"/>
                  <a:gd name="T17" fmla="*/ 12 h 60"/>
                  <a:gd name="T18" fmla="*/ 84 w 156"/>
                  <a:gd name="T1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60">
                    <a:moveTo>
                      <a:pt x="84" y="60"/>
                    </a:moveTo>
                    <a:lnTo>
                      <a:pt x="144" y="4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44" y="42"/>
                    </a:lnTo>
                    <a:lnTo>
                      <a:pt x="84" y="60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30" y="12"/>
                    </a:lnTo>
                    <a:lnTo>
                      <a:pt x="84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8" name="Freeform 68"/>
              <p:cNvSpPr>
                <a:spLocks/>
              </p:cNvSpPr>
              <p:nvPr/>
            </p:nvSpPr>
            <p:spPr bwMode="auto">
              <a:xfrm>
                <a:off x="5040" y="245"/>
                <a:ext cx="324" cy="180"/>
              </a:xfrm>
              <a:custGeom>
                <a:avLst/>
                <a:gdLst>
                  <a:gd name="T0" fmla="*/ 60 w 324"/>
                  <a:gd name="T1" fmla="*/ 48 h 180"/>
                  <a:gd name="T2" fmla="*/ 108 w 324"/>
                  <a:gd name="T3" fmla="*/ 78 h 180"/>
                  <a:gd name="T4" fmla="*/ 186 w 324"/>
                  <a:gd name="T5" fmla="*/ 66 h 180"/>
                  <a:gd name="T6" fmla="*/ 294 w 324"/>
                  <a:gd name="T7" fmla="*/ 168 h 180"/>
                  <a:gd name="T8" fmla="*/ 306 w 324"/>
                  <a:gd name="T9" fmla="*/ 156 h 180"/>
                  <a:gd name="T10" fmla="*/ 324 w 324"/>
                  <a:gd name="T11" fmla="*/ 180 h 180"/>
                  <a:gd name="T12" fmla="*/ 324 w 324"/>
                  <a:gd name="T13" fmla="*/ 180 h 180"/>
                  <a:gd name="T14" fmla="*/ 306 w 324"/>
                  <a:gd name="T15" fmla="*/ 156 h 180"/>
                  <a:gd name="T16" fmla="*/ 294 w 324"/>
                  <a:gd name="T17" fmla="*/ 168 h 180"/>
                  <a:gd name="T18" fmla="*/ 186 w 324"/>
                  <a:gd name="T19" fmla="*/ 66 h 180"/>
                  <a:gd name="T20" fmla="*/ 108 w 324"/>
                  <a:gd name="T21" fmla="*/ 78 h 180"/>
                  <a:gd name="T22" fmla="*/ 60 w 324"/>
                  <a:gd name="T23" fmla="*/ 48 h 180"/>
                  <a:gd name="T24" fmla="*/ 42 w 324"/>
                  <a:gd name="T25" fmla="*/ 84 h 180"/>
                  <a:gd name="T26" fmla="*/ 0 w 324"/>
                  <a:gd name="T27" fmla="*/ 0 h 180"/>
                  <a:gd name="T28" fmla="*/ 42 w 324"/>
                  <a:gd name="T29" fmla="*/ 84 h 180"/>
                  <a:gd name="T30" fmla="*/ 60 w 324"/>
                  <a:gd name="T31" fmla="*/ 4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4" h="180">
                    <a:moveTo>
                      <a:pt x="60" y="48"/>
                    </a:moveTo>
                    <a:lnTo>
                      <a:pt x="108" y="78"/>
                    </a:lnTo>
                    <a:lnTo>
                      <a:pt x="186" y="66"/>
                    </a:lnTo>
                    <a:lnTo>
                      <a:pt x="294" y="168"/>
                    </a:lnTo>
                    <a:lnTo>
                      <a:pt x="306" y="156"/>
                    </a:lnTo>
                    <a:lnTo>
                      <a:pt x="324" y="180"/>
                    </a:lnTo>
                    <a:lnTo>
                      <a:pt x="324" y="180"/>
                    </a:lnTo>
                    <a:lnTo>
                      <a:pt x="306" y="156"/>
                    </a:lnTo>
                    <a:lnTo>
                      <a:pt x="294" y="168"/>
                    </a:lnTo>
                    <a:lnTo>
                      <a:pt x="186" y="66"/>
                    </a:lnTo>
                    <a:lnTo>
                      <a:pt x="108" y="78"/>
                    </a:lnTo>
                    <a:lnTo>
                      <a:pt x="60" y="48"/>
                    </a:lnTo>
                    <a:lnTo>
                      <a:pt x="42" y="84"/>
                    </a:lnTo>
                    <a:lnTo>
                      <a:pt x="0" y="0"/>
                    </a:lnTo>
                    <a:lnTo>
                      <a:pt x="42" y="84"/>
                    </a:lnTo>
                    <a:lnTo>
                      <a:pt x="6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9" name="Freeform 69"/>
              <p:cNvSpPr>
                <a:spLocks/>
              </p:cNvSpPr>
              <p:nvPr/>
            </p:nvSpPr>
            <p:spPr bwMode="auto">
              <a:xfrm>
                <a:off x="3834" y="263"/>
                <a:ext cx="108" cy="78"/>
              </a:xfrm>
              <a:custGeom>
                <a:avLst/>
                <a:gdLst>
                  <a:gd name="T0" fmla="*/ 108 w 108"/>
                  <a:gd name="T1" fmla="*/ 12 h 78"/>
                  <a:gd name="T2" fmla="*/ 96 w 108"/>
                  <a:gd name="T3" fmla="*/ 0 h 78"/>
                  <a:gd name="T4" fmla="*/ 0 w 108"/>
                  <a:gd name="T5" fmla="*/ 78 h 78"/>
                  <a:gd name="T6" fmla="*/ 0 w 108"/>
                  <a:gd name="T7" fmla="*/ 78 h 78"/>
                  <a:gd name="T8" fmla="*/ 96 w 108"/>
                  <a:gd name="T9" fmla="*/ 0 h 78"/>
                  <a:gd name="T10" fmla="*/ 108 w 108"/>
                  <a:gd name="T11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78">
                    <a:moveTo>
                      <a:pt x="108" y="12"/>
                    </a:moveTo>
                    <a:lnTo>
                      <a:pt x="96" y="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96" y="0"/>
                    </a:lnTo>
                    <a:lnTo>
                      <a:pt x="10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0" name="Freeform 70"/>
              <p:cNvSpPr>
                <a:spLocks/>
              </p:cNvSpPr>
              <p:nvPr/>
            </p:nvSpPr>
            <p:spPr bwMode="auto">
              <a:xfrm>
                <a:off x="3966" y="269"/>
                <a:ext cx="186" cy="72"/>
              </a:xfrm>
              <a:custGeom>
                <a:avLst/>
                <a:gdLst>
                  <a:gd name="T0" fmla="*/ 78 w 186"/>
                  <a:gd name="T1" fmla="*/ 18 h 72"/>
                  <a:gd name="T2" fmla="*/ 168 w 186"/>
                  <a:gd name="T3" fmla="*/ 72 h 72"/>
                  <a:gd name="T4" fmla="*/ 186 w 186"/>
                  <a:gd name="T5" fmla="*/ 60 h 72"/>
                  <a:gd name="T6" fmla="*/ 168 w 186"/>
                  <a:gd name="T7" fmla="*/ 72 h 72"/>
                  <a:gd name="T8" fmla="*/ 78 w 186"/>
                  <a:gd name="T9" fmla="*/ 18 h 72"/>
                  <a:gd name="T10" fmla="*/ 6 w 186"/>
                  <a:gd name="T11" fmla="*/ 0 h 72"/>
                  <a:gd name="T12" fmla="*/ 0 w 186"/>
                  <a:gd name="T13" fmla="*/ 6 h 72"/>
                  <a:gd name="T14" fmla="*/ 6 w 186"/>
                  <a:gd name="T15" fmla="*/ 0 h 72"/>
                  <a:gd name="T16" fmla="*/ 78 w 186"/>
                  <a:gd name="T17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6" h="72">
                    <a:moveTo>
                      <a:pt x="78" y="18"/>
                    </a:moveTo>
                    <a:lnTo>
                      <a:pt x="168" y="72"/>
                    </a:lnTo>
                    <a:lnTo>
                      <a:pt x="186" y="60"/>
                    </a:lnTo>
                    <a:lnTo>
                      <a:pt x="168" y="72"/>
                    </a:lnTo>
                    <a:lnTo>
                      <a:pt x="7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7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1" name="Freeform 71"/>
              <p:cNvSpPr>
                <a:spLocks/>
              </p:cNvSpPr>
              <p:nvPr/>
            </p:nvSpPr>
            <p:spPr bwMode="auto">
              <a:xfrm>
                <a:off x="3810" y="569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6 w 30"/>
                  <a:gd name="T5" fmla="*/ 0 h 6"/>
                  <a:gd name="T6" fmla="*/ 0 w 30"/>
                  <a:gd name="T7" fmla="*/ 6 h 6"/>
                  <a:gd name="T8" fmla="*/ 0 w 30"/>
                  <a:gd name="T9" fmla="*/ 6 h 6"/>
                  <a:gd name="T10" fmla="*/ 6 w 30"/>
                  <a:gd name="T11" fmla="*/ 0 h 6"/>
                  <a:gd name="T12" fmla="*/ 30 w 3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2" name="Freeform 72"/>
              <p:cNvSpPr>
                <a:spLocks/>
              </p:cNvSpPr>
              <p:nvPr/>
            </p:nvSpPr>
            <p:spPr bwMode="auto">
              <a:xfrm>
                <a:off x="3750" y="455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0 h 48"/>
                  <a:gd name="T4" fmla="*/ 36 w 48"/>
                  <a:gd name="T5" fmla="*/ 48 h 48"/>
                  <a:gd name="T6" fmla="*/ 48 w 48"/>
                  <a:gd name="T7" fmla="*/ 42 h 48"/>
                  <a:gd name="T8" fmla="*/ 36 w 48"/>
                  <a:gd name="T9" fmla="*/ 48 h 48"/>
                  <a:gd name="T10" fmla="*/ 0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3" name="Freeform 73"/>
              <p:cNvSpPr>
                <a:spLocks/>
              </p:cNvSpPr>
              <p:nvPr/>
            </p:nvSpPr>
            <p:spPr bwMode="auto">
              <a:xfrm>
                <a:off x="3828" y="587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4" name="Freeform 74"/>
              <p:cNvSpPr>
                <a:spLocks/>
              </p:cNvSpPr>
              <p:nvPr/>
            </p:nvSpPr>
            <p:spPr bwMode="auto">
              <a:xfrm>
                <a:off x="5088" y="773"/>
                <a:ext cx="24" cy="48"/>
              </a:xfrm>
              <a:custGeom>
                <a:avLst/>
                <a:gdLst>
                  <a:gd name="T0" fmla="*/ 0 w 24"/>
                  <a:gd name="T1" fmla="*/ 48 h 48"/>
                  <a:gd name="T2" fmla="*/ 24 w 24"/>
                  <a:gd name="T3" fmla="*/ 0 h 48"/>
                  <a:gd name="T4" fmla="*/ 24 w 24"/>
                  <a:gd name="T5" fmla="*/ 0 h 48"/>
                  <a:gd name="T6" fmla="*/ 0 w 24"/>
                  <a:gd name="T7" fmla="*/ 48 h 48"/>
                  <a:gd name="T8" fmla="*/ 0 w 24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0" y="48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5" name="Freeform 75"/>
              <p:cNvSpPr>
                <a:spLocks/>
              </p:cNvSpPr>
              <p:nvPr/>
            </p:nvSpPr>
            <p:spPr bwMode="auto">
              <a:xfrm>
                <a:off x="5226" y="509"/>
                <a:ext cx="78" cy="42"/>
              </a:xfrm>
              <a:custGeom>
                <a:avLst/>
                <a:gdLst>
                  <a:gd name="T0" fmla="*/ 0 w 78"/>
                  <a:gd name="T1" fmla="*/ 42 h 42"/>
                  <a:gd name="T2" fmla="*/ 72 w 78"/>
                  <a:gd name="T3" fmla="*/ 42 h 42"/>
                  <a:gd name="T4" fmla="*/ 78 w 78"/>
                  <a:gd name="T5" fmla="*/ 0 h 42"/>
                  <a:gd name="T6" fmla="*/ 72 w 78"/>
                  <a:gd name="T7" fmla="*/ 42 h 42"/>
                  <a:gd name="T8" fmla="*/ 0 w 78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42">
                    <a:moveTo>
                      <a:pt x="0" y="42"/>
                    </a:moveTo>
                    <a:lnTo>
                      <a:pt x="72" y="42"/>
                    </a:lnTo>
                    <a:lnTo>
                      <a:pt x="78" y="0"/>
                    </a:lnTo>
                    <a:lnTo>
                      <a:pt x="72" y="42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6" name="Freeform 76"/>
              <p:cNvSpPr>
                <a:spLocks/>
              </p:cNvSpPr>
              <p:nvPr/>
            </p:nvSpPr>
            <p:spPr bwMode="auto">
              <a:xfrm>
                <a:off x="5082" y="677"/>
                <a:ext cx="6" cy="30"/>
              </a:xfrm>
              <a:custGeom>
                <a:avLst/>
                <a:gdLst>
                  <a:gd name="T0" fmla="*/ 6 w 6"/>
                  <a:gd name="T1" fmla="*/ 30 h 30"/>
                  <a:gd name="T2" fmla="*/ 0 w 6"/>
                  <a:gd name="T3" fmla="*/ 0 h 30"/>
                  <a:gd name="T4" fmla="*/ 0 w 6"/>
                  <a:gd name="T5" fmla="*/ 0 h 30"/>
                  <a:gd name="T6" fmla="*/ 6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6" y="3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7" name="Freeform 77"/>
              <p:cNvSpPr>
                <a:spLocks/>
              </p:cNvSpPr>
              <p:nvPr/>
            </p:nvSpPr>
            <p:spPr bwMode="auto">
              <a:xfrm>
                <a:off x="4656" y="773"/>
                <a:ext cx="438" cy="204"/>
              </a:xfrm>
              <a:custGeom>
                <a:avLst/>
                <a:gdLst>
                  <a:gd name="T0" fmla="*/ 432 w 438"/>
                  <a:gd name="T1" fmla="*/ 48 h 204"/>
                  <a:gd name="T2" fmla="*/ 432 w 438"/>
                  <a:gd name="T3" fmla="*/ 42 h 204"/>
                  <a:gd name="T4" fmla="*/ 378 w 438"/>
                  <a:gd name="T5" fmla="*/ 18 h 204"/>
                  <a:gd name="T6" fmla="*/ 246 w 438"/>
                  <a:gd name="T7" fmla="*/ 18 h 204"/>
                  <a:gd name="T8" fmla="*/ 246 w 438"/>
                  <a:gd name="T9" fmla="*/ 18 h 204"/>
                  <a:gd name="T10" fmla="*/ 246 w 438"/>
                  <a:gd name="T11" fmla="*/ 18 h 204"/>
                  <a:gd name="T12" fmla="*/ 174 w 438"/>
                  <a:gd name="T13" fmla="*/ 0 h 204"/>
                  <a:gd name="T14" fmla="*/ 162 w 438"/>
                  <a:gd name="T15" fmla="*/ 36 h 204"/>
                  <a:gd name="T16" fmla="*/ 102 w 438"/>
                  <a:gd name="T17" fmla="*/ 24 h 204"/>
                  <a:gd name="T18" fmla="*/ 84 w 438"/>
                  <a:gd name="T19" fmla="*/ 18 h 204"/>
                  <a:gd name="T20" fmla="*/ 66 w 438"/>
                  <a:gd name="T21" fmla="*/ 24 h 204"/>
                  <a:gd name="T22" fmla="*/ 60 w 438"/>
                  <a:gd name="T23" fmla="*/ 54 h 204"/>
                  <a:gd name="T24" fmla="*/ 60 w 438"/>
                  <a:gd name="T25" fmla="*/ 54 h 204"/>
                  <a:gd name="T26" fmla="*/ 60 w 438"/>
                  <a:gd name="T27" fmla="*/ 54 h 204"/>
                  <a:gd name="T28" fmla="*/ 60 w 438"/>
                  <a:gd name="T29" fmla="*/ 54 h 204"/>
                  <a:gd name="T30" fmla="*/ 48 w 438"/>
                  <a:gd name="T31" fmla="*/ 78 h 204"/>
                  <a:gd name="T32" fmla="*/ 42 w 438"/>
                  <a:gd name="T33" fmla="*/ 90 h 204"/>
                  <a:gd name="T34" fmla="*/ 150 w 438"/>
                  <a:gd name="T35" fmla="*/ 132 h 204"/>
                  <a:gd name="T36" fmla="*/ 78 w 438"/>
                  <a:gd name="T37" fmla="*/ 150 h 204"/>
                  <a:gd name="T38" fmla="*/ 54 w 438"/>
                  <a:gd name="T39" fmla="*/ 168 h 204"/>
                  <a:gd name="T40" fmla="*/ 0 w 438"/>
                  <a:gd name="T41" fmla="*/ 168 h 204"/>
                  <a:gd name="T42" fmla="*/ 0 w 438"/>
                  <a:gd name="T43" fmla="*/ 192 h 204"/>
                  <a:gd name="T44" fmla="*/ 90 w 438"/>
                  <a:gd name="T45" fmla="*/ 192 h 204"/>
                  <a:gd name="T46" fmla="*/ 96 w 438"/>
                  <a:gd name="T47" fmla="*/ 204 h 204"/>
                  <a:gd name="T48" fmla="*/ 102 w 438"/>
                  <a:gd name="T49" fmla="*/ 204 h 204"/>
                  <a:gd name="T50" fmla="*/ 174 w 438"/>
                  <a:gd name="T51" fmla="*/ 204 h 204"/>
                  <a:gd name="T52" fmla="*/ 174 w 438"/>
                  <a:gd name="T53" fmla="*/ 204 h 204"/>
                  <a:gd name="T54" fmla="*/ 186 w 438"/>
                  <a:gd name="T55" fmla="*/ 168 h 204"/>
                  <a:gd name="T56" fmla="*/ 240 w 438"/>
                  <a:gd name="T57" fmla="*/ 144 h 204"/>
                  <a:gd name="T58" fmla="*/ 240 w 438"/>
                  <a:gd name="T59" fmla="*/ 144 h 204"/>
                  <a:gd name="T60" fmla="*/ 240 w 438"/>
                  <a:gd name="T61" fmla="*/ 144 h 204"/>
                  <a:gd name="T62" fmla="*/ 276 w 438"/>
                  <a:gd name="T63" fmla="*/ 162 h 204"/>
                  <a:gd name="T64" fmla="*/ 300 w 438"/>
                  <a:gd name="T65" fmla="*/ 126 h 204"/>
                  <a:gd name="T66" fmla="*/ 300 w 438"/>
                  <a:gd name="T67" fmla="*/ 126 h 204"/>
                  <a:gd name="T68" fmla="*/ 342 w 438"/>
                  <a:gd name="T69" fmla="*/ 126 h 204"/>
                  <a:gd name="T70" fmla="*/ 360 w 438"/>
                  <a:gd name="T71" fmla="*/ 90 h 204"/>
                  <a:gd name="T72" fmla="*/ 438 w 438"/>
                  <a:gd name="T73" fmla="*/ 48 h 204"/>
                  <a:gd name="T74" fmla="*/ 432 w 438"/>
                  <a:gd name="T75" fmla="*/ 48 h 204"/>
                  <a:gd name="T76" fmla="*/ 432 w 438"/>
                  <a:gd name="T77" fmla="*/ 4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8" h="204">
                    <a:moveTo>
                      <a:pt x="432" y="48"/>
                    </a:moveTo>
                    <a:lnTo>
                      <a:pt x="432" y="42"/>
                    </a:lnTo>
                    <a:lnTo>
                      <a:pt x="378" y="18"/>
                    </a:lnTo>
                    <a:lnTo>
                      <a:pt x="246" y="18"/>
                    </a:lnTo>
                    <a:lnTo>
                      <a:pt x="246" y="18"/>
                    </a:lnTo>
                    <a:lnTo>
                      <a:pt x="246" y="18"/>
                    </a:lnTo>
                    <a:lnTo>
                      <a:pt x="174" y="0"/>
                    </a:lnTo>
                    <a:lnTo>
                      <a:pt x="162" y="36"/>
                    </a:lnTo>
                    <a:lnTo>
                      <a:pt x="102" y="24"/>
                    </a:lnTo>
                    <a:lnTo>
                      <a:pt x="84" y="18"/>
                    </a:lnTo>
                    <a:lnTo>
                      <a:pt x="66" y="2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48" y="78"/>
                    </a:lnTo>
                    <a:lnTo>
                      <a:pt x="42" y="90"/>
                    </a:lnTo>
                    <a:lnTo>
                      <a:pt x="150" y="132"/>
                    </a:lnTo>
                    <a:lnTo>
                      <a:pt x="78" y="150"/>
                    </a:lnTo>
                    <a:lnTo>
                      <a:pt x="54" y="168"/>
                    </a:lnTo>
                    <a:lnTo>
                      <a:pt x="0" y="168"/>
                    </a:lnTo>
                    <a:lnTo>
                      <a:pt x="0" y="192"/>
                    </a:lnTo>
                    <a:lnTo>
                      <a:pt x="90" y="192"/>
                    </a:lnTo>
                    <a:lnTo>
                      <a:pt x="96" y="204"/>
                    </a:lnTo>
                    <a:lnTo>
                      <a:pt x="102" y="204"/>
                    </a:lnTo>
                    <a:lnTo>
                      <a:pt x="174" y="204"/>
                    </a:lnTo>
                    <a:lnTo>
                      <a:pt x="174" y="204"/>
                    </a:lnTo>
                    <a:lnTo>
                      <a:pt x="186" y="168"/>
                    </a:lnTo>
                    <a:lnTo>
                      <a:pt x="240" y="144"/>
                    </a:lnTo>
                    <a:lnTo>
                      <a:pt x="240" y="144"/>
                    </a:lnTo>
                    <a:lnTo>
                      <a:pt x="240" y="144"/>
                    </a:lnTo>
                    <a:lnTo>
                      <a:pt x="276" y="162"/>
                    </a:lnTo>
                    <a:lnTo>
                      <a:pt x="300" y="126"/>
                    </a:lnTo>
                    <a:lnTo>
                      <a:pt x="300" y="126"/>
                    </a:lnTo>
                    <a:lnTo>
                      <a:pt x="342" y="126"/>
                    </a:lnTo>
                    <a:lnTo>
                      <a:pt x="360" y="90"/>
                    </a:lnTo>
                    <a:lnTo>
                      <a:pt x="438" y="48"/>
                    </a:lnTo>
                    <a:lnTo>
                      <a:pt x="432" y="48"/>
                    </a:lnTo>
                    <a:lnTo>
                      <a:pt x="43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8" name="Freeform 78"/>
              <p:cNvSpPr>
                <a:spLocks/>
              </p:cNvSpPr>
              <p:nvPr/>
            </p:nvSpPr>
            <p:spPr bwMode="auto">
              <a:xfrm>
                <a:off x="4932" y="899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0 w 24"/>
                  <a:gd name="T3" fmla="*/ 36 h 36"/>
                  <a:gd name="T4" fmla="*/ 24 w 24"/>
                  <a:gd name="T5" fmla="*/ 0 h 36"/>
                  <a:gd name="T6" fmla="*/ 24 w 24"/>
                  <a:gd name="T7" fmla="*/ 0 h 36"/>
                  <a:gd name="T8" fmla="*/ 0 w 24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0" y="3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9" name="Freeform 79"/>
              <p:cNvSpPr>
                <a:spLocks/>
              </p:cNvSpPr>
              <p:nvPr/>
            </p:nvSpPr>
            <p:spPr bwMode="auto">
              <a:xfrm>
                <a:off x="4830" y="917"/>
                <a:ext cx="66" cy="60"/>
              </a:xfrm>
              <a:custGeom>
                <a:avLst/>
                <a:gdLst>
                  <a:gd name="T0" fmla="*/ 12 w 66"/>
                  <a:gd name="T1" fmla="*/ 24 h 60"/>
                  <a:gd name="T2" fmla="*/ 0 w 66"/>
                  <a:gd name="T3" fmla="*/ 60 h 60"/>
                  <a:gd name="T4" fmla="*/ 0 w 66"/>
                  <a:gd name="T5" fmla="*/ 60 h 60"/>
                  <a:gd name="T6" fmla="*/ 0 w 66"/>
                  <a:gd name="T7" fmla="*/ 60 h 60"/>
                  <a:gd name="T8" fmla="*/ 12 w 66"/>
                  <a:gd name="T9" fmla="*/ 24 h 60"/>
                  <a:gd name="T10" fmla="*/ 66 w 66"/>
                  <a:gd name="T11" fmla="*/ 0 h 60"/>
                  <a:gd name="T12" fmla="*/ 66 w 66"/>
                  <a:gd name="T13" fmla="*/ 0 h 60"/>
                  <a:gd name="T14" fmla="*/ 12 w 66"/>
                  <a:gd name="T15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60">
                    <a:moveTo>
                      <a:pt x="12" y="24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2" y="24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0" name="Freeform 80"/>
              <p:cNvSpPr>
                <a:spLocks/>
              </p:cNvSpPr>
              <p:nvPr/>
            </p:nvSpPr>
            <p:spPr bwMode="auto">
              <a:xfrm>
                <a:off x="4656" y="941"/>
                <a:ext cx="54" cy="0"/>
              </a:xfrm>
              <a:custGeom>
                <a:avLst/>
                <a:gdLst>
                  <a:gd name="T0" fmla="*/ 0 w 54"/>
                  <a:gd name="T1" fmla="*/ 54 w 54"/>
                  <a:gd name="T2" fmla="*/ 0 w 54"/>
                  <a:gd name="T3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4">
                    <a:moveTo>
                      <a:pt x="0" y="0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1" name="Rectangle 81"/>
              <p:cNvSpPr>
                <a:spLocks noChangeArrowheads="1"/>
              </p:cNvSpPr>
              <p:nvPr/>
            </p:nvSpPr>
            <p:spPr bwMode="auto">
              <a:xfrm>
                <a:off x="4752" y="977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2" name="Freeform 82"/>
              <p:cNvSpPr>
                <a:spLocks/>
              </p:cNvSpPr>
              <p:nvPr/>
            </p:nvSpPr>
            <p:spPr bwMode="auto">
              <a:xfrm>
                <a:off x="5088" y="815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3" name="Freeform 83"/>
              <p:cNvSpPr>
                <a:spLocks/>
              </p:cNvSpPr>
              <p:nvPr/>
            </p:nvSpPr>
            <p:spPr bwMode="auto">
              <a:xfrm>
                <a:off x="4758" y="773"/>
                <a:ext cx="144" cy="36"/>
              </a:xfrm>
              <a:custGeom>
                <a:avLst/>
                <a:gdLst>
                  <a:gd name="T0" fmla="*/ 72 w 144"/>
                  <a:gd name="T1" fmla="*/ 0 h 36"/>
                  <a:gd name="T2" fmla="*/ 144 w 144"/>
                  <a:gd name="T3" fmla="*/ 18 h 36"/>
                  <a:gd name="T4" fmla="*/ 144 w 144"/>
                  <a:gd name="T5" fmla="*/ 18 h 36"/>
                  <a:gd name="T6" fmla="*/ 72 w 144"/>
                  <a:gd name="T7" fmla="*/ 0 h 36"/>
                  <a:gd name="T8" fmla="*/ 60 w 144"/>
                  <a:gd name="T9" fmla="*/ 36 h 36"/>
                  <a:gd name="T10" fmla="*/ 0 w 144"/>
                  <a:gd name="T11" fmla="*/ 24 h 36"/>
                  <a:gd name="T12" fmla="*/ 60 w 144"/>
                  <a:gd name="T13" fmla="*/ 36 h 36"/>
                  <a:gd name="T14" fmla="*/ 72 w 144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6">
                    <a:moveTo>
                      <a:pt x="72" y="0"/>
                    </a:moveTo>
                    <a:lnTo>
                      <a:pt x="144" y="18"/>
                    </a:lnTo>
                    <a:lnTo>
                      <a:pt x="144" y="18"/>
                    </a:lnTo>
                    <a:lnTo>
                      <a:pt x="72" y="0"/>
                    </a:lnTo>
                    <a:lnTo>
                      <a:pt x="60" y="36"/>
                    </a:lnTo>
                    <a:lnTo>
                      <a:pt x="0" y="24"/>
                    </a:lnTo>
                    <a:lnTo>
                      <a:pt x="60" y="36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4" name="Freeform 84"/>
              <p:cNvSpPr>
                <a:spLocks/>
              </p:cNvSpPr>
              <p:nvPr/>
            </p:nvSpPr>
            <p:spPr bwMode="auto">
              <a:xfrm>
                <a:off x="4722" y="791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5" name="Freeform 85"/>
              <p:cNvSpPr>
                <a:spLocks/>
              </p:cNvSpPr>
              <p:nvPr/>
            </p:nvSpPr>
            <p:spPr bwMode="auto">
              <a:xfrm>
                <a:off x="4128" y="641"/>
                <a:ext cx="678" cy="450"/>
              </a:xfrm>
              <a:custGeom>
                <a:avLst/>
                <a:gdLst>
                  <a:gd name="T0" fmla="*/ 36 w 678"/>
                  <a:gd name="T1" fmla="*/ 198 h 450"/>
                  <a:gd name="T2" fmla="*/ 90 w 678"/>
                  <a:gd name="T3" fmla="*/ 156 h 450"/>
                  <a:gd name="T4" fmla="*/ 90 w 678"/>
                  <a:gd name="T5" fmla="*/ 156 h 450"/>
                  <a:gd name="T6" fmla="*/ 90 w 678"/>
                  <a:gd name="T7" fmla="*/ 156 h 450"/>
                  <a:gd name="T8" fmla="*/ 162 w 678"/>
                  <a:gd name="T9" fmla="*/ 186 h 450"/>
                  <a:gd name="T10" fmla="*/ 162 w 678"/>
                  <a:gd name="T11" fmla="*/ 210 h 450"/>
                  <a:gd name="T12" fmla="*/ 162 w 678"/>
                  <a:gd name="T13" fmla="*/ 234 h 450"/>
                  <a:gd name="T14" fmla="*/ 228 w 678"/>
                  <a:gd name="T15" fmla="*/ 228 h 450"/>
                  <a:gd name="T16" fmla="*/ 258 w 678"/>
                  <a:gd name="T17" fmla="*/ 306 h 450"/>
                  <a:gd name="T18" fmla="*/ 378 w 678"/>
                  <a:gd name="T19" fmla="*/ 390 h 450"/>
                  <a:gd name="T20" fmla="*/ 408 w 678"/>
                  <a:gd name="T21" fmla="*/ 390 h 450"/>
                  <a:gd name="T22" fmla="*/ 420 w 678"/>
                  <a:gd name="T23" fmla="*/ 444 h 450"/>
                  <a:gd name="T24" fmla="*/ 450 w 678"/>
                  <a:gd name="T25" fmla="*/ 450 h 450"/>
                  <a:gd name="T26" fmla="*/ 462 w 678"/>
                  <a:gd name="T27" fmla="*/ 450 h 450"/>
                  <a:gd name="T28" fmla="*/ 486 w 678"/>
                  <a:gd name="T29" fmla="*/ 396 h 450"/>
                  <a:gd name="T30" fmla="*/ 462 w 678"/>
                  <a:gd name="T31" fmla="*/ 330 h 450"/>
                  <a:gd name="T32" fmla="*/ 462 w 678"/>
                  <a:gd name="T33" fmla="*/ 330 h 450"/>
                  <a:gd name="T34" fmla="*/ 462 w 678"/>
                  <a:gd name="T35" fmla="*/ 330 h 450"/>
                  <a:gd name="T36" fmla="*/ 480 w 678"/>
                  <a:gd name="T37" fmla="*/ 324 h 450"/>
                  <a:gd name="T38" fmla="*/ 498 w 678"/>
                  <a:gd name="T39" fmla="*/ 324 h 450"/>
                  <a:gd name="T40" fmla="*/ 534 w 678"/>
                  <a:gd name="T41" fmla="*/ 258 h 450"/>
                  <a:gd name="T42" fmla="*/ 576 w 678"/>
                  <a:gd name="T43" fmla="*/ 246 h 450"/>
                  <a:gd name="T44" fmla="*/ 582 w 678"/>
                  <a:gd name="T45" fmla="*/ 288 h 450"/>
                  <a:gd name="T46" fmla="*/ 606 w 678"/>
                  <a:gd name="T47" fmla="*/ 282 h 450"/>
                  <a:gd name="T48" fmla="*/ 606 w 678"/>
                  <a:gd name="T49" fmla="*/ 282 h 450"/>
                  <a:gd name="T50" fmla="*/ 678 w 678"/>
                  <a:gd name="T51" fmla="*/ 264 h 450"/>
                  <a:gd name="T52" fmla="*/ 570 w 678"/>
                  <a:gd name="T53" fmla="*/ 222 h 450"/>
                  <a:gd name="T54" fmla="*/ 570 w 678"/>
                  <a:gd name="T55" fmla="*/ 222 h 450"/>
                  <a:gd name="T56" fmla="*/ 570 w 678"/>
                  <a:gd name="T57" fmla="*/ 222 h 450"/>
                  <a:gd name="T58" fmla="*/ 576 w 678"/>
                  <a:gd name="T59" fmla="*/ 210 h 450"/>
                  <a:gd name="T60" fmla="*/ 588 w 678"/>
                  <a:gd name="T61" fmla="*/ 186 h 450"/>
                  <a:gd name="T62" fmla="*/ 522 w 678"/>
                  <a:gd name="T63" fmla="*/ 216 h 450"/>
                  <a:gd name="T64" fmla="*/ 504 w 678"/>
                  <a:gd name="T65" fmla="*/ 246 h 450"/>
                  <a:gd name="T66" fmla="*/ 426 w 678"/>
                  <a:gd name="T67" fmla="*/ 240 h 450"/>
                  <a:gd name="T68" fmla="*/ 384 w 678"/>
                  <a:gd name="T69" fmla="*/ 114 h 450"/>
                  <a:gd name="T70" fmla="*/ 234 w 678"/>
                  <a:gd name="T71" fmla="*/ 108 h 450"/>
                  <a:gd name="T72" fmla="*/ 192 w 678"/>
                  <a:gd name="T73" fmla="*/ 78 h 450"/>
                  <a:gd name="T74" fmla="*/ 186 w 678"/>
                  <a:gd name="T75" fmla="*/ 84 h 450"/>
                  <a:gd name="T76" fmla="*/ 174 w 678"/>
                  <a:gd name="T77" fmla="*/ 108 h 450"/>
                  <a:gd name="T78" fmla="*/ 150 w 678"/>
                  <a:gd name="T79" fmla="*/ 114 h 450"/>
                  <a:gd name="T80" fmla="*/ 132 w 678"/>
                  <a:gd name="T81" fmla="*/ 102 h 450"/>
                  <a:gd name="T82" fmla="*/ 126 w 678"/>
                  <a:gd name="T83" fmla="*/ 108 h 450"/>
                  <a:gd name="T84" fmla="*/ 108 w 678"/>
                  <a:gd name="T85" fmla="*/ 102 h 450"/>
                  <a:gd name="T86" fmla="*/ 96 w 678"/>
                  <a:gd name="T87" fmla="*/ 108 h 450"/>
                  <a:gd name="T88" fmla="*/ 90 w 678"/>
                  <a:gd name="T89" fmla="*/ 102 h 450"/>
                  <a:gd name="T90" fmla="*/ 84 w 678"/>
                  <a:gd name="T91" fmla="*/ 36 h 450"/>
                  <a:gd name="T92" fmla="*/ 102 w 678"/>
                  <a:gd name="T93" fmla="*/ 18 h 450"/>
                  <a:gd name="T94" fmla="*/ 102 w 678"/>
                  <a:gd name="T95" fmla="*/ 0 h 450"/>
                  <a:gd name="T96" fmla="*/ 78 w 678"/>
                  <a:gd name="T97" fmla="*/ 6 h 450"/>
                  <a:gd name="T98" fmla="*/ 0 w 678"/>
                  <a:gd name="T99" fmla="*/ 30 h 450"/>
                  <a:gd name="T100" fmla="*/ 0 w 678"/>
                  <a:gd name="T101" fmla="*/ 234 h 450"/>
                  <a:gd name="T102" fmla="*/ 36 w 678"/>
                  <a:gd name="T103" fmla="*/ 234 h 450"/>
                  <a:gd name="T104" fmla="*/ 36 w 678"/>
                  <a:gd name="T105" fmla="*/ 198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8" h="450">
                    <a:moveTo>
                      <a:pt x="36" y="198"/>
                    </a:move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162" y="186"/>
                    </a:lnTo>
                    <a:lnTo>
                      <a:pt x="162" y="210"/>
                    </a:lnTo>
                    <a:lnTo>
                      <a:pt x="162" y="234"/>
                    </a:lnTo>
                    <a:lnTo>
                      <a:pt x="228" y="228"/>
                    </a:lnTo>
                    <a:lnTo>
                      <a:pt x="258" y="306"/>
                    </a:lnTo>
                    <a:lnTo>
                      <a:pt x="378" y="390"/>
                    </a:lnTo>
                    <a:lnTo>
                      <a:pt x="408" y="390"/>
                    </a:lnTo>
                    <a:lnTo>
                      <a:pt x="420" y="444"/>
                    </a:lnTo>
                    <a:lnTo>
                      <a:pt x="450" y="450"/>
                    </a:lnTo>
                    <a:lnTo>
                      <a:pt x="462" y="450"/>
                    </a:lnTo>
                    <a:lnTo>
                      <a:pt x="486" y="396"/>
                    </a:lnTo>
                    <a:lnTo>
                      <a:pt x="462" y="330"/>
                    </a:lnTo>
                    <a:lnTo>
                      <a:pt x="462" y="330"/>
                    </a:lnTo>
                    <a:lnTo>
                      <a:pt x="462" y="330"/>
                    </a:lnTo>
                    <a:lnTo>
                      <a:pt x="480" y="324"/>
                    </a:lnTo>
                    <a:lnTo>
                      <a:pt x="498" y="324"/>
                    </a:lnTo>
                    <a:lnTo>
                      <a:pt x="534" y="258"/>
                    </a:lnTo>
                    <a:lnTo>
                      <a:pt x="576" y="246"/>
                    </a:lnTo>
                    <a:lnTo>
                      <a:pt x="582" y="288"/>
                    </a:lnTo>
                    <a:lnTo>
                      <a:pt x="606" y="282"/>
                    </a:lnTo>
                    <a:lnTo>
                      <a:pt x="606" y="282"/>
                    </a:lnTo>
                    <a:lnTo>
                      <a:pt x="678" y="264"/>
                    </a:lnTo>
                    <a:lnTo>
                      <a:pt x="570" y="222"/>
                    </a:lnTo>
                    <a:lnTo>
                      <a:pt x="570" y="222"/>
                    </a:lnTo>
                    <a:lnTo>
                      <a:pt x="570" y="222"/>
                    </a:lnTo>
                    <a:lnTo>
                      <a:pt x="576" y="210"/>
                    </a:lnTo>
                    <a:lnTo>
                      <a:pt x="588" y="186"/>
                    </a:lnTo>
                    <a:lnTo>
                      <a:pt x="522" y="216"/>
                    </a:lnTo>
                    <a:lnTo>
                      <a:pt x="504" y="246"/>
                    </a:lnTo>
                    <a:lnTo>
                      <a:pt x="426" y="240"/>
                    </a:lnTo>
                    <a:lnTo>
                      <a:pt x="384" y="114"/>
                    </a:lnTo>
                    <a:lnTo>
                      <a:pt x="234" y="108"/>
                    </a:lnTo>
                    <a:lnTo>
                      <a:pt x="192" y="78"/>
                    </a:lnTo>
                    <a:lnTo>
                      <a:pt x="186" y="84"/>
                    </a:lnTo>
                    <a:lnTo>
                      <a:pt x="174" y="108"/>
                    </a:lnTo>
                    <a:lnTo>
                      <a:pt x="150" y="114"/>
                    </a:lnTo>
                    <a:lnTo>
                      <a:pt x="132" y="102"/>
                    </a:lnTo>
                    <a:lnTo>
                      <a:pt x="126" y="108"/>
                    </a:lnTo>
                    <a:lnTo>
                      <a:pt x="108" y="102"/>
                    </a:lnTo>
                    <a:lnTo>
                      <a:pt x="96" y="108"/>
                    </a:lnTo>
                    <a:lnTo>
                      <a:pt x="90" y="102"/>
                    </a:lnTo>
                    <a:lnTo>
                      <a:pt x="84" y="36"/>
                    </a:lnTo>
                    <a:lnTo>
                      <a:pt x="102" y="18"/>
                    </a:lnTo>
                    <a:lnTo>
                      <a:pt x="102" y="0"/>
                    </a:lnTo>
                    <a:lnTo>
                      <a:pt x="78" y="6"/>
                    </a:lnTo>
                    <a:lnTo>
                      <a:pt x="0" y="30"/>
                    </a:lnTo>
                    <a:lnTo>
                      <a:pt x="0" y="234"/>
                    </a:lnTo>
                    <a:lnTo>
                      <a:pt x="36" y="234"/>
                    </a:lnTo>
                    <a:lnTo>
                      <a:pt x="36" y="19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6" name="Freeform 86"/>
              <p:cNvSpPr>
                <a:spLocks/>
              </p:cNvSpPr>
              <p:nvPr/>
            </p:nvSpPr>
            <p:spPr bwMode="auto">
              <a:xfrm>
                <a:off x="4626" y="899"/>
                <a:ext cx="36" cy="66"/>
              </a:xfrm>
              <a:custGeom>
                <a:avLst/>
                <a:gdLst>
                  <a:gd name="T0" fmla="*/ 0 w 36"/>
                  <a:gd name="T1" fmla="*/ 66 h 66"/>
                  <a:gd name="T2" fmla="*/ 36 w 36"/>
                  <a:gd name="T3" fmla="*/ 0 h 66"/>
                  <a:gd name="T4" fmla="*/ 0 w 36"/>
                  <a:gd name="T5" fmla="*/ 66 h 66"/>
                  <a:gd name="T6" fmla="*/ 0 w 36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6">
                    <a:moveTo>
                      <a:pt x="0" y="66"/>
                    </a:moveTo>
                    <a:lnTo>
                      <a:pt x="36" y="0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7" name="Freeform 87"/>
              <p:cNvSpPr>
                <a:spLocks/>
              </p:cNvSpPr>
              <p:nvPr/>
            </p:nvSpPr>
            <p:spPr bwMode="auto">
              <a:xfrm>
                <a:off x="4710" y="923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8" name="Freeform 88"/>
              <p:cNvSpPr>
                <a:spLocks/>
              </p:cNvSpPr>
              <p:nvPr/>
            </p:nvSpPr>
            <p:spPr bwMode="auto">
              <a:xfrm>
                <a:off x="4590" y="965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0 w 18"/>
                  <a:gd name="T5" fmla="*/ 6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9" name="Freeform 89"/>
              <p:cNvSpPr>
                <a:spLocks/>
              </p:cNvSpPr>
              <p:nvPr/>
            </p:nvSpPr>
            <p:spPr bwMode="auto">
              <a:xfrm>
                <a:off x="4128" y="647"/>
                <a:ext cx="78" cy="24"/>
              </a:xfrm>
              <a:custGeom>
                <a:avLst/>
                <a:gdLst>
                  <a:gd name="T0" fmla="*/ 0 w 78"/>
                  <a:gd name="T1" fmla="*/ 24 h 24"/>
                  <a:gd name="T2" fmla="*/ 0 w 78"/>
                  <a:gd name="T3" fmla="*/ 24 h 24"/>
                  <a:gd name="T4" fmla="*/ 78 w 78"/>
                  <a:gd name="T5" fmla="*/ 0 h 24"/>
                  <a:gd name="T6" fmla="*/ 0 w 7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24">
                    <a:moveTo>
                      <a:pt x="0" y="24"/>
                    </a:moveTo>
                    <a:lnTo>
                      <a:pt x="0" y="24"/>
                    </a:lnTo>
                    <a:lnTo>
                      <a:pt x="78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0" name="Freeform 90"/>
              <p:cNvSpPr>
                <a:spLocks/>
              </p:cNvSpPr>
              <p:nvPr/>
            </p:nvSpPr>
            <p:spPr bwMode="auto">
              <a:xfrm>
                <a:off x="4698" y="863"/>
                <a:ext cx="108" cy="42"/>
              </a:xfrm>
              <a:custGeom>
                <a:avLst/>
                <a:gdLst>
                  <a:gd name="T0" fmla="*/ 108 w 108"/>
                  <a:gd name="T1" fmla="*/ 42 h 42"/>
                  <a:gd name="T2" fmla="*/ 0 w 108"/>
                  <a:gd name="T3" fmla="*/ 0 h 42"/>
                  <a:gd name="T4" fmla="*/ 0 w 108"/>
                  <a:gd name="T5" fmla="*/ 0 h 42"/>
                  <a:gd name="T6" fmla="*/ 108 w 10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42">
                    <a:moveTo>
                      <a:pt x="108" y="4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1" name="Freeform 91"/>
              <p:cNvSpPr>
                <a:spLocks/>
              </p:cNvSpPr>
              <p:nvPr/>
            </p:nvSpPr>
            <p:spPr bwMode="auto">
              <a:xfrm>
                <a:off x="4704" y="827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0 w 12"/>
                  <a:gd name="T5" fmla="*/ 24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2" name="Freeform 92"/>
              <p:cNvSpPr>
                <a:spLocks/>
              </p:cNvSpPr>
              <p:nvPr/>
            </p:nvSpPr>
            <p:spPr bwMode="auto">
              <a:xfrm>
                <a:off x="3990" y="797"/>
                <a:ext cx="558" cy="390"/>
              </a:xfrm>
              <a:custGeom>
                <a:avLst/>
                <a:gdLst>
                  <a:gd name="T0" fmla="*/ 408 w 558"/>
                  <a:gd name="T1" fmla="*/ 390 h 390"/>
                  <a:gd name="T2" fmla="*/ 420 w 558"/>
                  <a:gd name="T3" fmla="*/ 354 h 390"/>
                  <a:gd name="T4" fmla="*/ 474 w 558"/>
                  <a:gd name="T5" fmla="*/ 336 h 390"/>
                  <a:gd name="T6" fmla="*/ 492 w 558"/>
                  <a:gd name="T7" fmla="*/ 288 h 390"/>
                  <a:gd name="T8" fmla="*/ 516 w 558"/>
                  <a:gd name="T9" fmla="*/ 276 h 390"/>
                  <a:gd name="T10" fmla="*/ 558 w 558"/>
                  <a:gd name="T11" fmla="*/ 288 h 390"/>
                  <a:gd name="T12" fmla="*/ 546 w 558"/>
                  <a:gd name="T13" fmla="*/ 234 h 390"/>
                  <a:gd name="T14" fmla="*/ 516 w 558"/>
                  <a:gd name="T15" fmla="*/ 234 h 390"/>
                  <a:gd name="T16" fmla="*/ 516 w 558"/>
                  <a:gd name="T17" fmla="*/ 234 h 390"/>
                  <a:gd name="T18" fmla="*/ 516 w 558"/>
                  <a:gd name="T19" fmla="*/ 234 h 390"/>
                  <a:gd name="T20" fmla="*/ 396 w 558"/>
                  <a:gd name="T21" fmla="*/ 150 h 390"/>
                  <a:gd name="T22" fmla="*/ 366 w 558"/>
                  <a:gd name="T23" fmla="*/ 72 h 390"/>
                  <a:gd name="T24" fmla="*/ 300 w 558"/>
                  <a:gd name="T25" fmla="*/ 78 h 390"/>
                  <a:gd name="T26" fmla="*/ 300 w 558"/>
                  <a:gd name="T27" fmla="*/ 54 h 390"/>
                  <a:gd name="T28" fmla="*/ 300 w 558"/>
                  <a:gd name="T29" fmla="*/ 30 h 390"/>
                  <a:gd name="T30" fmla="*/ 228 w 558"/>
                  <a:gd name="T31" fmla="*/ 0 h 390"/>
                  <a:gd name="T32" fmla="*/ 174 w 558"/>
                  <a:gd name="T33" fmla="*/ 42 h 390"/>
                  <a:gd name="T34" fmla="*/ 174 w 558"/>
                  <a:gd name="T35" fmla="*/ 78 h 390"/>
                  <a:gd name="T36" fmla="*/ 108 w 558"/>
                  <a:gd name="T37" fmla="*/ 78 h 390"/>
                  <a:gd name="T38" fmla="*/ 60 w 558"/>
                  <a:gd name="T39" fmla="*/ 18 h 390"/>
                  <a:gd name="T40" fmla="*/ 6 w 558"/>
                  <a:gd name="T41" fmla="*/ 30 h 390"/>
                  <a:gd name="T42" fmla="*/ 0 w 558"/>
                  <a:gd name="T43" fmla="*/ 48 h 390"/>
                  <a:gd name="T44" fmla="*/ 6 w 558"/>
                  <a:gd name="T45" fmla="*/ 78 h 390"/>
                  <a:gd name="T46" fmla="*/ 6 w 558"/>
                  <a:gd name="T47" fmla="*/ 54 h 390"/>
                  <a:gd name="T48" fmla="*/ 42 w 558"/>
                  <a:gd name="T49" fmla="*/ 36 h 390"/>
                  <a:gd name="T50" fmla="*/ 66 w 558"/>
                  <a:gd name="T51" fmla="*/ 72 h 390"/>
                  <a:gd name="T52" fmla="*/ 84 w 558"/>
                  <a:gd name="T53" fmla="*/ 84 h 390"/>
                  <a:gd name="T54" fmla="*/ 72 w 558"/>
                  <a:gd name="T55" fmla="*/ 114 h 390"/>
                  <a:gd name="T56" fmla="*/ 18 w 558"/>
                  <a:gd name="T57" fmla="*/ 102 h 390"/>
                  <a:gd name="T58" fmla="*/ 6 w 558"/>
                  <a:gd name="T59" fmla="*/ 90 h 390"/>
                  <a:gd name="T60" fmla="*/ 18 w 558"/>
                  <a:gd name="T61" fmla="*/ 114 h 390"/>
                  <a:gd name="T62" fmla="*/ 6 w 558"/>
                  <a:gd name="T63" fmla="*/ 132 h 390"/>
                  <a:gd name="T64" fmla="*/ 18 w 558"/>
                  <a:gd name="T65" fmla="*/ 156 h 390"/>
                  <a:gd name="T66" fmla="*/ 54 w 558"/>
                  <a:gd name="T67" fmla="*/ 150 h 390"/>
                  <a:gd name="T68" fmla="*/ 30 w 558"/>
                  <a:gd name="T69" fmla="*/ 180 h 390"/>
                  <a:gd name="T70" fmla="*/ 54 w 558"/>
                  <a:gd name="T71" fmla="*/ 204 h 390"/>
                  <a:gd name="T72" fmla="*/ 48 w 558"/>
                  <a:gd name="T73" fmla="*/ 222 h 390"/>
                  <a:gd name="T74" fmla="*/ 54 w 558"/>
                  <a:gd name="T75" fmla="*/ 276 h 390"/>
                  <a:gd name="T76" fmla="*/ 54 w 558"/>
                  <a:gd name="T77" fmla="*/ 276 h 390"/>
                  <a:gd name="T78" fmla="*/ 174 w 558"/>
                  <a:gd name="T79" fmla="*/ 228 h 390"/>
                  <a:gd name="T80" fmla="*/ 174 w 558"/>
                  <a:gd name="T81" fmla="*/ 228 h 390"/>
                  <a:gd name="T82" fmla="*/ 174 w 558"/>
                  <a:gd name="T83" fmla="*/ 228 h 390"/>
                  <a:gd name="T84" fmla="*/ 348 w 558"/>
                  <a:gd name="T85" fmla="*/ 318 h 390"/>
                  <a:gd name="T86" fmla="*/ 336 w 558"/>
                  <a:gd name="T87" fmla="*/ 372 h 390"/>
                  <a:gd name="T88" fmla="*/ 408 w 558"/>
                  <a:gd name="T89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8" h="390">
                    <a:moveTo>
                      <a:pt x="408" y="390"/>
                    </a:moveTo>
                    <a:lnTo>
                      <a:pt x="420" y="354"/>
                    </a:lnTo>
                    <a:lnTo>
                      <a:pt x="474" y="336"/>
                    </a:lnTo>
                    <a:lnTo>
                      <a:pt x="492" y="288"/>
                    </a:lnTo>
                    <a:lnTo>
                      <a:pt x="516" y="276"/>
                    </a:lnTo>
                    <a:lnTo>
                      <a:pt x="558" y="288"/>
                    </a:lnTo>
                    <a:lnTo>
                      <a:pt x="546" y="234"/>
                    </a:lnTo>
                    <a:lnTo>
                      <a:pt x="516" y="234"/>
                    </a:lnTo>
                    <a:lnTo>
                      <a:pt x="516" y="234"/>
                    </a:lnTo>
                    <a:lnTo>
                      <a:pt x="516" y="234"/>
                    </a:lnTo>
                    <a:lnTo>
                      <a:pt x="396" y="150"/>
                    </a:lnTo>
                    <a:lnTo>
                      <a:pt x="366" y="72"/>
                    </a:lnTo>
                    <a:lnTo>
                      <a:pt x="300" y="78"/>
                    </a:lnTo>
                    <a:lnTo>
                      <a:pt x="300" y="54"/>
                    </a:lnTo>
                    <a:lnTo>
                      <a:pt x="300" y="30"/>
                    </a:lnTo>
                    <a:lnTo>
                      <a:pt x="228" y="0"/>
                    </a:lnTo>
                    <a:lnTo>
                      <a:pt x="174" y="42"/>
                    </a:lnTo>
                    <a:lnTo>
                      <a:pt x="174" y="78"/>
                    </a:lnTo>
                    <a:lnTo>
                      <a:pt x="108" y="78"/>
                    </a:lnTo>
                    <a:lnTo>
                      <a:pt x="60" y="18"/>
                    </a:lnTo>
                    <a:lnTo>
                      <a:pt x="6" y="30"/>
                    </a:lnTo>
                    <a:lnTo>
                      <a:pt x="0" y="48"/>
                    </a:lnTo>
                    <a:lnTo>
                      <a:pt x="6" y="78"/>
                    </a:lnTo>
                    <a:lnTo>
                      <a:pt x="6" y="54"/>
                    </a:lnTo>
                    <a:lnTo>
                      <a:pt x="42" y="36"/>
                    </a:lnTo>
                    <a:lnTo>
                      <a:pt x="66" y="72"/>
                    </a:lnTo>
                    <a:lnTo>
                      <a:pt x="84" y="84"/>
                    </a:lnTo>
                    <a:lnTo>
                      <a:pt x="72" y="114"/>
                    </a:lnTo>
                    <a:lnTo>
                      <a:pt x="18" y="102"/>
                    </a:lnTo>
                    <a:lnTo>
                      <a:pt x="6" y="90"/>
                    </a:lnTo>
                    <a:lnTo>
                      <a:pt x="18" y="114"/>
                    </a:lnTo>
                    <a:lnTo>
                      <a:pt x="6" y="132"/>
                    </a:lnTo>
                    <a:lnTo>
                      <a:pt x="18" y="156"/>
                    </a:lnTo>
                    <a:lnTo>
                      <a:pt x="54" y="150"/>
                    </a:lnTo>
                    <a:lnTo>
                      <a:pt x="30" y="180"/>
                    </a:lnTo>
                    <a:lnTo>
                      <a:pt x="54" y="204"/>
                    </a:lnTo>
                    <a:lnTo>
                      <a:pt x="48" y="222"/>
                    </a:lnTo>
                    <a:lnTo>
                      <a:pt x="54" y="276"/>
                    </a:lnTo>
                    <a:lnTo>
                      <a:pt x="54" y="276"/>
                    </a:lnTo>
                    <a:lnTo>
                      <a:pt x="174" y="228"/>
                    </a:lnTo>
                    <a:lnTo>
                      <a:pt x="174" y="228"/>
                    </a:lnTo>
                    <a:lnTo>
                      <a:pt x="174" y="228"/>
                    </a:lnTo>
                    <a:lnTo>
                      <a:pt x="348" y="318"/>
                    </a:lnTo>
                    <a:lnTo>
                      <a:pt x="336" y="372"/>
                    </a:lnTo>
                    <a:lnTo>
                      <a:pt x="408" y="3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3" name="Freeform 93"/>
              <p:cNvSpPr>
                <a:spLocks/>
              </p:cNvSpPr>
              <p:nvPr/>
            </p:nvSpPr>
            <p:spPr bwMode="auto">
              <a:xfrm>
                <a:off x="3990" y="815"/>
                <a:ext cx="60" cy="30"/>
              </a:xfrm>
              <a:custGeom>
                <a:avLst/>
                <a:gdLst>
                  <a:gd name="T0" fmla="*/ 60 w 60"/>
                  <a:gd name="T1" fmla="*/ 0 h 30"/>
                  <a:gd name="T2" fmla="*/ 60 w 60"/>
                  <a:gd name="T3" fmla="*/ 0 h 30"/>
                  <a:gd name="T4" fmla="*/ 6 w 60"/>
                  <a:gd name="T5" fmla="*/ 12 h 30"/>
                  <a:gd name="T6" fmla="*/ 0 w 60"/>
                  <a:gd name="T7" fmla="*/ 30 h 30"/>
                  <a:gd name="T8" fmla="*/ 6 w 60"/>
                  <a:gd name="T9" fmla="*/ 12 h 30"/>
                  <a:gd name="T10" fmla="*/ 60 w 6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30">
                    <a:moveTo>
                      <a:pt x="60" y="0"/>
                    </a:moveTo>
                    <a:lnTo>
                      <a:pt x="60" y="0"/>
                    </a:lnTo>
                    <a:lnTo>
                      <a:pt x="6" y="12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4" name="Freeform 94"/>
              <p:cNvSpPr>
                <a:spLocks/>
              </p:cNvSpPr>
              <p:nvPr/>
            </p:nvSpPr>
            <p:spPr bwMode="auto">
              <a:xfrm>
                <a:off x="4218" y="797"/>
                <a:ext cx="72" cy="54"/>
              </a:xfrm>
              <a:custGeom>
                <a:avLst/>
                <a:gdLst>
                  <a:gd name="T0" fmla="*/ 0 w 72"/>
                  <a:gd name="T1" fmla="*/ 0 h 54"/>
                  <a:gd name="T2" fmla="*/ 0 w 72"/>
                  <a:gd name="T3" fmla="*/ 0 h 54"/>
                  <a:gd name="T4" fmla="*/ 72 w 72"/>
                  <a:gd name="T5" fmla="*/ 30 h 54"/>
                  <a:gd name="T6" fmla="*/ 72 w 72"/>
                  <a:gd name="T7" fmla="*/ 54 h 54"/>
                  <a:gd name="T8" fmla="*/ 72 w 72"/>
                  <a:gd name="T9" fmla="*/ 30 h 54"/>
                  <a:gd name="T10" fmla="*/ 0 w 7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54">
                    <a:moveTo>
                      <a:pt x="0" y="0"/>
                    </a:moveTo>
                    <a:lnTo>
                      <a:pt x="0" y="0"/>
                    </a:lnTo>
                    <a:lnTo>
                      <a:pt x="72" y="30"/>
                    </a:lnTo>
                    <a:lnTo>
                      <a:pt x="72" y="54"/>
                    </a:lnTo>
                    <a:lnTo>
                      <a:pt x="72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5" name="Freeform 95"/>
              <p:cNvSpPr>
                <a:spLocks/>
              </p:cNvSpPr>
              <p:nvPr/>
            </p:nvSpPr>
            <p:spPr bwMode="auto">
              <a:xfrm>
                <a:off x="4506" y="1031"/>
                <a:ext cx="30" cy="0"/>
              </a:xfrm>
              <a:custGeom>
                <a:avLst/>
                <a:gdLst>
                  <a:gd name="T0" fmla="*/ 0 w 30"/>
                  <a:gd name="T1" fmla="*/ 30 w 30"/>
                  <a:gd name="T2" fmla="*/ 0 w 30"/>
                  <a:gd name="T3" fmla="*/ 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6" name="Freeform 96"/>
              <p:cNvSpPr>
                <a:spLocks/>
              </p:cNvSpPr>
              <p:nvPr/>
            </p:nvSpPr>
            <p:spPr bwMode="auto">
              <a:xfrm>
                <a:off x="3678" y="851"/>
                <a:ext cx="222" cy="174"/>
              </a:xfrm>
              <a:custGeom>
                <a:avLst/>
                <a:gdLst>
                  <a:gd name="T0" fmla="*/ 30 w 222"/>
                  <a:gd name="T1" fmla="*/ 12 h 174"/>
                  <a:gd name="T2" fmla="*/ 0 w 222"/>
                  <a:gd name="T3" fmla="*/ 18 h 174"/>
                  <a:gd name="T4" fmla="*/ 48 w 222"/>
                  <a:gd name="T5" fmla="*/ 84 h 174"/>
                  <a:gd name="T6" fmla="*/ 48 w 222"/>
                  <a:gd name="T7" fmla="*/ 108 h 174"/>
                  <a:gd name="T8" fmla="*/ 66 w 222"/>
                  <a:gd name="T9" fmla="*/ 114 h 174"/>
                  <a:gd name="T10" fmla="*/ 72 w 222"/>
                  <a:gd name="T11" fmla="*/ 150 h 174"/>
                  <a:gd name="T12" fmla="*/ 78 w 222"/>
                  <a:gd name="T13" fmla="*/ 150 h 174"/>
                  <a:gd name="T14" fmla="*/ 138 w 222"/>
                  <a:gd name="T15" fmla="*/ 114 h 174"/>
                  <a:gd name="T16" fmla="*/ 138 w 222"/>
                  <a:gd name="T17" fmla="*/ 114 h 174"/>
                  <a:gd name="T18" fmla="*/ 138 w 222"/>
                  <a:gd name="T19" fmla="*/ 114 h 174"/>
                  <a:gd name="T20" fmla="*/ 138 w 222"/>
                  <a:gd name="T21" fmla="*/ 150 h 174"/>
                  <a:gd name="T22" fmla="*/ 168 w 222"/>
                  <a:gd name="T23" fmla="*/ 174 h 174"/>
                  <a:gd name="T24" fmla="*/ 162 w 222"/>
                  <a:gd name="T25" fmla="*/ 126 h 174"/>
                  <a:gd name="T26" fmla="*/ 180 w 222"/>
                  <a:gd name="T27" fmla="*/ 138 h 174"/>
                  <a:gd name="T28" fmla="*/ 204 w 222"/>
                  <a:gd name="T29" fmla="*/ 78 h 174"/>
                  <a:gd name="T30" fmla="*/ 222 w 222"/>
                  <a:gd name="T31" fmla="*/ 78 h 174"/>
                  <a:gd name="T32" fmla="*/ 210 w 222"/>
                  <a:gd name="T33" fmla="*/ 60 h 174"/>
                  <a:gd name="T34" fmla="*/ 192 w 222"/>
                  <a:gd name="T35" fmla="*/ 60 h 174"/>
                  <a:gd name="T36" fmla="*/ 144 w 222"/>
                  <a:gd name="T37" fmla="*/ 0 h 174"/>
                  <a:gd name="T38" fmla="*/ 120 w 222"/>
                  <a:gd name="T39" fmla="*/ 24 h 174"/>
                  <a:gd name="T40" fmla="*/ 108 w 222"/>
                  <a:gd name="T41" fmla="*/ 30 h 174"/>
                  <a:gd name="T42" fmla="*/ 108 w 222"/>
                  <a:gd name="T43" fmla="*/ 30 h 174"/>
                  <a:gd name="T44" fmla="*/ 108 w 222"/>
                  <a:gd name="T45" fmla="*/ 30 h 174"/>
                  <a:gd name="T46" fmla="*/ 78 w 222"/>
                  <a:gd name="T47" fmla="*/ 0 h 174"/>
                  <a:gd name="T48" fmla="*/ 78 w 222"/>
                  <a:gd name="T49" fmla="*/ 36 h 174"/>
                  <a:gd name="T50" fmla="*/ 30 w 222"/>
                  <a:gd name="T51" fmla="*/ 1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2" h="174">
                    <a:moveTo>
                      <a:pt x="30" y="12"/>
                    </a:moveTo>
                    <a:lnTo>
                      <a:pt x="0" y="18"/>
                    </a:lnTo>
                    <a:lnTo>
                      <a:pt x="48" y="84"/>
                    </a:lnTo>
                    <a:lnTo>
                      <a:pt x="48" y="108"/>
                    </a:lnTo>
                    <a:lnTo>
                      <a:pt x="66" y="114"/>
                    </a:lnTo>
                    <a:lnTo>
                      <a:pt x="72" y="150"/>
                    </a:lnTo>
                    <a:lnTo>
                      <a:pt x="78" y="150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50"/>
                    </a:lnTo>
                    <a:lnTo>
                      <a:pt x="168" y="174"/>
                    </a:lnTo>
                    <a:lnTo>
                      <a:pt x="162" y="126"/>
                    </a:lnTo>
                    <a:lnTo>
                      <a:pt x="180" y="138"/>
                    </a:lnTo>
                    <a:lnTo>
                      <a:pt x="204" y="78"/>
                    </a:lnTo>
                    <a:lnTo>
                      <a:pt x="222" y="78"/>
                    </a:lnTo>
                    <a:lnTo>
                      <a:pt x="210" y="60"/>
                    </a:lnTo>
                    <a:lnTo>
                      <a:pt x="192" y="60"/>
                    </a:lnTo>
                    <a:lnTo>
                      <a:pt x="144" y="0"/>
                    </a:lnTo>
                    <a:lnTo>
                      <a:pt x="120" y="24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78" y="0"/>
                    </a:lnTo>
                    <a:lnTo>
                      <a:pt x="78" y="36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7" name="Freeform 97"/>
              <p:cNvSpPr>
                <a:spLocks/>
              </p:cNvSpPr>
              <p:nvPr/>
            </p:nvSpPr>
            <p:spPr bwMode="auto">
              <a:xfrm>
                <a:off x="3756" y="851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0 w 30"/>
                  <a:gd name="T3" fmla="*/ 0 h 30"/>
                  <a:gd name="T4" fmla="*/ 30 w 30"/>
                  <a:gd name="T5" fmla="*/ 30 h 30"/>
                  <a:gd name="T6" fmla="*/ 30 w 30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0" y="0"/>
                    </a:lnTo>
                    <a:lnTo>
                      <a:pt x="30" y="3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8" name="Freeform 98"/>
              <p:cNvSpPr>
                <a:spLocks/>
              </p:cNvSpPr>
              <p:nvPr/>
            </p:nvSpPr>
            <p:spPr bwMode="auto">
              <a:xfrm>
                <a:off x="3798" y="851"/>
                <a:ext cx="24" cy="24"/>
              </a:xfrm>
              <a:custGeom>
                <a:avLst/>
                <a:gdLst>
                  <a:gd name="T0" fmla="*/ 24 w 24"/>
                  <a:gd name="T1" fmla="*/ 0 h 24"/>
                  <a:gd name="T2" fmla="*/ 0 w 24"/>
                  <a:gd name="T3" fmla="*/ 24 h 24"/>
                  <a:gd name="T4" fmla="*/ 24 w 24"/>
                  <a:gd name="T5" fmla="*/ 0 h 24"/>
                  <a:gd name="T6" fmla="*/ 24 w 2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0" y="24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9" name="Freeform 99"/>
              <p:cNvSpPr>
                <a:spLocks/>
              </p:cNvSpPr>
              <p:nvPr/>
            </p:nvSpPr>
            <p:spPr bwMode="auto">
              <a:xfrm>
                <a:off x="3630" y="869"/>
                <a:ext cx="120" cy="132"/>
              </a:xfrm>
              <a:custGeom>
                <a:avLst/>
                <a:gdLst>
                  <a:gd name="T0" fmla="*/ 114 w 120"/>
                  <a:gd name="T1" fmla="*/ 96 h 132"/>
                  <a:gd name="T2" fmla="*/ 96 w 120"/>
                  <a:gd name="T3" fmla="*/ 90 h 132"/>
                  <a:gd name="T4" fmla="*/ 96 w 120"/>
                  <a:gd name="T5" fmla="*/ 66 h 132"/>
                  <a:gd name="T6" fmla="*/ 48 w 120"/>
                  <a:gd name="T7" fmla="*/ 0 h 132"/>
                  <a:gd name="T8" fmla="*/ 42 w 120"/>
                  <a:gd name="T9" fmla="*/ 0 h 132"/>
                  <a:gd name="T10" fmla="*/ 0 w 120"/>
                  <a:gd name="T11" fmla="*/ 12 h 132"/>
                  <a:gd name="T12" fmla="*/ 6 w 120"/>
                  <a:gd name="T13" fmla="*/ 24 h 132"/>
                  <a:gd name="T14" fmla="*/ 12 w 120"/>
                  <a:gd name="T15" fmla="*/ 30 h 132"/>
                  <a:gd name="T16" fmla="*/ 6 w 120"/>
                  <a:gd name="T17" fmla="*/ 60 h 132"/>
                  <a:gd name="T18" fmla="*/ 24 w 120"/>
                  <a:gd name="T19" fmla="*/ 66 h 132"/>
                  <a:gd name="T20" fmla="*/ 42 w 120"/>
                  <a:gd name="T21" fmla="*/ 78 h 132"/>
                  <a:gd name="T22" fmla="*/ 42 w 120"/>
                  <a:gd name="T23" fmla="*/ 84 h 132"/>
                  <a:gd name="T24" fmla="*/ 72 w 120"/>
                  <a:gd name="T25" fmla="*/ 126 h 132"/>
                  <a:gd name="T26" fmla="*/ 120 w 120"/>
                  <a:gd name="T27" fmla="*/ 132 h 132"/>
                  <a:gd name="T28" fmla="*/ 120 w 120"/>
                  <a:gd name="T29" fmla="*/ 132 h 132"/>
                  <a:gd name="T30" fmla="*/ 114 w 120"/>
                  <a:gd name="T31" fmla="*/ 9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32">
                    <a:moveTo>
                      <a:pt x="114" y="96"/>
                    </a:moveTo>
                    <a:lnTo>
                      <a:pt x="96" y="90"/>
                    </a:lnTo>
                    <a:lnTo>
                      <a:pt x="96" y="6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2" y="30"/>
                    </a:lnTo>
                    <a:lnTo>
                      <a:pt x="6" y="60"/>
                    </a:lnTo>
                    <a:lnTo>
                      <a:pt x="24" y="66"/>
                    </a:lnTo>
                    <a:lnTo>
                      <a:pt x="42" y="78"/>
                    </a:lnTo>
                    <a:lnTo>
                      <a:pt x="42" y="84"/>
                    </a:lnTo>
                    <a:lnTo>
                      <a:pt x="72" y="126"/>
                    </a:lnTo>
                    <a:lnTo>
                      <a:pt x="120" y="132"/>
                    </a:lnTo>
                    <a:lnTo>
                      <a:pt x="120" y="132"/>
                    </a:lnTo>
                    <a:lnTo>
                      <a:pt x="11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0" name="Freeform 100"/>
              <p:cNvSpPr>
                <a:spLocks/>
              </p:cNvSpPr>
              <p:nvPr/>
            </p:nvSpPr>
            <p:spPr bwMode="auto">
              <a:xfrm>
                <a:off x="3480" y="749"/>
                <a:ext cx="276" cy="138"/>
              </a:xfrm>
              <a:custGeom>
                <a:avLst/>
                <a:gdLst>
                  <a:gd name="T0" fmla="*/ 120 w 276"/>
                  <a:gd name="T1" fmla="*/ 114 h 138"/>
                  <a:gd name="T2" fmla="*/ 150 w 276"/>
                  <a:gd name="T3" fmla="*/ 132 h 138"/>
                  <a:gd name="T4" fmla="*/ 192 w 276"/>
                  <a:gd name="T5" fmla="*/ 120 h 138"/>
                  <a:gd name="T6" fmla="*/ 198 w 276"/>
                  <a:gd name="T7" fmla="*/ 120 h 138"/>
                  <a:gd name="T8" fmla="*/ 228 w 276"/>
                  <a:gd name="T9" fmla="*/ 114 h 138"/>
                  <a:gd name="T10" fmla="*/ 228 w 276"/>
                  <a:gd name="T11" fmla="*/ 114 h 138"/>
                  <a:gd name="T12" fmla="*/ 228 w 276"/>
                  <a:gd name="T13" fmla="*/ 114 h 138"/>
                  <a:gd name="T14" fmla="*/ 276 w 276"/>
                  <a:gd name="T15" fmla="*/ 138 h 138"/>
                  <a:gd name="T16" fmla="*/ 276 w 276"/>
                  <a:gd name="T17" fmla="*/ 96 h 138"/>
                  <a:gd name="T18" fmla="*/ 216 w 276"/>
                  <a:gd name="T19" fmla="*/ 42 h 138"/>
                  <a:gd name="T20" fmla="*/ 168 w 276"/>
                  <a:gd name="T21" fmla="*/ 54 h 138"/>
                  <a:gd name="T22" fmla="*/ 126 w 276"/>
                  <a:gd name="T23" fmla="*/ 24 h 138"/>
                  <a:gd name="T24" fmla="*/ 90 w 276"/>
                  <a:gd name="T25" fmla="*/ 24 h 138"/>
                  <a:gd name="T26" fmla="*/ 36 w 276"/>
                  <a:gd name="T27" fmla="*/ 0 h 138"/>
                  <a:gd name="T28" fmla="*/ 0 w 276"/>
                  <a:gd name="T29" fmla="*/ 6 h 138"/>
                  <a:gd name="T30" fmla="*/ 18 w 276"/>
                  <a:gd name="T31" fmla="*/ 24 h 138"/>
                  <a:gd name="T32" fmla="*/ 66 w 276"/>
                  <a:gd name="T33" fmla="*/ 48 h 138"/>
                  <a:gd name="T34" fmla="*/ 78 w 276"/>
                  <a:gd name="T35" fmla="*/ 108 h 138"/>
                  <a:gd name="T36" fmla="*/ 78 w 276"/>
                  <a:gd name="T37" fmla="*/ 108 h 138"/>
                  <a:gd name="T38" fmla="*/ 120 w 276"/>
                  <a:gd name="T39" fmla="*/ 108 h 138"/>
                  <a:gd name="T40" fmla="*/ 120 w 276"/>
                  <a:gd name="T41" fmla="*/ 11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6" h="138">
                    <a:moveTo>
                      <a:pt x="120" y="114"/>
                    </a:moveTo>
                    <a:lnTo>
                      <a:pt x="150" y="132"/>
                    </a:lnTo>
                    <a:lnTo>
                      <a:pt x="192" y="120"/>
                    </a:lnTo>
                    <a:lnTo>
                      <a:pt x="198" y="120"/>
                    </a:lnTo>
                    <a:lnTo>
                      <a:pt x="228" y="114"/>
                    </a:lnTo>
                    <a:lnTo>
                      <a:pt x="228" y="114"/>
                    </a:lnTo>
                    <a:lnTo>
                      <a:pt x="228" y="114"/>
                    </a:lnTo>
                    <a:lnTo>
                      <a:pt x="276" y="138"/>
                    </a:lnTo>
                    <a:lnTo>
                      <a:pt x="276" y="96"/>
                    </a:lnTo>
                    <a:lnTo>
                      <a:pt x="216" y="42"/>
                    </a:lnTo>
                    <a:lnTo>
                      <a:pt x="168" y="54"/>
                    </a:lnTo>
                    <a:lnTo>
                      <a:pt x="126" y="24"/>
                    </a:lnTo>
                    <a:lnTo>
                      <a:pt x="90" y="24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66" y="4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120" y="108"/>
                    </a:lnTo>
                    <a:lnTo>
                      <a:pt x="120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1" name="Freeform 101"/>
              <p:cNvSpPr>
                <a:spLocks/>
              </p:cNvSpPr>
              <p:nvPr/>
            </p:nvSpPr>
            <p:spPr bwMode="auto">
              <a:xfrm>
                <a:off x="3480" y="749"/>
                <a:ext cx="36" cy="6"/>
              </a:xfrm>
              <a:custGeom>
                <a:avLst/>
                <a:gdLst>
                  <a:gd name="T0" fmla="*/ 0 w 36"/>
                  <a:gd name="T1" fmla="*/ 6 h 6"/>
                  <a:gd name="T2" fmla="*/ 0 w 36"/>
                  <a:gd name="T3" fmla="*/ 6 h 6"/>
                  <a:gd name="T4" fmla="*/ 36 w 36"/>
                  <a:gd name="T5" fmla="*/ 0 h 6"/>
                  <a:gd name="T6" fmla="*/ 0 w 3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2" name="Freeform 102"/>
              <p:cNvSpPr>
                <a:spLocks/>
              </p:cNvSpPr>
              <p:nvPr/>
            </p:nvSpPr>
            <p:spPr bwMode="auto">
              <a:xfrm>
                <a:off x="3648" y="791"/>
                <a:ext cx="108" cy="54"/>
              </a:xfrm>
              <a:custGeom>
                <a:avLst/>
                <a:gdLst>
                  <a:gd name="T0" fmla="*/ 108 w 108"/>
                  <a:gd name="T1" fmla="*/ 54 h 54"/>
                  <a:gd name="T2" fmla="*/ 108 w 108"/>
                  <a:gd name="T3" fmla="*/ 54 h 54"/>
                  <a:gd name="T4" fmla="*/ 48 w 108"/>
                  <a:gd name="T5" fmla="*/ 0 h 54"/>
                  <a:gd name="T6" fmla="*/ 0 w 108"/>
                  <a:gd name="T7" fmla="*/ 12 h 54"/>
                  <a:gd name="T8" fmla="*/ 48 w 108"/>
                  <a:gd name="T9" fmla="*/ 0 h 54"/>
                  <a:gd name="T10" fmla="*/ 108 w 108"/>
                  <a:gd name="T1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54">
                    <a:moveTo>
                      <a:pt x="108" y="54"/>
                    </a:moveTo>
                    <a:lnTo>
                      <a:pt x="108" y="54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48" y="0"/>
                    </a:lnTo>
                    <a:lnTo>
                      <a:pt x="10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3" name="Freeform 103"/>
              <p:cNvSpPr>
                <a:spLocks/>
              </p:cNvSpPr>
              <p:nvPr/>
            </p:nvSpPr>
            <p:spPr bwMode="auto">
              <a:xfrm>
                <a:off x="3678" y="86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  <a:gd name="T8" fmla="*/ 3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4" name="Freeform 104"/>
              <p:cNvSpPr>
                <a:spLocks/>
              </p:cNvSpPr>
              <p:nvPr/>
            </p:nvSpPr>
            <p:spPr bwMode="auto">
              <a:xfrm>
                <a:off x="3672" y="869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5" name="Freeform 105"/>
              <p:cNvSpPr>
                <a:spLocks/>
              </p:cNvSpPr>
              <p:nvPr/>
            </p:nvSpPr>
            <p:spPr bwMode="auto">
              <a:xfrm>
                <a:off x="2940" y="833"/>
                <a:ext cx="114" cy="108"/>
              </a:xfrm>
              <a:custGeom>
                <a:avLst/>
                <a:gdLst>
                  <a:gd name="T0" fmla="*/ 48 w 114"/>
                  <a:gd name="T1" fmla="*/ 6 h 108"/>
                  <a:gd name="T2" fmla="*/ 42 w 114"/>
                  <a:gd name="T3" fmla="*/ 0 h 108"/>
                  <a:gd name="T4" fmla="*/ 6 w 114"/>
                  <a:gd name="T5" fmla="*/ 12 h 108"/>
                  <a:gd name="T6" fmla="*/ 0 w 114"/>
                  <a:gd name="T7" fmla="*/ 24 h 108"/>
                  <a:gd name="T8" fmla="*/ 0 w 114"/>
                  <a:gd name="T9" fmla="*/ 30 h 108"/>
                  <a:gd name="T10" fmla="*/ 18 w 114"/>
                  <a:gd name="T11" fmla="*/ 30 h 108"/>
                  <a:gd name="T12" fmla="*/ 6 w 114"/>
                  <a:gd name="T13" fmla="*/ 66 h 108"/>
                  <a:gd name="T14" fmla="*/ 0 w 114"/>
                  <a:gd name="T15" fmla="*/ 72 h 108"/>
                  <a:gd name="T16" fmla="*/ 0 w 114"/>
                  <a:gd name="T17" fmla="*/ 78 h 108"/>
                  <a:gd name="T18" fmla="*/ 30 w 114"/>
                  <a:gd name="T19" fmla="*/ 78 h 108"/>
                  <a:gd name="T20" fmla="*/ 6 w 114"/>
                  <a:gd name="T21" fmla="*/ 96 h 108"/>
                  <a:gd name="T22" fmla="*/ 6 w 114"/>
                  <a:gd name="T23" fmla="*/ 108 h 108"/>
                  <a:gd name="T24" fmla="*/ 60 w 114"/>
                  <a:gd name="T25" fmla="*/ 60 h 108"/>
                  <a:gd name="T26" fmla="*/ 108 w 114"/>
                  <a:gd name="T27" fmla="*/ 60 h 108"/>
                  <a:gd name="T28" fmla="*/ 114 w 114"/>
                  <a:gd name="T29" fmla="*/ 48 h 108"/>
                  <a:gd name="T30" fmla="*/ 78 w 114"/>
                  <a:gd name="T31" fmla="*/ 24 h 108"/>
                  <a:gd name="T32" fmla="*/ 78 w 114"/>
                  <a:gd name="T33" fmla="*/ 6 h 108"/>
                  <a:gd name="T34" fmla="*/ 54 w 114"/>
                  <a:gd name="T35" fmla="*/ 12 h 108"/>
                  <a:gd name="T36" fmla="*/ 48 w 114"/>
                  <a:gd name="T37" fmla="*/ 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108">
                    <a:moveTo>
                      <a:pt x="48" y="6"/>
                    </a:moveTo>
                    <a:lnTo>
                      <a:pt x="42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30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30" y="78"/>
                    </a:lnTo>
                    <a:lnTo>
                      <a:pt x="6" y="96"/>
                    </a:lnTo>
                    <a:lnTo>
                      <a:pt x="6" y="108"/>
                    </a:lnTo>
                    <a:lnTo>
                      <a:pt x="60" y="60"/>
                    </a:lnTo>
                    <a:lnTo>
                      <a:pt x="108" y="60"/>
                    </a:lnTo>
                    <a:lnTo>
                      <a:pt x="114" y="48"/>
                    </a:lnTo>
                    <a:lnTo>
                      <a:pt x="78" y="24"/>
                    </a:lnTo>
                    <a:lnTo>
                      <a:pt x="78" y="6"/>
                    </a:lnTo>
                    <a:lnTo>
                      <a:pt x="54" y="12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6" name="Freeform 106"/>
              <p:cNvSpPr>
                <a:spLocks/>
              </p:cNvSpPr>
              <p:nvPr/>
            </p:nvSpPr>
            <p:spPr bwMode="auto">
              <a:xfrm>
                <a:off x="2946" y="833"/>
                <a:ext cx="732" cy="324"/>
              </a:xfrm>
              <a:custGeom>
                <a:avLst/>
                <a:gdLst>
                  <a:gd name="T0" fmla="*/ 420 w 732"/>
                  <a:gd name="T1" fmla="*/ 300 h 324"/>
                  <a:gd name="T2" fmla="*/ 414 w 732"/>
                  <a:gd name="T3" fmla="*/ 270 h 324"/>
                  <a:gd name="T4" fmla="*/ 414 w 732"/>
                  <a:gd name="T5" fmla="*/ 270 h 324"/>
                  <a:gd name="T6" fmla="*/ 414 w 732"/>
                  <a:gd name="T7" fmla="*/ 270 h 324"/>
                  <a:gd name="T8" fmla="*/ 450 w 732"/>
                  <a:gd name="T9" fmla="*/ 282 h 324"/>
                  <a:gd name="T10" fmla="*/ 480 w 732"/>
                  <a:gd name="T11" fmla="*/ 264 h 324"/>
                  <a:gd name="T12" fmla="*/ 522 w 732"/>
                  <a:gd name="T13" fmla="*/ 282 h 324"/>
                  <a:gd name="T14" fmla="*/ 576 w 732"/>
                  <a:gd name="T15" fmla="*/ 258 h 324"/>
                  <a:gd name="T16" fmla="*/ 636 w 732"/>
                  <a:gd name="T17" fmla="*/ 252 h 324"/>
                  <a:gd name="T18" fmla="*/ 636 w 732"/>
                  <a:gd name="T19" fmla="*/ 252 h 324"/>
                  <a:gd name="T20" fmla="*/ 642 w 732"/>
                  <a:gd name="T21" fmla="*/ 258 h 324"/>
                  <a:gd name="T22" fmla="*/ 648 w 732"/>
                  <a:gd name="T23" fmla="*/ 258 h 324"/>
                  <a:gd name="T24" fmla="*/ 672 w 732"/>
                  <a:gd name="T25" fmla="*/ 240 h 324"/>
                  <a:gd name="T26" fmla="*/ 672 w 732"/>
                  <a:gd name="T27" fmla="*/ 240 h 324"/>
                  <a:gd name="T28" fmla="*/ 672 w 732"/>
                  <a:gd name="T29" fmla="*/ 240 h 324"/>
                  <a:gd name="T30" fmla="*/ 690 w 732"/>
                  <a:gd name="T31" fmla="*/ 252 h 324"/>
                  <a:gd name="T32" fmla="*/ 714 w 732"/>
                  <a:gd name="T33" fmla="*/ 246 h 324"/>
                  <a:gd name="T34" fmla="*/ 732 w 732"/>
                  <a:gd name="T35" fmla="*/ 258 h 324"/>
                  <a:gd name="T36" fmla="*/ 726 w 732"/>
                  <a:gd name="T37" fmla="*/ 240 h 324"/>
                  <a:gd name="T38" fmla="*/ 720 w 732"/>
                  <a:gd name="T39" fmla="*/ 222 h 324"/>
                  <a:gd name="T40" fmla="*/ 714 w 732"/>
                  <a:gd name="T41" fmla="*/ 150 h 324"/>
                  <a:gd name="T42" fmla="*/ 726 w 732"/>
                  <a:gd name="T43" fmla="*/ 120 h 324"/>
                  <a:gd name="T44" fmla="*/ 726 w 732"/>
                  <a:gd name="T45" fmla="*/ 120 h 324"/>
                  <a:gd name="T46" fmla="*/ 726 w 732"/>
                  <a:gd name="T47" fmla="*/ 114 h 324"/>
                  <a:gd name="T48" fmla="*/ 708 w 732"/>
                  <a:gd name="T49" fmla="*/ 102 h 324"/>
                  <a:gd name="T50" fmla="*/ 690 w 732"/>
                  <a:gd name="T51" fmla="*/ 96 h 324"/>
                  <a:gd name="T52" fmla="*/ 696 w 732"/>
                  <a:gd name="T53" fmla="*/ 66 h 324"/>
                  <a:gd name="T54" fmla="*/ 690 w 732"/>
                  <a:gd name="T55" fmla="*/ 60 h 324"/>
                  <a:gd name="T56" fmla="*/ 684 w 732"/>
                  <a:gd name="T57" fmla="*/ 48 h 324"/>
                  <a:gd name="T58" fmla="*/ 684 w 732"/>
                  <a:gd name="T59" fmla="*/ 48 h 324"/>
                  <a:gd name="T60" fmla="*/ 654 w 732"/>
                  <a:gd name="T61" fmla="*/ 30 h 324"/>
                  <a:gd name="T62" fmla="*/ 654 w 732"/>
                  <a:gd name="T63" fmla="*/ 24 h 324"/>
                  <a:gd name="T64" fmla="*/ 612 w 732"/>
                  <a:gd name="T65" fmla="*/ 24 h 324"/>
                  <a:gd name="T66" fmla="*/ 612 w 732"/>
                  <a:gd name="T67" fmla="*/ 24 h 324"/>
                  <a:gd name="T68" fmla="*/ 612 w 732"/>
                  <a:gd name="T69" fmla="*/ 24 h 324"/>
                  <a:gd name="T70" fmla="*/ 558 w 732"/>
                  <a:gd name="T71" fmla="*/ 60 h 324"/>
                  <a:gd name="T72" fmla="*/ 444 w 732"/>
                  <a:gd name="T73" fmla="*/ 66 h 324"/>
                  <a:gd name="T74" fmla="*/ 348 w 732"/>
                  <a:gd name="T75" fmla="*/ 0 h 324"/>
                  <a:gd name="T76" fmla="*/ 270 w 732"/>
                  <a:gd name="T77" fmla="*/ 6 h 324"/>
                  <a:gd name="T78" fmla="*/ 198 w 732"/>
                  <a:gd name="T79" fmla="*/ 60 h 324"/>
                  <a:gd name="T80" fmla="*/ 114 w 732"/>
                  <a:gd name="T81" fmla="*/ 54 h 324"/>
                  <a:gd name="T82" fmla="*/ 132 w 732"/>
                  <a:gd name="T83" fmla="*/ 72 h 324"/>
                  <a:gd name="T84" fmla="*/ 54 w 732"/>
                  <a:gd name="T85" fmla="*/ 96 h 324"/>
                  <a:gd name="T86" fmla="*/ 30 w 732"/>
                  <a:gd name="T87" fmla="*/ 90 h 324"/>
                  <a:gd name="T88" fmla="*/ 0 w 732"/>
                  <a:gd name="T89" fmla="*/ 120 h 324"/>
                  <a:gd name="T90" fmla="*/ 0 w 732"/>
                  <a:gd name="T91" fmla="*/ 138 h 324"/>
                  <a:gd name="T92" fmla="*/ 30 w 732"/>
                  <a:gd name="T93" fmla="*/ 138 h 324"/>
                  <a:gd name="T94" fmla="*/ 30 w 732"/>
                  <a:gd name="T95" fmla="*/ 192 h 324"/>
                  <a:gd name="T96" fmla="*/ 6 w 732"/>
                  <a:gd name="T97" fmla="*/ 192 h 324"/>
                  <a:gd name="T98" fmla="*/ 54 w 732"/>
                  <a:gd name="T99" fmla="*/ 258 h 324"/>
                  <a:gd name="T100" fmla="*/ 114 w 732"/>
                  <a:gd name="T101" fmla="*/ 276 h 324"/>
                  <a:gd name="T102" fmla="*/ 132 w 732"/>
                  <a:gd name="T103" fmla="*/ 306 h 324"/>
                  <a:gd name="T104" fmla="*/ 174 w 732"/>
                  <a:gd name="T105" fmla="*/ 300 h 324"/>
                  <a:gd name="T106" fmla="*/ 180 w 732"/>
                  <a:gd name="T107" fmla="*/ 270 h 324"/>
                  <a:gd name="T108" fmla="*/ 264 w 732"/>
                  <a:gd name="T109" fmla="*/ 312 h 324"/>
                  <a:gd name="T110" fmla="*/ 342 w 732"/>
                  <a:gd name="T111" fmla="*/ 270 h 324"/>
                  <a:gd name="T112" fmla="*/ 372 w 732"/>
                  <a:gd name="T113" fmla="*/ 288 h 324"/>
                  <a:gd name="T114" fmla="*/ 396 w 732"/>
                  <a:gd name="T115" fmla="*/ 276 h 324"/>
                  <a:gd name="T116" fmla="*/ 378 w 732"/>
                  <a:gd name="T117" fmla="*/ 300 h 324"/>
                  <a:gd name="T118" fmla="*/ 378 w 732"/>
                  <a:gd name="T119" fmla="*/ 312 h 324"/>
                  <a:gd name="T120" fmla="*/ 396 w 732"/>
                  <a:gd name="T121" fmla="*/ 324 h 324"/>
                  <a:gd name="T122" fmla="*/ 420 w 732"/>
                  <a:gd name="T123" fmla="*/ 30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2" h="324">
                    <a:moveTo>
                      <a:pt x="420" y="300"/>
                    </a:moveTo>
                    <a:lnTo>
                      <a:pt x="414" y="270"/>
                    </a:lnTo>
                    <a:lnTo>
                      <a:pt x="414" y="270"/>
                    </a:lnTo>
                    <a:lnTo>
                      <a:pt x="414" y="270"/>
                    </a:lnTo>
                    <a:lnTo>
                      <a:pt x="450" y="282"/>
                    </a:lnTo>
                    <a:lnTo>
                      <a:pt x="480" y="264"/>
                    </a:lnTo>
                    <a:lnTo>
                      <a:pt x="522" y="282"/>
                    </a:lnTo>
                    <a:lnTo>
                      <a:pt x="576" y="258"/>
                    </a:lnTo>
                    <a:lnTo>
                      <a:pt x="636" y="252"/>
                    </a:lnTo>
                    <a:lnTo>
                      <a:pt x="636" y="252"/>
                    </a:lnTo>
                    <a:lnTo>
                      <a:pt x="642" y="258"/>
                    </a:lnTo>
                    <a:lnTo>
                      <a:pt x="648" y="258"/>
                    </a:lnTo>
                    <a:lnTo>
                      <a:pt x="672" y="240"/>
                    </a:lnTo>
                    <a:lnTo>
                      <a:pt x="672" y="240"/>
                    </a:lnTo>
                    <a:lnTo>
                      <a:pt x="672" y="240"/>
                    </a:lnTo>
                    <a:lnTo>
                      <a:pt x="690" y="252"/>
                    </a:lnTo>
                    <a:lnTo>
                      <a:pt x="714" y="246"/>
                    </a:lnTo>
                    <a:lnTo>
                      <a:pt x="732" y="258"/>
                    </a:lnTo>
                    <a:lnTo>
                      <a:pt x="726" y="240"/>
                    </a:lnTo>
                    <a:lnTo>
                      <a:pt x="720" y="222"/>
                    </a:lnTo>
                    <a:lnTo>
                      <a:pt x="714" y="150"/>
                    </a:lnTo>
                    <a:lnTo>
                      <a:pt x="726" y="120"/>
                    </a:lnTo>
                    <a:lnTo>
                      <a:pt x="726" y="120"/>
                    </a:lnTo>
                    <a:lnTo>
                      <a:pt x="726" y="114"/>
                    </a:lnTo>
                    <a:lnTo>
                      <a:pt x="708" y="102"/>
                    </a:lnTo>
                    <a:lnTo>
                      <a:pt x="690" y="96"/>
                    </a:lnTo>
                    <a:lnTo>
                      <a:pt x="696" y="66"/>
                    </a:lnTo>
                    <a:lnTo>
                      <a:pt x="690" y="60"/>
                    </a:lnTo>
                    <a:lnTo>
                      <a:pt x="684" y="48"/>
                    </a:lnTo>
                    <a:lnTo>
                      <a:pt x="684" y="48"/>
                    </a:lnTo>
                    <a:lnTo>
                      <a:pt x="654" y="30"/>
                    </a:lnTo>
                    <a:lnTo>
                      <a:pt x="654" y="24"/>
                    </a:lnTo>
                    <a:lnTo>
                      <a:pt x="612" y="24"/>
                    </a:lnTo>
                    <a:lnTo>
                      <a:pt x="612" y="24"/>
                    </a:lnTo>
                    <a:lnTo>
                      <a:pt x="612" y="24"/>
                    </a:lnTo>
                    <a:lnTo>
                      <a:pt x="558" y="60"/>
                    </a:lnTo>
                    <a:lnTo>
                      <a:pt x="444" y="66"/>
                    </a:lnTo>
                    <a:lnTo>
                      <a:pt x="348" y="0"/>
                    </a:lnTo>
                    <a:lnTo>
                      <a:pt x="270" y="6"/>
                    </a:lnTo>
                    <a:lnTo>
                      <a:pt x="198" y="60"/>
                    </a:lnTo>
                    <a:lnTo>
                      <a:pt x="114" y="54"/>
                    </a:lnTo>
                    <a:lnTo>
                      <a:pt x="132" y="72"/>
                    </a:lnTo>
                    <a:lnTo>
                      <a:pt x="54" y="96"/>
                    </a:lnTo>
                    <a:lnTo>
                      <a:pt x="30" y="90"/>
                    </a:lnTo>
                    <a:lnTo>
                      <a:pt x="0" y="12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30" y="192"/>
                    </a:lnTo>
                    <a:lnTo>
                      <a:pt x="6" y="192"/>
                    </a:lnTo>
                    <a:lnTo>
                      <a:pt x="54" y="258"/>
                    </a:lnTo>
                    <a:lnTo>
                      <a:pt x="114" y="276"/>
                    </a:lnTo>
                    <a:lnTo>
                      <a:pt x="132" y="306"/>
                    </a:lnTo>
                    <a:lnTo>
                      <a:pt x="174" y="300"/>
                    </a:lnTo>
                    <a:lnTo>
                      <a:pt x="180" y="270"/>
                    </a:lnTo>
                    <a:lnTo>
                      <a:pt x="264" y="312"/>
                    </a:lnTo>
                    <a:lnTo>
                      <a:pt x="342" y="270"/>
                    </a:lnTo>
                    <a:lnTo>
                      <a:pt x="372" y="288"/>
                    </a:lnTo>
                    <a:lnTo>
                      <a:pt x="396" y="276"/>
                    </a:lnTo>
                    <a:lnTo>
                      <a:pt x="378" y="300"/>
                    </a:lnTo>
                    <a:lnTo>
                      <a:pt x="378" y="312"/>
                    </a:lnTo>
                    <a:lnTo>
                      <a:pt x="396" y="324"/>
                    </a:lnTo>
                    <a:lnTo>
                      <a:pt x="420" y="30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7" name="Freeform 107"/>
              <p:cNvSpPr>
                <a:spLocks/>
              </p:cNvSpPr>
              <p:nvPr/>
            </p:nvSpPr>
            <p:spPr bwMode="auto">
              <a:xfrm>
                <a:off x="3222" y="1163"/>
                <a:ext cx="54" cy="36"/>
              </a:xfrm>
              <a:custGeom>
                <a:avLst/>
                <a:gdLst>
                  <a:gd name="T0" fmla="*/ 36 w 54"/>
                  <a:gd name="T1" fmla="*/ 36 h 36"/>
                  <a:gd name="T2" fmla="*/ 36 w 54"/>
                  <a:gd name="T3" fmla="*/ 24 h 36"/>
                  <a:gd name="T4" fmla="*/ 54 w 54"/>
                  <a:gd name="T5" fmla="*/ 0 h 36"/>
                  <a:gd name="T6" fmla="*/ 36 w 54"/>
                  <a:gd name="T7" fmla="*/ 12 h 36"/>
                  <a:gd name="T8" fmla="*/ 0 w 54"/>
                  <a:gd name="T9" fmla="*/ 18 h 36"/>
                  <a:gd name="T10" fmla="*/ 24 w 54"/>
                  <a:gd name="T11" fmla="*/ 36 h 36"/>
                  <a:gd name="T12" fmla="*/ 36 w 5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36">
                    <a:moveTo>
                      <a:pt x="36" y="36"/>
                    </a:moveTo>
                    <a:lnTo>
                      <a:pt x="36" y="24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0" y="18"/>
                    </a:lnTo>
                    <a:lnTo>
                      <a:pt x="24" y="36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8" name="Freeform 108"/>
              <p:cNvSpPr>
                <a:spLocks/>
              </p:cNvSpPr>
              <p:nvPr/>
            </p:nvSpPr>
            <p:spPr bwMode="auto">
              <a:xfrm>
                <a:off x="3630" y="881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9" name="Rectangle 109"/>
              <p:cNvSpPr>
                <a:spLocks noChangeArrowheads="1"/>
              </p:cNvSpPr>
              <p:nvPr/>
            </p:nvSpPr>
            <p:spPr bwMode="auto">
              <a:xfrm>
                <a:off x="3672" y="947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0" name="Rectangle 110"/>
              <p:cNvSpPr>
                <a:spLocks noChangeArrowheads="1"/>
              </p:cNvSpPr>
              <p:nvPr/>
            </p:nvSpPr>
            <p:spPr bwMode="auto">
              <a:xfrm>
                <a:off x="3558" y="857"/>
                <a:ext cx="4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1" name="Freeform 111"/>
              <p:cNvSpPr>
                <a:spLocks/>
              </p:cNvSpPr>
              <p:nvPr/>
            </p:nvSpPr>
            <p:spPr bwMode="auto">
              <a:xfrm>
                <a:off x="3186" y="1181"/>
                <a:ext cx="60" cy="36"/>
              </a:xfrm>
              <a:custGeom>
                <a:avLst/>
                <a:gdLst>
                  <a:gd name="T0" fmla="*/ 30 w 60"/>
                  <a:gd name="T1" fmla="*/ 36 h 36"/>
                  <a:gd name="T2" fmla="*/ 60 w 60"/>
                  <a:gd name="T3" fmla="*/ 18 h 36"/>
                  <a:gd name="T4" fmla="*/ 60 w 60"/>
                  <a:gd name="T5" fmla="*/ 18 h 36"/>
                  <a:gd name="T6" fmla="*/ 36 w 60"/>
                  <a:gd name="T7" fmla="*/ 0 h 36"/>
                  <a:gd name="T8" fmla="*/ 36 w 60"/>
                  <a:gd name="T9" fmla="*/ 0 h 36"/>
                  <a:gd name="T10" fmla="*/ 42 w 60"/>
                  <a:gd name="T11" fmla="*/ 12 h 36"/>
                  <a:gd name="T12" fmla="*/ 18 w 60"/>
                  <a:gd name="T13" fmla="*/ 6 h 36"/>
                  <a:gd name="T14" fmla="*/ 0 w 60"/>
                  <a:gd name="T15" fmla="*/ 18 h 36"/>
                  <a:gd name="T16" fmla="*/ 6 w 60"/>
                  <a:gd name="T17" fmla="*/ 30 h 36"/>
                  <a:gd name="T18" fmla="*/ 30 w 60"/>
                  <a:gd name="T1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36">
                    <a:moveTo>
                      <a:pt x="30" y="36"/>
                    </a:moveTo>
                    <a:lnTo>
                      <a:pt x="60" y="18"/>
                    </a:lnTo>
                    <a:lnTo>
                      <a:pt x="60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2"/>
                    </a:lnTo>
                    <a:lnTo>
                      <a:pt x="18" y="6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3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2" name="Freeform 112"/>
              <p:cNvSpPr>
                <a:spLocks/>
              </p:cNvSpPr>
              <p:nvPr/>
            </p:nvSpPr>
            <p:spPr bwMode="auto">
              <a:xfrm>
                <a:off x="2784" y="221"/>
                <a:ext cx="714" cy="486"/>
              </a:xfrm>
              <a:custGeom>
                <a:avLst/>
                <a:gdLst>
                  <a:gd name="T0" fmla="*/ 116 w 119"/>
                  <a:gd name="T1" fmla="*/ 47 h 81"/>
                  <a:gd name="T2" fmla="*/ 106 w 119"/>
                  <a:gd name="T3" fmla="*/ 26 h 81"/>
                  <a:gd name="T4" fmla="*/ 97 w 119"/>
                  <a:gd name="T5" fmla="*/ 22 h 81"/>
                  <a:gd name="T6" fmla="*/ 93 w 119"/>
                  <a:gd name="T7" fmla="*/ 21 h 81"/>
                  <a:gd name="T8" fmla="*/ 91 w 119"/>
                  <a:gd name="T9" fmla="*/ 22 h 81"/>
                  <a:gd name="T10" fmla="*/ 91 w 119"/>
                  <a:gd name="T11" fmla="*/ 22 h 81"/>
                  <a:gd name="T12" fmla="*/ 86 w 119"/>
                  <a:gd name="T13" fmla="*/ 13 h 81"/>
                  <a:gd name="T14" fmla="*/ 81 w 119"/>
                  <a:gd name="T15" fmla="*/ 12 h 81"/>
                  <a:gd name="T16" fmla="*/ 81 w 119"/>
                  <a:gd name="T17" fmla="*/ 12 h 81"/>
                  <a:gd name="T18" fmla="*/ 80 w 119"/>
                  <a:gd name="T19" fmla="*/ 8 h 81"/>
                  <a:gd name="T20" fmla="*/ 81 w 119"/>
                  <a:gd name="T21" fmla="*/ 7 h 81"/>
                  <a:gd name="T22" fmla="*/ 78 w 119"/>
                  <a:gd name="T23" fmla="*/ 0 h 81"/>
                  <a:gd name="T24" fmla="*/ 66 w 119"/>
                  <a:gd name="T25" fmla="*/ 4 h 81"/>
                  <a:gd name="T26" fmla="*/ 66 w 119"/>
                  <a:gd name="T27" fmla="*/ 4 h 81"/>
                  <a:gd name="T28" fmla="*/ 64 w 119"/>
                  <a:gd name="T29" fmla="*/ 2 h 81"/>
                  <a:gd name="T30" fmla="*/ 56 w 119"/>
                  <a:gd name="T31" fmla="*/ 12 h 81"/>
                  <a:gd name="T32" fmla="*/ 36 w 119"/>
                  <a:gd name="T33" fmla="*/ 10 h 81"/>
                  <a:gd name="T34" fmla="*/ 36 w 119"/>
                  <a:gd name="T35" fmla="*/ 10 h 81"/>
                  <a:gd name="T36" fmla="*/ 15 w 119"/>
                  <a:gd name="T37" fmla="*/ 5 h 81"/>
                  <a:gd name="T38" fmla="*/ 13 w 119"/>
                  <a:gd name="T39" fmla="*/ 8 h 81"/>
                  <a:gd name="T40" fmla="*/ 9 w 119"/>
                  <a:gd name="T41" fmla="*/ 8 h 81"/>
                  <a:gd name="T42" fmla="*/ 9 w 119"/>
                  <a:gd name="T43" fmla="*/ 24 h 81"/>
                  <a:gd name="T44" fmla="*/ 4 w 119"/>
                  <a:gd name="T45" fmla="*/ 34 h 81"/>
                  <a:gd name="T46" fmla="*/ 2 w 119"/>
                  <a:gd name="T47" fmla="*/ 35 h 81"/>
                  <a:gd name="T48" fmla="*/ 2 w 119"/>
                  <a:gd name="T49" fmla="*/ 35 h 81"/>
                  <a:gd name="T50" fmla="*/ 0 w 119"/>
                  <a:gd name="T51" fmla="*/ 42 h 81"/>
                  <a:gd name="T52" fmla="*/ 15 w 119"/>
                  <a:gd name="T53" fmla="*/ 45 h 81"/>
                  <a:gd name="T54" fmla="*/ 20 w 119"/>
                  <a:gd name="T55" fmla="*/ 46 h 81"/>
                  <a:gd name="T56" fmla="*/ 26 w 119"/>
                  <a:gd name="T57" fmla="*/ 44 h 81"/>
                  <a:gd name="T58" fmla="*/ 29 w 119"/>
                  <a:gd name="T59" fmla="*/ 43 h 81"/>
                  <a:gd name="T60" fmla="*/ 34 w 119"/>
                  <a:gd name="T61" fmla="*/ 40 h 81"/>
                  <a:gd name="T62" fmla="*/ 46 w 119"/>
                  <a:gd name="T63" fmla="*/ 50 h 81"/>
                  <a:gd name="T64" fmla="*/ 52 w 119"/>
                  <a:gd name="T65" fmla="*/ 61 h 81"/>
                  <a:gd name="T66" fmla="*/ 52 w 119"/>
                  <a:gd name="T67" fmla="*/ 61 h 81"/>
                  <a:gd name="T68" fmla="*/ 46 w 119"/>
                  <a:gd name="T69" fmla="*/ 62 h 81"/>
                  <a:gd name="T70" fmla="*/ 42 w 119"/>
                  <a:gd name="T71" fmla="*/ 72 h 81"/>
                  <a:gd name="T72" fmla="*/ 50 w 119"/>
                  <a:gd name="T73" fmla="*/ 70 h 81"/>
                  <a:gd name="T74" fmla="*/ 50 w 119"/>
                  <a:gd name="T75" fmla="*/ 69 h 81"/>
                  <a:gd name="T76" fmla="*/ 57 w 119"/>
                  <a:gd name="T77" fmla="*/ 61 h 81"/>
                  <a:gd name="T78" fmla="*/ 64 w 119"/>
                  <a:gd name="T79" fmla="*/ 63 h 81"/>
                  <a:gd name="T80" fmla="*/ 77 w 119"/>
                  <a:gd name="T81" fmla="*/ 67 h 81"/>
                  <a:gd name="T82" fmla="*/ 75 w 119"/>
                  <a:gd name="T83" fmla="*/ 75 h 81"/>
                  <a:gd name="T84" fmla="*/ 87 w 119"/>
                  <a:gd name="T85" fmla="*/ 76 h 81"/>
                  <a:gd name="T86" fmla="*/ 96 w 119"/>
                  <a:gd name="T87" fmla="*/ 70 h 81"/>
                  <a:gd name="T88" fmla="*/ 78 w 119"/>
                  <a:gd name="T89" fmla="*/ 64 h 81"/>
                  <a:gd name="T90" fmla="*/ 103 w 119"/>
                  <a:gd name="T91" fmla="*/ 54 h 81"/>
                  <a:gd name="T92" fmla="*/ 108 w 119"/>
                  <a:gd name="T93" fmla="*/ 50 h 81"/>
                  <a:gd name="T94" fmla="*/ 113 w 119"/>
                  <a:gd name="T95" fmla="*/ 4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9" h="81">
                    <a:moveTo>
                      <a:pt x="113" y="47"/>
                    </a:moveTo>
                    <a:cubicBezTo>
                      <a:pt x="116" y="47"/>
                      <a:pt x="116" y="47"/>
                      <a:pt x="116" y="47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06" y="26"/>
                      <a:pt x="106" y="26"/>
                      <a:pt x="106" y="26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5" y="81"/>
                      <a:pt x="75" y="81"/>
                      <a:pt x="75" y="81"/>
                    </a:cubicBezTo>
                    <a:cubicBezTo>
                      <a:pt x="75" y="81"/>
                      <a:pt x="87" y="76"/>
                      <a:pt x="87" y="76"/>
                    </a:cubicBezTo>
                    <a:cubicBezTo>
                      <a:pt x="87" y="75"/>
                      <a:pt x="95" y="75"/>
                      <a:pt x="95" y="75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78" y="64"/>
                      <a:pt x="78" y="64"/>
                      <a:pt x="78" y="64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103" y="54"/>
                      <a:pt x="103" y="54"/>
                      <a:pt x="103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8" y="50"/>
                      <a:pt x="108" y="50"/>
                      <a:pt x="108" y="50"/>
                    </a:cubicBezTo>
                    <a:cubicBezTo>
                      <a:pt x="110" y="47"/>
                      <a:pt x="110" y="47"/>
                      <a:pt x="110" y="47"/>
                    </a:cubicBezTo>
                    <a:lnTo>
                      <a:pt x="113" y="4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3" name="Freeform 113"/>
              <p:cNvSpPr>
                <a:spLocks/>
              </p:cNvSpPr>
              <p:nvPr/>
            </p:nvSpPr>
            <p:spPr bwMode="auto">
              <a:xfrm>
                <a:off x="3432" y="503"/>
                <a:ext cx="30" cy="18"/>
              </a:xfrm>
              <a:custGeom>
                <a:avLst/>
                <a:gdLst>
                  <a:gd name="T0" fmla="*/ 30 w 30"/>
                  <a:gd name="T1" fmla="*/ 0 h 18"/>
                  <a:gd name="T2" fmla="*/ 12 w 30"/>
                  <a:gd name="T3" fmla="*/ 0 h 18"/>
                  <a:gd name="T4" fmla="*/ 0 w 30"/>
                  <a:gd name="T5" fmla="*/ 18 h 18"/>
                  <a:gd name="T6" fmla="*/ 12 w 30"/>
                  <a:gd name="T7" fmla="*/ 0 h 18"/>
                  <a:gd name="T8" fmla="*/ 30 w 3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30" y="0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4" name="Freeform 114"/>
              <p:cNvSpPr>
                <a:spLocks/>
              </p:cNvSpPr>
              <p:nvPr/>
            </p:nvSpPr>
            <p:spPr bwMode="auto">
              <a:xfrm>
                <a:off x="3192" y="221"/>
                <a:ext cx="84" cy="42"/>
              </a:xfrm>
              <a:custGeom>
                <a:avLst/>
                <a:gdLst>
                  <a:gd name="T0" fmla="*/ 84 w 84"/>
                  <a:gd name="T1" fmla="*/ 42 h 42"/>
                  <a:gd name="T2" fmla="*/ 84 w 84"/>
                  <a:gd name="T3" fmla="*/ 42 h 42"/>
                  <a:gd name="T4" fmla="*/ 60 w 84"/>
                  <a:gd name="T5" fmla="*/ 0 h 42"/>
                  <a:gd name="T6" fmla="*/ 0 w 84"/>
                  <a:gd name="T7" fmla="*/ 6 h 42"/>
                  <a:gd name="T8" fmla="*/ 0 w 84"/>
                  <a:gd name="T9" fmla="*/ 6 h 42"/>
                  <a:gd name="T10" fmla="*/ 60 w 84"/>
                  <a:gd name="T11" fmla="*/ 0 h 42"/>
                  <a:gd name="T12" fmla="*/ 84 w 84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42">
                    <a:moveTo>
                      <a:pt x="84" y="42"/>
                    </a:moveTo>
                    <a:lnTo>
                      <a:pt x="84" y="42"/>
                    </a:lnTo>
                    <a:lnTo>
                      <a:pt x="6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0" y="0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5" name="Freeform 115"/>
              <p:cNvSpPr>
                <a:spLocks/>
              </p:cNvSpPr>
              <p:nvPr/>
            </p:nvSpPr>
            <p:spPr bwMode="auto">
              <a:xfrm>
                <a:off x="3336" y="347"/>
                <a:ext cx="18" cy="0"/>
              </a:xfrm>
              <a:custGeom>
                <a:avLst/>
                <a:gdLst>
                  <a:gd name="T0" fmla="*/ 18 w 18"/>
                  <a:gd name="T1" fmla="*/ 6 w 18"/>
                  <a:gd name="T2" fmla="*/ 0 w 18"/>
                  <a:gd name="T3" fmla="*/ 6 w 18"/>
                  <a:gd name="T4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6" name="Freeform 116"/>
              <p:cNvSpPr>
                <a:spLocks/>
              </p:cNvSpPr>
              <p:nvPr/>
            </p:nvSpPr>
            <p:spPr bwMode="auto">
              <a:xfrm>
                <a:off x="3264" y="26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7" name="Freeform 117"/>
              <p:cNvSpPr>
                <a:spLocks/>
              </p:cNvSpPr>
              <p:nvPr/>
            </p:nvSpPr>
            <p:spPr bwMode="auto">
              <a:xfrm>
                <a:off x="3306" y="317"/>
                <a:ext cx="24" cy="36"/>
              </a:xfrm>
              <a:custGeom>
                <a:avLst/>
                <a:gdLst>
                  <a:gd name="T0" fmla="*/ 24 w 24"/>
                  <a:gd name="T1" fmla="*/ 36 h 36"/>
                  <a:gd name="T2" fmla="*/ 0 w 24"/>
                  <a:gd name="T3" fmla="*/ 0 h 36"/>
                  <a:gd name="T4" fmla="*/ 24 w 24"/>
                  <a:gd name="T5" fmla="*/ 36 h 36"/>
                  <a:gd name="T6" fmla="*/ 24 w 24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6">
                    <a:moveTo>
                      <a:pt x="24" y="36"/>
                    </a:moveTo>
                    <a:lnTo>
                      <a:pt x="0" y="0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8" name="Freeform 118"/>
              <p:cNvSpPr>
                <a:spLocks/>
              </p:cNvSpPr>
              <p:nvPr/>
            </p:nvSpPr>
            <p:spPr bwMode="auto">
              <a:xfrm>
                <a:off x="3174" y="239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9" name="Freeform 119"/>
              <p:cNvSpPr>
                <a:spLocks/>
              </p:cNvSpPr>
              <p:nvPr/>
            </p:nvSpPr>
            <p:spPr bwMode="auto">
              <a:xfrm>
                <a:off x="3270" y="293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0" name="Freeform 120"/>
              <p:cNvSpPr>
                <a:spLocks/>
              </p:cNvSpPr>
              <p:nvPr/>
            </p:nvSpPr>
            <p:spPr bwMode="auto">
              <a:xfrm>
                <a:off x="3168" y="161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0 h 12"/>
                  <a:gd name="T4" fmla="*/ 18 w 30"/>
                  <a:gd name="T5" fmla="*/ 12 h 12"/>
                  <a:gd name="T6" fmla="*/ 30 w 3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1" name="Freeform 121"/>
              <p:cNvSpPr>
                <a:spLocks/>
              </p:cNvSpPr>
              <p:nvPr/>
            </p:nvSpPr>
            <p:spPr bwMode="auto">
              <a:xfrm>
                <a:off x="2826" y="161"/>
                <a:ext cx="342" cy="132"/>
              </a:xfrm>
              <a:custGeom>
                <a:avLst/>
                <a:gdLst>
                  <a:gd name="T0" fmla="*/ 18 w 342"/>
                  <a:gd name="T1" fmla="*/ 42 h 132"/>
                  <a:gd name="T2" fmla="*/ 0 w 342"/>
                  <a:gd name="T3" fmla="*/ 60 h 132"/>
                  <a:gd name="T4" fmla="*/ 0 w 342"/>
                  <a:gd name="T5" fmla="*/ 78 h 132"/>
                  <a:gd name="T6" fmla="*/ 12 w 342"/>
                  <a:gd name="T7" fmla="*/ 108 h 132"/>
                  <a:gd name="T8" fmla="*/ 18 w 342"/>
                  <a:gd name="T9" fmla="*/ 108 h 132"/>
                  <a:gd name="T10" fmla="*/ 36 w 342"/>
                  <a:gd name="T11" fmla="*/ 108 h 132"/>
                  <a:gd name="T12" fmla="*/ 42 w 342"/>
                  <a:gd name="T13" fmla="*/ 96 h 132"/>
                  <a:gd name="T14" fmla="*/ 48 w 342"/>
                  <a:gd name="T15" fmla="*/ 90 h 132"/>
                  <a:gd name="T16" fmla="*/ 114 w 342"/>
                  <a:gd name="T17" fmla="*/ 90 h 132"/>
                  <a:gd name="T18" fmla="*/ 114 w 342"/>
                  <a:gd name="T19" fmla="*/ 90 h 132"/>
                  <a:gd name="T20" fmla="*/ 114 w 342"/>
                  <a:gd name="T21" fmla="*/ 90 h 132"/>
                  <a:gd name="T22" fmla="*/ 174 w 342"/>
                  <a:gd name="T23" fmla="*/ 120 h 132"/>
                  <a:gd name="T24" fmla="*/ 228 w 342"/>
                  <a:gd name="T25" fmla="*/ 126 h 132"/>
                  <a:gd name="T26" fmla="*/ 294 w 342"/>
                  <a:gd name="T27" fmla="*/ 132 h 132"/>
                  <a:gd name="T28" fmla="*/ 300 w 342"/>
                  <a:gd name="T29" fmla="*/ 84 h 132"/>
                  <a:gd name="T30" fmla="*/ 300 w 342"/>
                  <a:gd name="T31" fmla="*/ 84 h 132"/>
                  <a:gd name="T32" fmla="*/ 300 w 342"/>
                  <a:gd name="T33" fmla="*/ 84 h 132"/>
                  <a:gd name="T34" fmla="*/ 342 w 342"/>
                  <a:gd name="T35" fmla="*/ 72 h 132"/>
                  <a:gd name="T36" fmla="*/ 336 w 342"/>
                  <a:gd name="T37" fmla="*/ 0 h 132"/>
                  <a:gd name="T38" fmla="*/ 24 w 342"/>
                  <a:gd name="T39" fmla="*/ 0 h 132"/>
                  <a:gd name="T40" fmla="*/ 30 w 342"/>
                  <a:gd name="T41" fmla="*/ 36 h 132"/>
                  <a:gd name="T42" fmla="*/ 18 w 342"/>
                  <a:gd name="T43" fmla="*/ 4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2" h="132">
                    <a:moveTo>
                      <a:pt x="18" y="42"/>
                    </a:moveTo>
                    <a:lnTo>
                      <a:pt x="0" y="60"/>
                    </a:lnTo>
                    <a:lnTo>
                      <a:pt x="0" y="78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36" y="108"/>
                    </a:lnTo>
                    <a:lnTo>
                      <a:pt x="42" y="96"/>
                    </a:lnTo>
                    <a:lnTo>
                      <a:pt x="48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74" y="120"/>
                    </a:lnTo>
                    <a:lnTo>
                      <a:pt x="228" y="126"/>
                    </a:lnTo>
                    <a:lnTo>
                      <a:pt x="294" y="132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42" y="72"/>
                    </a:lnTo>
                    <a:lnTo>
                      <a:pt x="336" y="0"/>
                    </a:lnTo>
                    <a:lnTo>
                      <a:pt x="24" y="0"/>
                    </a:lnTo>
                    <a:lnTo>
                      <a:pt x="30" y="36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2" name="Freeform 122"/>
              <p:cNvSpPr>
                <a:spLocks/>
              </p:cNvSpPr>
              <p:nvPr/>
            </p:nvSpPr>
            <p:spPr bwMode="auto">
              <a:xfrm>
                <a:off x="3186" y="161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3" name="Freeform 123"/>
              <p:cNvSpPr>
                <a:spLocks/>
              </p:cNvSpPr>
              <p:nvPr/>
            </p:nvSpPr>
            <p:spPr bwMode="auto">
              <a:xfrm>
                <a:off x="3054" y="245"/>
                <a:ext cx="72" cy="48"/>
              </a:xfrm>
              <a:custGeom>
                <a:avLst/>
                <a:gdLst>
                  <a:gd name="T0" fmla="*/ 66 w 72"/>
                  <a:gd name="T1" fmla="*/ 48 h 48"/>
                  <a:gd name="T2" fmla="*/ 0 w 72"/>
                  <a:gd name="T3" fmla="*/ 42 h 48"/>
                  <a:gd name="T4" fmla="*/ 66 w 72"/>
                  <a:gd name="T5" fmla="*/ 48 h 48"/>
                  <a:gd name="T6" fmla="*/ 72 w 72"/>
                  <a:gd name="T7" fmla="*/ 0 h 48"/>
                  <a:gd name="T8" fmla="*/ 72 w 72"/>
                  <a:gd name="T9" fmla="*/ 0 h 48"/>
                  <a:gd name="T10" fmla="*/ 66 w 72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8">
                    <a:moveTo>
                      <a:pt x="66" y="48"/>
                    </a:moveTo>
                    <a:lnTo>
                      <a:pt x="0" y="42"/>
                    </a:lnTo>
                    <a:lnTo>
                      <a:pt x="66" y="48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4" name="Freeform 124"/>
              <p:cNvSpPr>
                <a:spLocks/>
              </p:cNvSpPr>
              <p:nvPr/>
            </p:nvSpPr>
            <p:spPr bwMode="auto">
              <a:xfrm>
                <a:off x="2940" y="251"/>
                <a:ext cx="60" cy="30"/>
              </a:xfrm>
              <a:custGeom>
                <a:avLst/>
                <a:gdLst>
                  <a:gd name="T0" fmla="*/ 0 w 60"/>
                  <a:gd name="T1" fmla="*/ 0 h 30"/>
                  <a:gd name="T2" fmla="*/ 60 w 60"/>
                  <a:gd name="T3" fmla="*/ 30 h 30"/>
                  <a:gd name="T4" fmla="*/ 60 w 60"/>
                  <a:gd name="T5" fmla="*/ 30 h 30"/>
                  <a:gd name="T6" fmla="*/ 0 w 60"/>
                  <a:gd name="T7" fmla="*/ 0 h 30"/>
                  <a:gd name="T8" fmla="*/ 0 w 6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0">
                    <a:moveTo>
                      <a:pt x="0" y="0"/>
                    </a:moveTo>
                    <a:lnTo>
                      <a:pt x="60" y="30"/>
                    </a:lnTo>
                    <a:lnTo>
                      <a:pt x="6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5" name="Freeform 125"/>
              <p:cNvSpPr>
                <a:spLocks/>
              </p:cNvSpPr>
              <p:nvPr/>
            </p:nvSpPr>
            <p:spPr bwMode="auto">
              <a:xfrm>
                <a:off x="2844" y="257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18 w 24"/>
                  <a:gd name="T3" fmla="*/ 12 h 12"/>
                  <a:gd name="T4" fmla="*/ 24 w 24"/>
                  <a:gd name="T5" fmla="*/ 0 h 12"/>
                  <a:gd name="T6" fmla="*/ 18 w 24"/>
                  <a:gd name="T7" fmla="*/ 12 h 12"/>
                  <a:gd name="T8" fmla="*/ 0 w 2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18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6" name="Freeform 126"/>
              <p:cNvSpPr>
                <a:spLocks/>
              </p:cNvSpPr>
              <p:nvPr/>
            </p:nvSpPr>
            <p:spPr bwMode="auto">
              <a:xfrm>
                <a:off x="2958" y="461"/>
                <a:ext cx="138" cy="180"/>
              </a:xfrm>
              <a:custGeom>
                <a:avLst/>
                <a:gdLst>
                  <a:gd name="T0" fmla="*/ 6 w 138"/>
                  <a:gd name="T1" fmla="*/ 18 h 180"/>
                  <a:gd name="T2" fmla="*/ 6 w 138"/>
                  <a:gd name="T3" fmla="*/ 18 h 180"/>
                  <a:gd name="T4" fmla="*/ 60 w 138"/>
                  <a:gd name="T5" fmla="*/ 102 h 180"/>
                  <a:gd name="T6" fmla="*/ 60 w 138"/>
                  <a:gd name="T7" fmla="*/ 138 h 180"/>
                  <a:gd name="T8" fmla="*/ 66 w 138"/>
                  <a:gd name="T9" fmla="*/ 174 h 180"/>
                  <a:gd name="T10" fmla="*/ 72 w 138"/>
                  <a:gd name="T11" fmla="*/ 180 h 180"/>
                  <a:gd name="T12" fmla="*/ 72 w 138"/>
                  <a:gd name="T13" fmla="*/ 180 h 180"/>
                  <a:gd name="T14" fmla="*/ 102 w 138"/>
                  <a:gd name="T15" fmla="*/ 132 h 180"/>
                  <a:gd name="T16" fmla="*/ 108 w 138"/>
                  <a:gd name="T17" fmla="*/ 132 h 180"/>
                  <a:gd name="T18" fmla="*/ 138 w 138"/>
                  <a:gd name="T19" fmla="*/ 126 h 180"/>
                  <a:gd name="T20" fmla="*/ 138 w 138"/>
                  <a:gd name="T21" fmla="*/ 102 h 180"/>
                  <a:gd name="T22" fmla="*/ 102 w 138"/>
                  <a:gd name="T23" fmla="*/ 60 h 180"/>
                  <a:gd name="T24" fmla="*/ 102 w 138"/>
                  <a:gd name="T25" fmla="*/ 30 h 180"/>
                  <a:gd name="T26" fmla="*/ 30 w 138"/>
                  <a:gd name="T27" fmla="*/ 0 h 180"/>
                  <a:gd name="T28" fmla="*/ 0 w 138"/>
                  <a:gd name="T29" fmla="*/ 0 h 180"/>
                  <a:gd name="T30" fmla="*/ 0 w 138"/>
                  <a:gd name="T31" fmla="*/ 18 h 180"/>
                  <a:gd name="T32" fmla="*/ 6 w 138"/>
                  <a:gd name="T33" fmla="*/ 18 h 180"/>
                  <a:gd name="T34" fmla="*/ 6 w 138"/>
                  <a:gd name="T35" fmla="*/ 1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180">
                    <a:moveTo>
                      <a:pt x="6" y="18"/>
                    </a:moveTo>
                    <a:lnTo>
                      <a:pt x="6" y="18"/>
                    </a:lnTo>
                    <a:lnTo>
                      <a:pt x="60" y="102"/>
                    </a:lnTo>
                    <a:lnTo>
                      <a:pt x="60" y="138"/>
                    </a:lnTo>
                    <a:lnTo>
                      <a:pt x="66" y="174"/>
                    </a:lnTo>
                    <a:lnTo>
                      <a:pt x="72" y="180"/>
                    </a:lnTo>
                    <a:lnTo>
                      <a:pt x="72" y="180"/>
                    </a:lnTo>
                    <a:lnTo>
                      <a:pt x="102" y="132"/>
                    </a:lnTo>
                    <a:lnTo>
                      <a:pt x="108" y="132"/>
                    </a:lnTo>
                    <a:lnTo>
                      <a:pt x="138" y="126"/>
                    </a:lnTo>
                    <a:lnTo>
                      <a:pt x="138" y="102"/>
                    </a:lnTo>
                    <a:lnTo>
                      <a:pt x="102" y="60"/>
                    </a:lnTo>
                    <a:lnTo>
                      <a:pt x="102" y="30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7" name="Freeform 127"/>
              <p:cNvSpPr>
                <a:spLocks/>
              </p:cNvSpPr>
              <p:nvPr/>
            </p:nvSpPr>
            <p:spPr bwMode="auto">
              <a:xfrm>
                <a:off x="3060" y="491"/>
                <a:ext cx="36" cy="96"/>
              </a:xfrm>
              <a:custGeom>
                <a:avLst/>
                <a:gdLst>
                  <a:gd name="T0" fmla="*/ 36 w 36"/>
                  <a:gd name="T1" fmla="*/ 72 h 96"/>
                  <a:gd name="T2" fmla="*/ 36 w 36"/>
                  <a:gd name="T3" fmla="*/ 96 h 96"/>
                  <a:gd name="T4" fmla="*/ 36 w 36"/>
                  <a:gd name="T5" fmla="*/ 96 h 96"/>
                  <a:gd name="T6" fmla="*/ 36 w 36"/>
                  <a:gd name="T7" fmla="*/ 72 h 96"/>
                  <a:gd name="T8" fmla="*/ 0 w 36"/>
                  <a:gd name="T9" fmla="*/ 30 h 96"/>
                  <a:gd name="T10" fmla="*/ 0 w 36"/>
                  <a:gd name="T11" fmla="*/ 0 h 96"/>
                  <a:gd name="T12" fmla="*/ 0 w 36"/>
                  <a:gd name="T13" fmla="*/ 30 h 96"/>
                  <a:gd name="T14" fmla="*/ 36 w 36"/>
                  <a:gd name="T15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96">
                    <a:moveTo>
                      <a:pt x="36" y="72"/>
                    </a:moveTo>
                    <a:lnTo>
                      <a:pt x="36" y="96"/>
                    </a:lnTo>
                    <a:lnTo>
                      <a:pt x="36" y="96"/>
                    </a:lnTo>
                    <a:lnTo>
                      <a:pt x="36" y="72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3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8" name="Freeform 128"/>
              <p:cNvSpPr>
                <a:spLocks/>
              </p:cNvSpPr>
              <p:nvPr/>
            </p:nvSpPr>
            <p:spPr bwMode="auto">
              <a:xfrm>
                <a:off x="3030" y="593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0 w 36"/>
                  <a:gd name="T3" fmla="*/ 48 h 48"/>
                  <a:gd name="T4" fmla="*/ 30 w 36"/>
                  <a:gd name="T5" fmla="*/ 0 h 48"/>
                  <a:gd name="T6" fmla="*/ 36 w 36"/>
                  <a:gd name="T7" fmla="*/ 0 h 48"/>
                  <a:gd name="T8" fmla="*/ 30 w 36"/>
                  <a:gd name="T9" fmla="*/ 0 h 48"/>
                  <a:gd name="T10" fmla="*/ 0 w 36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0" y="48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9" name="Freeform 129"/>
              <p:cNvSpPr>
                <a:spLocks/>
              </p:cNvSpPr>
              <p:nvPr/>
            </p:nvSpPr>
            <p:spPr bwMode="auto">
              <a:xfrm>
                <a:off x="2712" y="479"/>
                <a:ext cx="372" cy="270"/>
              </a:xfrm>
              <a:custGeom>
                <a:avLst/>
                <a:gdLst>
                  <a:gd name="T0" fmla="*/ 318 w 372"/>
                  <a:gd name="T1" fmla="*/ 162 h 270"/>
                  <a:gd name="T2" fmla="*/ 318 w 372"/>
                  <a:gd name="T3" fmla="*/ 162 h 270"/>
                  <a:gd name="T4" fmla="*/ 312 w 372"/>
                  <a:gd name="T5" fmla="*/ 156 h 270"/>
                  <a:gd name="T6" fmla="*/ 306 w 372"/>
                  <a:gd name="T7" fmla="*/ 120 h 270"/>
                  <a:gd name="T8" fmla="*/ 306 w 372"/>
                  <a:gd name="T9" fmla="*/ 84 h 270"/>
                  <a:gd name="T10" fmla="*/ 252 w 372"/>
                  <a:gd name="T11" fmla="*/ 0 h 270"/>
                  <a:gd name="T12" fmla="*/ 234 w 372"/>
                  <a:gd name="T13" fmla="*/ 0 h 270"/>
                  <a:gd name="T14" fmla="*/ 228 w 372"/>
                  <a:gd name="T15" fmla="*/ 6 h 270"/>
                  <a:gd name="T16" fmla="*/ 222 w 372"/>
                  <a:gd name="T17" fmla="*/ 18 h 270"/>
                  <a:gd name="T18" fmla="*/ 222 w 372"/>
                  <a:gd name="T19" fmla="*/ 18 h 270"/>
                  <a:gd name="T20" fmla="*/ 192 w 372"/>
                  <a:gd name="T21" fmla="*/ 18 h 270"/>
                  <a:gd name="T22" fmla="*/ 186 w 372"/>
                  <a:gd name="T23" fmla="*/ 30 h 270"/>
                  <a:gd name="T24" fmla="*/ 186 w 372"/>
                  <a:gd name="T25" fmla="*/ 30 h 270"/>
                  <a:gd name="T26" fmla="*/ 186 w 372"/>
                  <a:gd name="T27" fmla="*/ 30 h 270"/>
                  <a:gd name="T28" fmla="*/ 162 w 372"/>
                  <a:gd name="T29" fmla="*/ 12 h 270"/>
                  <a:gd name="T30" fmla="*/ 96 w 372"/>
                  <a:gd name="T31" fmla="*/ 12 h 270"/>
                  <a:gd name="T32" fmla="*/ 96 w 372"/>
                  <a:gd name="T33" fmla="*/ 18 h 270"/>
                  <a:gd name="T34" fmla="*/ 102 w 372"/>
                  <a:gd name="T35" fmla="*/ 18 h 270"/>
                  <a:gd name="T36" fmla="*/ 102 w 372"/>
                  <a:gd name="T37" fmla="*/ 18 h 270"/>
                  <a:gd name="T38" fmla="*/ 102 w 372"/>
                  <a:gd name="T39" fmla="*/ 18 h 270"/>
                  <a:gd name="T40" fmla="*/ 84 w 372"/>
                  <a:gd name="T41" fmla="*/ 24 h 270"/>
                  <a:gd name="T42" fmla="*/ 60 w 372"/>
                  <a:gd name="T43" fmla="*/ 42 h 270"/>
                  <a:gd name="T44" fmla="*/ 48 w 372"/>
                  <a:gd name="T45" fmla="*/ 66 h 270"/>
                  <a:gd name="T46" fmla="*/ 24 w 372"/>
                  <a:gd name="T47" fmla="*/ 120 h 270"/>
                  <a:gd name="T48" fmla="*/ 0 w 372"/>
                  <a:gd name="T49" fmla="*/ 126 h 270"/>
                  <a:gd name="T50" fmla="*/ 18 w 372"/>
                  <a:gd name="T51" fmla="*/ 144 h 270"/>
                  <a:gd name="T52" fmla="*/ 18 w 372"/>
                  <a:gd name="T53" fmla="*/ 144 h 270"/>
                  <a:gd name="T54" fmla="*/ 24 w 372"/>
                  <a:gd name="T55" fmla="*/ 174 h 270"/>
                  <a:gd name="T56" fmla="*/ 48 w 372"/>
                  <a:gd name="T57" fmla="*/ 192 h 270"/>
                  <a:gd name="T58" fmla="*/ 48 w 372"/>
                  <a:gd name="T59" fmla="*/ 204 h 270"/>
                  <a:gd name="T60" fmla="*/ 78 w 372"/>
                  <a:gd name="T61" fmla="*/ 216 h 270"/>
                  <a:gd name="T62" fmla="*/ 90 w 372"/>
                  <a:gd name="T63" fmla="*/ 240 h 270"/>
                  <a:gd name="T64" fmla="*/ 102 w 372"/>
                  <a:gd name="T65" fmla="*/ 240 h 270"/>
                  <a:gd name="T66" fmla="*/ 102 w 372"/>
                  <a:gd name="T67" fmla="*/ 258 h 270"/>
                  <a:gd name="T68" fmla="*/ 102 w 372"/>
                  <a:gd name="T69" fmla="*/ 258 h 270"/>
                  <a:gd name="T70" fmla="*/ 204 w 372"/>
                  <a:gd name="T71" fmla="*/ 270 h 270"/>
                  <a:gd name="T72" fmla="*/ 264 w 372"/>
                  <a:gd name="T73" fmla="*/ 240 h 270"/>
                  <a:gd name="T74" fmla="*/ 330 w 372"/>
                  <a:gd name="T75" fmla="*/ 270 h 270"/>
                  <a:gd name="T76" fmla="*/ 330 w 372"/>
                  <a:gd name="T77" fmla="*/ 270 h 270"/>
                  <a:gd name="T78" fmla="*/ 330 w 372"/>
                  <a:gd name="T79" fmla="*/ 270 h 270"/>
                  <a:gd name="T80" fmla="*/ 330 w 372"/>
                  <a:gd name="T81" fmla="*/ 222 h 270"/>
                  <a:gd name="T82" fmla="*/ 366 w 372"/>
                  <a:gd name="T83" fmla="*/ 192 h 270"/>
                  <a:gd name="T84" fmla="*/ 372 w 372"/>
                  <a:gd name="T85" fmla="*/ 162 h 270"/>
                  <a:gd name="T86" fmla="*/ 324 w 372"/>
                  <a:gd name="T87" fmla="*/ 174 h 270"/>
                  <a:gd name="T88" fmla="*/ 318 w 372"/>
                  <a:gd name="T8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72" h="270">
                    <a:moveTo>
                      <a:pt x="318" y="162"/>
                    </a:moveTo>
                    <a:lnTo>
                      <a:pt x="318" y="162"/>
                    </a:lnTo>
                    <a:lnTo>
                      <a:pt x="312" y="156"/>
                    </a:lnTo>
                    <a:lnTo>
                      <a:pt x="306" y="120"/>
                    </a:lnTo>
                    <a:lnTo>
                      <a:pt x="306" y="84"/>
                    </a:lnTo>
                    <a:lnTo>
                      <a:pt x="252" y="0"/>
                    </a:lnTo>
                    <a:lnTo>
                      <a:pt x="234" y="0"/>
                    </a:lnTo>
                    <a:lnTo>
                      <a:pt x="228" y="6"/>
                    </a:lnTo>
                    <a:lnTo>
                      <a:pt x="222" y="18"/>
                    </a:lnTo>
                    <a:lnTo>
                      <a:pt x="222" y="18"/>
                    </a:lnTo>
                    <a:lnTo>
                      <a:pt x="192" y="18"/>
                    </a:ln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lnTo>
                      <a:pt x="162" y="12"/>
                    </a:lnTo>
                    <a:lnTo>
                      <a:pt x="96" y="12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84" y="24"/>
                    </a:lnTo>
                    <a:lnTo>
                      <a:pt x="60" y="42"/>
                    </a:lnTo>
                    <a:lnTo>
                      <a:pt x="48" y="66"/>
                    </a:lnTo>
                    <a:lnTo>
                      <a:pt x="24" y="120"/>
                    </a:lnTo>
                    <a:lnTo>
                      <a:pt x="0" y="126"/>
                    </a:lnTo>
                    <a:lnTo>
                      <a:pt x="18" y="144"/>
                    </a:lnTo>
                    <a:lnTo>
                      <a:pt x="18" y="144"/>
                    </a:lnTo>
                    <a:lnTo>
                      <a:pt x="24" y="174"/>
                    </a:lnTo>
                    <a:lnTo>
                      <a:pt x="48" y="192"/>
                    </a:lnTo>
                    <a:lnTo>
                      <a:pt x="48" y="204"/>
                    </a:lnTo>
                    <a:lnTo>
                      <a:pt x="78" y="216"/>
                    </a:lnTo>
                    <a:lnTo>
                      <a:pt x="90" y="240"/>
                    </a:lnTo>
                    <a:lnTo>
                      <a:pt x="102" y="240"/>
                    </a:lnTo>
                    <a:lnTo>
                      <a:pt x="102" y="258"/>
                    </a:lnTo>
                    <a:lnTo>
                      <a:pt x="102" y="258"/>
                    </a:lnTo>
                    <a:lnTo>
                      <a:pt x="204" y="270"/>
                    </a:lnTo>
                    <a:lnTo>
                      <a:pt x="264" y="240"/>
                    </a:lnTo>
                    <a:lnTo>
                      <a:pt x="330" y="270"/>
                    </a:lnTo>
                    <a:lnTo>
                      <a:pt x="330" y="270"/>
                    </a:lnTo>
                    <a:lnTo>
                      <a:pt x="330" y="270"/>
                    </a:lnTo>
                    <a:lnTo>
                      <a:pt x="330" y="222"/>
                    </a:lnTo>
                    <a:lnTo>
                      <a:pt x="366" y="192"/>
                    </a:lnTo>
                    <a:lnTo>
                      <a:pt x="372" y="162"/>
                    </a:lnTo>
                    <a:lnTo>
                      <a:pt x="324" y="174"/>
                    </a:lnTo>
                    <a:lnTo>
                      <a:pt x="318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0" name="Freeform 130"/>
              <p:cNvSpPr>
                <a:spLocks/>
              </p:cNvSpPr>
              <p:nvPr/>
            </p:nvSpPr>
            <p:spPr bwMode="auto">
              <a:xfrm>
                <a:off x="3030" y="641"/>
                <a:ext cx="54" cy="12"/>
              </a:xfrm>
              <a:custGeom>
                <a:avLst/>
                <a:gdLst>
                  <a:gd name="T0" fmla="*/ 6 w 54"/>
                  <a:gd name="T1" fmla="*/ 12 h 12"/>
                  <a:gd name="T2" fmla="*/ 0 w 54"/>
                  <a:gd name="T3" fmla="*/ 0 h 12"/>
                  <a:gd name="T4" fmla="*/ 0 w 54"/>
                  <a:gd name="T5" fmla="*/ 0 h 12"/>
                  <a:gd name="T6" fmla="*/ 6 w 54"/>
                  <a:gd name="T7" fmla="*/ 12 h 12"/>
                  <a:gd name="T8" fmla="*/ 54 w 54"/>
                  <a:gd name="T9" fmla="*/ 0 h 12"/>
                  <a:gd name="T10" fmla="*/ 54 w 54"/>
                  <a:gd name="T11" fmla="*/ 0 h 12"/>
                  <a:gd name="T12" fmla="*/ 6 w 5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6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1" name="Freeform 131"/>
              <p:cNvSpPr>
                <a:spLocks/>
              </p:cNvSpPr>
              <p:nvPr/>
            </p:nvSpPr>
            <p:spPr bwMode="auto">
              <a:xfrm>
                <a:off x="2898" y="49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2" name="Freeform 132"/>
              <p:cNvSpPr>
                <a:spLocks/>
              </p:cNvSpPr>
              <p:nvPr/>
            </p:nvSpPr>
            <p:spPr bwMode="auto">
              <a:xfrm>
                <a:off x="2934" y="485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3" name="Rectangle 133"/>
              <p:cNvSpPr>
                <a:spLocks noChangeArrowheads="1"/>
              </p:cNvSpPr>
              <p:nvPr/>
            </p:nvSpPr>
            <p:spPr bwMode="auto">
              <a:xfrm>
                <a:off x="3030" y="6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4" name="Freeform 134"/>
              <p:cNvSpPr>
                <a:spLocks/>
              </p:cNvSpPr>
              <p:nvPr/>
            </p:nvSpPr>
            <p:spPr bwMode="auto">
              <a:xfrm>
                <a:off x="2964" y="479"/>
                <a:ext cx="54" cy="120"/>
              </a:xfrm>
              <a:custGeom>
                <a:avLst/>
                <a:gdLst>
                  <a:gd name="T0" fmla="*/ 0 w 54"/>
                  <a:gd name="T1" fmla="*/ 0 h 120"/>
                  <a:gd name="T2" fmla="*/ 0 w 54"/>
                  <a:gd name="T3" fmla="*/ 0 h 120"/>
                  <a:gd name="T4" fmla="*/ 54 w 54"/>
                  <a:gd name="T5" fmla="*/ 84 h 120"/>
                  <a:gd name="T6" fmla="*/ 54 w 54"/>
                  <a:gd name="T7" fmla="*/ 120 h 120"/>
                  <a:gd name="T8" fmla="*/ 54 w 54"/>
                  <a:gd name="T9" fmla="*/ 84 h 120"/>
                  <a:gd name="T10" fmla="*/ 0 w 54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20">
                    <a:moveTo>
                      <a:pt x="0" y="0"/>
                    </a:moveTo>
                    <a:lnTo>
                      <a:pt x="0" y="0"/>
                    </a:lnTo>
                    <a:lnTo>
                      <a:pt x="54" y="84"/>
                    </a:lnTo>
                    <a:lnTo>
                      <a:pt x="54" y="120"/>
                    </a:lnTo>
                    <a:lnTo>
                      <a:pt x="54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5" name="Rectangle 135"/>
              <p:cNvSpPr>
                <a:spLocks noChangeArrowheads="1"/>
              </p:cNvSpPr>
              <p:nvPr/>
            </p:nvSpPr>
            <p:spPr bwMode="auto">
              <a:xfrm>
                <a:off x="3030" y="6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6" name="Freeform 136"/>
              <p:cNvSpPr>
                <a:spLocks/>
              </p:cNvSpPr>
              <p:nvPr/>
            </p:nvSpPr>
            <p:spPr bwMode="auto">
              <a:xfrm>
                <a:off x="2550" y="461"/>
                <a:ext cx="264" cy="168"/>
              </a:xfrm>
              <a:custGeom>
                <a:avLst/>
                <a:gdLst>
                  <a:gd name="T0" fmla="*/ 234 w 264"/>
                  <a:gd name="T1" fmla="*/ 12 h 168"/>
                  <a:gd name="T2" fmla="*/ 234 w 264"/>
                  <a:gd name="T3" fmla="*/ 12 h 168"/>
                  <a:gd name="T4" fmla="*/ 204 w 264"/>
                  <a:gd name="T5" fmla="*/ 6 h 168"/>
                  <a:gd name="T6" fmla="*/ 186 w 264"/>
                  <a:gd name="T7" fmla="*/ 0 h 168"/>
                  <a:gd name="T8" fmla="*/ 102 w 264"/>
                  <a:gd name="T9" fmla="*/ 36 h 168"/>
                  <a:gd name="T10" fmla="*/ 90 w 264"/>
                  <a:gd name="T11" fmla="*/ 54 h 168"/>
                  <a:gd name="T12" fmla="*/ 54 w 264"/>
                  <a:gd name="T13" fmla="*/ 54 h 168"/>
                  <a:gd name="T14" fmla="*/ 54 w 264"/>
                  <a:gd name="T15" fmla="*/ 54 h 168"/>
                  <a:gd name="T16" fmla="*/ 54 w 264"/>
                  <a:gd name="T17" fmla="*/ 54 h 168"/>
                  <a:gd name="T18" fmla="*/ 30 w 264"/>
                  <a:gd name="T19" fmla="*/ 36 h 168"/>
                  <a:gd name="T20" fmla="*/ 36 w 264"/>
                  <a:gd name="T21" fmla="*/ 42 h 168"/>
                  <a:gd name="T22" fmla="*/ 0 w 264"/>
                  <a:gd name="T23" fmla="*/ 102 h 168"/>
                  <a:gd name="T24" fmla="*/ 6 w 264"/>
                  <a:gd name="T25" fmla="*/ 114 h 168"/>
                  <a:gd name="T26" fmla="*/ 6 w 264"/>
                  <a:gd name="T27" fmla="*/ 120 h 168"/>
                  <a:gd name="T28" fmla="*/ 12 w 264"/>
                  <a:gd name="T29" fmla="*/ 126 h 168"/>
                  <a:gd name="T30" fmla="*/ 72 w 264"/>
                  <a:gd name="T31" fmla="*/ 168 h 168"/>
                  <a:gd name="T32" fmla="*/ 102 w 264"/>
                  <a:gd name="T33" fmla="*/ 156 h 168"/>
                  <a:gd name="T34" fmla="*/ 102 w 264"/>
                  <a:gd name="T35" fmla="*/ 156 h 168"/>
                  <a:gd name="T36" fmla="*/ 102 w 264"/>
                  <a:gd name="T37" fmla="*/ 156 h 168"/>
                  <a:gd name="T38" fmla="*/ 102 w 264"/>
                  <a:gd name="T39" fmla="*/ 156 h 168"/>
                  <a:gd name="T40" fmla="*/ 102 w 264"/>
                  <a:gd name="T41" fmla="*/ 156 h 168"/>
                  <a:gd name="T42" fmla="*/ 150 w 264"/>
                  <a:gd name="T43" fmla="*/ 138 h 168"/>
                  <a:gd name="T44" fmla="*/ 162 w 264"/>
                  <a:gd name="T45" fmla="*/ 144 h 168"/>
                  <a:gd name="T46" fmla="*/ 186 w 264"/>
                  <a:gd name="T47" fmla="*/ 138 h 168"/>
                  <a:gd name="T48" fmla="*/ 210 w 264"/>
                  <a:gd name="T49" fmla="*/ 84 h 168"/>
                  <a:gd name="T50" fmla="*/ 222 w 264"/>
                  <a:gd name="T51" fmla="*/ 60 h 168"/>
                  <a:gd name="T52" fmla="*/ 246 w 264"/>
                  <a:gd name="T53" fmla="*/ 42 h 168"/>
                  <a:gd name="T54" fmla="*/ 264 w 264"/>
                  <a:gd name="T55" fmla="*/ 36 h 168"/>
                  <a:gd name="T56" fmla="*/ 258 w 264"/>
                  <a:gd name="T57" fmla="*/ 36 h 168"/>
                  <a:gd name="T58" fmla="*/ 234 w 264"/>
                  <a:gd name="T59" fmla="*/ 12 h 168"/>
                  <a:gd name="T60" fmla="*/ 234 w 264"/>
                  <a:gd name="T61" fmla="*/ 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4" h="168">
                    <a:moveTo>
                      <a:pt x="234" y="12"/>
                    </a:moveTo>
                    <a:lnTo>
                      <a:pt x="234" y="12"/>
                    </a:lnTo>
                    <a:lnTo>
                      <a:pt x="204" y="6"/>
                    </a:lnTo>
                    <a:lnTo>
                      <a:pt x="186" y="0"/>
                    </a:lnTo>
                    <a:lnTo>
                      <a:pt x="102" y="36"/>
                    </a:lnTo>
                    <a:lnTo>
                      <a:pt x="90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0" y="102"/>
                    </a:lnTo>
                    <a:lnTo>
                      <a:pt x="6" y="114"/>
                    </a:lnTo>
                    <a:lnTo>
                      <a:pt x="6" y="120"/>
                    </a:lnTo>
                    <a:lnTo>
                      <a:pt x="12" y="126"/>
                    </a:lnTo>
                    <a:lnTo>
                      <a:pt x="72" y="168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50" y="138"/>
                    </a:lnTo>
                    <a:lnTo>
                      <a:pt x="162" y="144"/>
                    </a:lnTo>
                    <a:lnTo>
                      <a:pt x="186" y="138"/>
                    </a:lnTo>
                    <a:lnTo>
                      <a:pt x="210" y="84"/>
                    </a:lnTo>
                    <a:lnTo>
                      <a:pt x="222" y="60"/>
                    </a:lnTo>
                    <a:lnTo>
                      <a:pt x="246" y="42"/>
                    </a:lnTo>
                    <a:lnTo>
                      <a:pt x="264" y="36"/>
                    </a:lnTo>
                    <a:lnTo>
                      <a:pt x="258" y="36"/>
                    </a:lnTo>
                    <a:lnTo>
                      <a:pt x="234" y="12"/>
                    </a:lnTo>
                    <a:lnTo>
                      <a:pt x="23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7" name="Freeform 137"/>
              <p:cNvSpPr>
                <a:spLocks/>
              </p:cNvSpPr>
              <p:nvPr/>
            </p:nvSpPr>
            <p:spPr bwMode="auto">
              <a:xfrm>
                <a:off x="2808" y="49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8" name="Freeform 138"/>
              <p:cNvSpPr>
                <a:spLocks/>
              </p:cNvSpPr>
              <p:nvPr/>
            </p:nvSpPr>
            <p:spPr bwMode="auto">
              <a:xfrm>
                <a:off x="2760" y="503"/>
                <a:ext cx="36" cy="42"/>
              </a:xfrm>
              <a:custGeom>
                <a:avLst/>
                <a:gdLst>
                  <a:gd name="T0" fmla="*/ 0 w 36"/>
                  <a:gd name="T1" fmla="*/ 42 h 42"/>
                  <a:gd name="T2" fmla="*/ 12 w 36"/>
                  <a:gd name="T3" fmla="*/ 18 h 42"/>
                  <a:gd name="T4" fmla="*/ 36 w 36"/>
                  <a:gd name="T5" fmla="*/ 0 h 42"/>
                  <a:gd name="T6" fmla="*/ 12 w 36"/>
                  <a:gd name="T7" fmla="*/ 18 h 42"/>
                  <a:gd name="T8" fmla="*/ 0 w 3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12" y="18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9" name="Rectangle 139"/>
              <p:cNvSpPr>
                <a:spLocks noChangeArrowheads="1"/>
              </p:cNvSpPr>
              <p:nvPr/>
            </p:nvSpPr>
            <p:spPr bwMode="auto">
              <a:xfrm>
                <a:off x="2784" y="47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0" name="Freeform 140"/>
              <p:cNvSpPr>
                <a:spLocks/>
              </p:cNvSpPr>
              <p:nvPr/>
            </p:nvSpPr>
            <p:spPr bwMode="auto">
              <a:xfrm>
                <a:off x="2574" y="395"/>
                <a:ext cx="222" cy="120"/>
              </a:xfrm>
              <a:custGeom>
                <a:avLst/>
                <a:gdLst>
                  <a:gd name="T0" fmla="*/ 126 w 222"/>
                  <a:gd name="T1" fmla="*/ 24 h 120"/>
                  <a:gd name="T2" fmla="*/ 66 w 222"/>
                  <a:gd name="T3" fmla="*/ 0 h 120"/>
                  <a:gd name="T4" fmla="*/ 66 w 222"/>
                  <a:gd name="T5" fmla="*/ 12 h 120"/>
                  <a:gd name="T6" fmla="*/ 54 w 222"/>
                  <a:gd name="T7" fmla="*/ 24 h 120"/>
                  <a:gd name="T8" fmla="*/ 48 w 222"/>
                  <a:gd name="T9" fmla="*/ 24 h 120"/>
                  <a:gd name="T10" fmla="*/ 36 w 222"/>
                  <a:gd name="T11" fmla="*/ 54 h 120"/>
                  <a:gd name="T12" fmla="*/ 24 w 222"/>
                  <a:gd name="T13" fmla="*/ 54 h 120"/>
                  <a:gd name="T14" fmla="*/ 6 w 222"/>
                  <a:gd name="T15" fmla="*/ 60 h 120"/>
                  <a:gd name="T16" fmla="*/ 0 w 222"/>
                  <a:gd name="T17" fmla="*/ 66 h 120"/>
                  <a:gd name="T18" fmla="*/ 0 w 222"/>
                  <a:gd name="T19" fmla="*/ 66 h 120"/>
                  <a:gd name="T20" fmla="*/ 6 w 222"/>
                  <a:gd name="T21" fmla="*/ 102 h 120"/>
                  <a:gd name="T22" fmla="*/ 30 w 222"/>
                  <a:gd name="T23" fmla="*/ 120 h 120"/>
                  <a:gd name="T24" fmla="*/ 66 w 222"/>
                  <a:gd name="T25" fmla="*/ 120 h 120"/>
                  <a:gd name="T26" fmla="*/ 78 w 222"/>
                  <a:gd name="T27" fmla="*/ 102 h 120"/>
                  <a:gd name="T28" fmla="*/ 162 w 222"/>
                  <a:gd name="T29" fmla="*/ 66 h 120"/>
                  <a:gd name="T30" fmla="*/ 180 w 222"/>
                  <a:gd name="T31" fmla="*/ 72 h 120"/>
                  <a:gd name="T32" fmla="*/ 210 w 222"/>
                  <a:gd name="T33" fmla="*/ 78 h 120"/>
                  <a:gd name="T34" fmla="*/ 210 w 222"/>
                  <a:gd name="T35" fmla="*/ 78 h 120"/>
                  <a:gd name="T36" fmla="*/ 210 w 222"/>
                  <a:gd name="T37" fmla="*/ 78 h 120"/>
                  <a:gd name="T38" fmla="*/ 222 w 222"/>
                  <a:gd name="T39" fmla="*/ 42 h 120"/>
                  <a:gd name="T40" fmla="*/ 222 w 222"/>
                  <a:gd name="T41" fmla="*/ 36 h 120"/>
                  <a:gd name="T42" fmla="*/ 210 w 222"/>
                  <a:gd name="T43" fmla="*/ 18 h 120"/>
                  <a:gd name="T44" fmla="*/ 186 w 222"/>
                  <a:gd name="T45" fmla="*/ 12 h 120"/>
                  <a:gd name="T46" fmla="*/ 126 w 222"/>
                  <a:gd name="T47" fmla="*/ 2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2" h="120">
                    <a:moveTo>
                      <a:pt x="126" y="24"/>
                    </a:moveTo>
                    <a:lnTo>
                      <a:pt x="66" y="0"/>
                    </a:lnTo>
                    <a:lnTo>
                      <a:pt x="66" y="12"/>
                    </a:lnTo>
                    <a:lnTo>
                      <a:pt x="54" y="24"/>
                    </a:lnTo>
                    <a:lnTo>
                      <a:pt x="48" y="24"/>
                    </a:lnTo>
                    <a:lnTo>
                      <a:pt x="36" y="54"/>
                    </a:lnTo>
                    <a:lnTo>
                      <a:pt x="24" y="54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102"/>
                    </a:lnTo>
                    <a:lnTo>
                      <a:pt x="30" y="120"/>
                    </a:lnTo>
                    <a:lnTo>
                      <a:pt x="66" y="120"/>
                    </a:lnTo>
                    <a:lnTo>
                      <a:pt x="78" y="102"/>
                    </a:lnTo>
                    <a:lnTo>
                      <a:pt x="162" y="66"/>
                    </a:lnTo>
                    <a:lnTo>
                      <a:pt x="180" y="72"/>
                    </a:lnTo>
                    <a:lnTo>
                      <a:pt x="210" y="78"/>
                    </a:lnTo>
                    <a:lnTo>
                      <a:pt x="210" y="78"/>
                    </a:lnTo>
                    <a:lnTo>
                      <a:pt x="210" y="78"/>
                    </a:lnTo>
                    <a:lnTo>
                      <a:pt x="222" y="42"/>
                    </a:lnTo>
                    <a:lnTo>
                      <a:pt x="222" y="36"/>
                    </a:lnTo>
                    <a:lnTo>
                      <a:pt x="210" y="18"/>
                    </a:lnTo>
                    <a:lnTo>
                      <a:pt x="186" y="12"/>
                    </a:lnTo>
                    <a:lnTo>
                      <a:pt x="12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1" name="Freeform 141"/>
              <p:cNvSpPr>
                <a:spLocks/>
              </p:cNvSpPr>
              <p:nvPr/>
            </p:nvSpPr>
            <p:spPr bwMode="auto">
              <a:xfrm>
                <a:off x="2784" y="437"/>
                <a:ext cx="12" cy="36"/>
              </a:xfrm>
              <a:custGeom>
                <a:avLst/>
                <a:gdLst>
                  <a:gd name="T0" fmla="*/ 0 w 12"/>
                  <a:gd name="T1" fmla="*/ 36 h 36"/>
                  <a:gd name="T2" fmla="*/ 12 w 12"/>
                  <a:gd name="T3" fmla="*/ 0 h 36"/>
                  <a:gd name="T4" fmla="*/ 0 w 12"/>
                  <a:gd name="T5" fmla="*/ 36 h 36"/>
                  <a:gd name="T6" fmla="*/ 0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0" y="36"/>
                    </a:moveTo>
                    <a:lnTo>
                      <a:pt x="12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2" name="Freeform 142"/>
              <p:cNvSpPr>
                <a:spLocks/>
              </p:cNvSpPr>
              <p:nvPr/>
            </p:nvSpPr>
            <p:spPr bwMode="auto">
              <a:xfrm>
                <a:off x="2784" y="413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0 w 12"/>
                  <a:gd name="T3" fmla="*/ 0 h 18"/>
                  <a:gd name="T4" fmla="*/ 12 w 12"/>
                  <a:gd name="T5" fmla="*/ 18 h 18"/>
                  <a:gd name="T6" fmla="*/ 12 w 1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3" name="Rectangle 143"/>
              <p:cNvSpPr>
                <a:spLocks noChangeArrowheads="1"/>
              </p:cNvSpPr>
              <p:nvPr/>
            </p:nvSpPr>
            <p:spPr bwMode="auto">
              <a:xfrm>
                <a:off x="2604" y="515"/>
                <a:ext cx="3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4" name="Rectangle 144"/>
              <p:cNvSpPr>
                <a:spLocks noChangeArrowheads="1"/>
              </p:cNvSpPr>
              <p:nvPr/>
            </p:nvSpPr>
            <p:spPr bwMode="auto">
              <a:xfrm>
                <a:off x="2784" y="47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5" name="Freeform 145"/>
              <p:cNvSpPr>
                <a:spLocks/>
              </p:cNvSpPr>
              <p:nvPr/>
            </p:nvSpPr>
            <p:spPr bwMode="auto">
              <a:xfrm>
                <a:off x="2640" y="461"/>
                <a:ext cx="114" cy="54"/>
              </a:xfrm>
              <a:custGeom>
                <a:avLst/>
                <a:gdLst>
                  <a:gd name="T0" fmla="*/ 96 w 114"/>
                  <a:gd name="T1" fmla="*/ 0 h 54"/>
                  <a:gd name="T2" fmla="*/ 114 w 114"/>
                  <a:gd name="T3" fmla="*/ 6 h 54"/>
                  <a:gd name="T4" fmla="*/ 96 w 114"/>
                  <a:gd name="T5" fmla="*/ 0 h 54"/>
                  <a:gd name="T6" fmla="*/ 12 w 114"/>
                  <a:gd name="T7" fmla="*/ 36 h 54"/>
                  <a:gd name="T8" fmla="*/ 0 w 114"/>
                  <a:gd name="T9" fmla="*/ 54 h 54"/>
                  <a:gd name="T10" fmla="*/ 12 w 114"/>
                  <a:gd name="T11" fmla="*/ 36 h 54"/>
                  <a:gd name="T12" fmla="*/ 96 w 114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54">
                    <a:moveTo>
                      <a:pt x="96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12" y="36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6" name="Freeform 146"/>
              <p:cNvSpPr>
                <a:spLocks/>
              </p:cNvSpPr>
              <p:nvPr/>
            </p:nvSpPr>
            <p:spPr bwMode="auto">
              <a:xfrm>
                <a:off x="2460" y="161"/>
                <a:ext cx="402" cy="264"/>
              </a:xfrm>
              <a:custGeom>
                <a:avLst/>
                <a:gdLst>
                  <a:gd name="T0" fmla="*/ 36 w 402"/>
                  <a:gd name="T1" fmla="*/ 162 h 264"/>
                  <a:gd name="T2" fmla="*/ 48 w 402"/>
                  <a:gd name="T3" fmla="*/ 156 h 264"/>
                  <a:gd name="T4" fmla="*/ 90 w 402"/>
                  <a:gd name="T5" fmla="*/ 174 h 264"/>
                  <a:gd name="T6" fmla="*/ 102 w 402"/>
                  <a:gd name="T7" fmla="*/ 204 h 264"/>
                  <a:gd name="T8" fmla="*/ 120 w 402"/>
                  <a:gd name="T9" fmla="*/ 192 h 264"/>
                  <a:gd name="T10" fmla="*/ 162 w 402"/>
                  <a:gd name="T11" fmla="*/ 216 h 264"/>
                  <a:gd name="T12" fmla="*/ 174 w 402"/>
                  <a:gd name="T13" fmla="*/ 228 h 264"/>
                  <a:gd name="T14" fmla="*/ 180 w 402"/>
                  <a:gd name="T15" fmla="*/ 234 h 264"/>
                  <a:gd name="T16" fmla="*/ 240 w 402"/>
                  <a:gd name="T17" fmla="*/ 258 h 264"/>
                  <a:gd name="T18" fmla="*/ 300 w 402"/>
                  <a:gd name="T19" fmla="*/ 246 h 264"/>
                  <a:gd name="T20" fmla="*/ 348 w 402"/>
                  <a:gd name="T21" fmla="*/ 264 h 264"/>
                  <a:gd name="T22" fmla="*/ 366 w 402"/>
                  <a:gd name="T23" fmla="*/ 210 h 264"/>
                  <a:gd name="T24" fmla="*/ 378 w 402"/>
                  <a:gd name="T25" fmla="*/ 204 h 264"/>
                  <a:gd name="T26" fmla="*/ 402 w 402"/>
                  <a:gd name="T27" fmla="*/ 180 h 264"/>
                  <a:gd name="T28" fmla="*/ 378 w 402"/>
                  <a:gd name="T29" fmla="*/ 108 h 264"/>
                  <a:gd name="T30" fmla="*/ 378 w 402"/>
                  <a:gd name="T31" fmla="*/ 108 h 264"/>
                  <a:gd name="T32" fmla="*/ 366 w 402"/>
                  <a:gd name="T33" fmla="*/ 78 h 264"/>
                  <a:gd name="T34" fmla="*/ 366 w 402"/>
                  <a:gd name="T35" fmla="*/ 60 h 264"/>
                  <a:gd name="T36" fmla="*/ 366 w 402"/>
                  <a:gd name="T37" fmla="*/ 60 h 264"/>
                  <a:gd name="T38" fmla="*/ 366 w 402"/>
                  <a:gd name="T39" fmla="*/ 60 h 264"/>
                  <a:gd name="T40" fmla="*/ 384 w 402"/>
                  <a:gd name="T41" fmla="*/ 42 h 264"/>
                  <a:gd name="T42" fmla="*/ 396 w 402"/>
                  <a:gd name="T43" fmla="*/ 36 h 264"/>
                  <a:gd name="T44" fmla="*/ 390 w 402"/>
                  <a:gd name="T45" fmla="*/ 0 h 264"/>
                  <a:gd name="T46" fmla="*/ 12 w 402"/>
                  <a:gd name="T47" fmla="*/ 0 h 264"/>
                  <a:gd name="T48" fmla="*/ 18 w 402"/>
                  <a:gd name="T49" fmla="*/ 12 h 264"/>
                  <a:gd name="T50" fmla="*/ 0 w 402"/>
                  <a:gd name="T51" fmla="*/ 36 h 264"/>
                  <a:gd name="T52" fmla="*/ 18 w 402"/>
                  <a:gd name="T53" fmla="*/ 48 h 264"/>
                  <a:gd name="T54" fmla="*/ 18 w 402"/>
                  <a:gd name="T55" fmla="*/ 48 h 264"/>
                  <a:gd name="T56" fmla="*/ 18 w 402"/>
                  <a:gd name="T57" fmla="*/ 48 h 264"/>
                  <a:gd name="T58" fmla="*/ 18 w 402"/>
                  <a:gd name="T59" fmla="*/ 108 h 264"/>
                  <a:gd name="T60" fmla="*/ 36 w 402"/>
                  <a:gd name="T61" fmla="*/ 126 h 264"/>
                  <a:gd name="T62" fmla="*/ 30 w 402"/>
                  <a:gd name="T63" fmla="*/ 144 h 264"/>
                  <a:gd name="T64" fmla="*/ 30 w 402"/>
                  <a:gd name="T65" fmla="*/ 156 h 264"/>
                  <a:gd name="T66" fmla="*/ 36 w 402"/>
                  <a:gd name="T67" fmla="*/ 16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2" h="264">
                    <a:moveTo>
                      <a:pt x="36" y="162"/>
                    </a:moveTo>
                    <a:lnTo>
                      <a:pt x="48" y="156"/>
                    </a:lnTo>
                    <a:lnTo>
                      <a:pt x="90" y="174"/>
                    </a:lnTo>
                    <a:lnTo>
                      <a:pt x="102" y="204"/>
                    </a:lnTo>
                    <a:lnTo>
                      <a:pt x="120" y="192"/>
                    </a:lnTo>
                    <a:lnTo>
                      <a:pt x="162" y="216"/>
                    </a:lnTo>
                    <a:lnTo>
                      <a:pt x="174" y="228"/>
                    </a:lnTo>
                    <a:lnTo>
                      <a:pt x="180" y="234"/>
                    </a:lnTo>
                    <a:lnTo>
                      <a:pt x="240" y="258"/>
                    </a:lnTo>
                    <a:lnTo>
                      <a:pt x="300" y="246"/>
                    </a:lnTo>
                    <a:lnTo>
                      <a:pt x="348" y="264"/>
                    </a:lnTo>
                    <a:lnTo>
                      <a:pt x="366" y="210"/>
                    </a:lnTo>
                    <a:lnTo>
                      <a:pt x="378" y="204"/>
                    </a:lnTo>
                    <a:lnTo>
                      <a:pt x="402" y="180"/>
                    </a:lnTo>
                    <a:lnTo>
                      <a:pt x="378" y="108"/>
                    </a:lnTo>
                    <a:lnTo>
                      <a:pt x="378" y="108"/>
                    </a:lnTo>
                    <a:lnTo>
                      <a:pt x="366" y="78"/>
                    </a:lnTo>
                    <a:lnTo>
                      <a:pt x="366" y="60"/>
                    </a:lnTo>
                    <a:lnTo>
                      <a:pt x="366" y="60"/>
                    </a:lnTo>
                    <a:lnTo>
                      <a:pt x="366" y="60"/>
                    </a:lnTo>
                    <a:lnTo>
                      <a:pt x="384" y="42"/>
                    </a:lnTo>
                    <a:lnTo>
                      <a:pt x="396" y="36"/>
                    </a:lnTo>
                    <a:lnTo>
                      <a:pt x="390" y="0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0" y="3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108"/>
                    </a:lnTo>
                    <a:lnTo>
                      <a:pt x="36" y="126"/>
                    </a:lnTo>
                    <a:lnTo>
                      <a:pt x="30" y="144"/>
                    </a:lnTo>
                    <a:lnTo>
                      <a:pt x="30" y="156"/>
                    </a:lnTo>
                    <a:lnTo>
                      <a:pt x="36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7" name="Freeform 147"/>
              <p:cNvSpPr>
                <a:spLocks/>
              </p:cNvSpPr>
              <p:nvPr/>
            </p:nvSpPr>
            <p:spPr bwMode="auto">
              <a:xfrm>
                <a:off x="2838" y="269"/>
                <a:ext cx="24" cy="96"/>
              </a:xfrm>
              <a:custGeom>
                <a:avLst/>
                <a:gdLst>
                  <a:gd name="T0" fmla="*/ 24 w 24"/>
                  <a:gd name="T1" fmla="*/ 72 h 96"/>
                  <a:gd name="T2" fmla="*/ 0 w 24"/>
                  <a:gd name="T3" fmla="*/ 96 h 96"/>
                  <a:gd name="T4" fmla="*/ 24 w 24"/>
                  <a:gd name="T5" fmla="*/ 72 h 96"/>
                  <a:gd name="T6" fmla="*/ 0 w 24"/>
                  <a:gd name="T7" fmla="*/ 0 h 96"/>
                  <a:gd name="T8" fmla="*/ 0 w 24"/>
                  <a:gd name="T9" fmla="*/ 0 h 96"/>
                  <a:gd name="T10" fmla="*/ 24 w 24"/>
                  <a:gd name="T11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96">
                    <a:moveTo>
                      <a:pt x="24" y="72"/>
                    </a:moveTo>
                    <a:lnTo>
                      <a:pt x="0" y="96"/>
                    </a:lnTo>
                    <a:lnTo>
                      <a:pt x="24" y="7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8" name="Freeform 148"/>
              <p:cNvSpPr>
                <a:spLocks/>
              </p:cNvSpPr>
              <p:nvPr/>
            </p:nvSpPr>
            <p:spPr bwMode="auto">
              <a:xfrm>
                <a:off x="2826" y="221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9" name="Freeform 149"/>
              <p:cNvSpPr>
                <a:spLocks/>
              </p:cNvSpPr>
              <p:nvPr/>
            </p:nvSpPr>
            <p:spPr bwMode="auto">
              <a:xfrm>
                <a:off x="2844" y="161"/>
                <a:ext cx="12" cy="42"/>
              </a:xfrm>
              <a:custGeom>
                <a:avLst/>
                <a:gdLst>
                  <a:gd name="T0" fmla="*/ 0 w 12"/>
                  <a:gd name="T1" fmla="*/ 42 h 42"/>
                  <a:gd name="T2" fmla="*/ 12 w 12"/>
                  <a:gd name="T3" fmla="*/ 36 h 42"/>
                  <a:gd name="T4" fmla="*/ 6 w 12"/>
                  <a:gd name="T5" fmla="*/ 0 h 42"/>
                  <a:gd name="T6" fmla="*/ 6 w 12"/>
                  <a:gd name="T7" fmla="*/ 0 h 42"/>
                  <a:gd name="T8" fmla="*/ 12 w 12"/>
                  <a:gd name="T9" fmla="*/ 36 h 42"/>
                  <a:gd name="T10" fmla="*/ 0 w 12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">
                    <a:moveTo>
                      <a:pt x="0" y="42"/>
                    </a:moveTo>
                    <a:lnTo>
                      <a:pt x="12" y="3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3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0" name="Freeform 150"/>
              <p:cNvSpPr>
                <a:spLocks/>
              </p:cNvSpPr>
              <p:nvPr/>
            </p:nvSpPr>
            <p:spPr bwMode="auto">
              <a:xfrm>
                <a:off x="2652" y="599"/>
                <a:ext cx="162" cy="222"/>
              </a:xfrm>
              <a:custGeom>
                <a:avLst/>
                <a:gdLst>
                  <a:gd name="T0" fmla="*/ 48 w 162"/>
                  <a:gd name="T1" fmla="*/ 0 h 222"/>
                  <a:gd name="T2" fmla="*/ 0 w 162"/>
                  <a:gd name="T3" fmla="*/ 18 h 222"/>
                  <a:gd name="T4" fmla="*/ 0 w 162"/>
                  <a:gd name="T5" fmla="*/ 18 h 222"/>
                  <a:gd name="T6" fmla="*/ 0 w 162"/>
                  <a:gd name="T7" fmla="*/ 18 h 222"/>
                  <a:gd name="T8" fmla="*/ 18 w 162"/>
                  <a:gd name="T9" fmla="*/ 72 h 222"/>
                  <a:gd name="T10" fmla="*/ 24 w 162"/>
                  <a:gd name="T11" fmla="*/ 78 h 222"/>
                  <a:gd name="T12" fmla="*/ 18 w 162"/>
                  <a:gd name="T13" fmla="*/ 96 h 222"/>
                  <a:gd name="T14" fmla="*/ 12 w 162"/>
                  <a:gd name="T15" fmla="*/ 102 h 222"/>
                  <a:gd name="T16" fmla="*/ 36 w 162"/>
                  <a:gd name="T17" fmla="*/ 132 h 222"/>
                  <a:gd name="T18" fmla="*/ 36 w 162"/>
                  <a:gd name="T19" fmla="*/ 132 h 222"/>
                  <a:gd name="T20" fmla="*/ 36 w 162"/>
                  <a:gd name="T21" fmla="*/ 132 h 222"/>
                  <a:gd name="T22" fmla="*/ 30 w 162"/>
                  <a:gd name="T23" fmla="*/ 138 h 222"/>
                  <a:gd name="T24" fmla="*/ 12 w 162"/>
                  <a:gd name="T25" fmla="*/ 150 h 222"/>
                  <a:gd name="T26" fmla="*/ 42 w 162"/>
                  <a:gd name="T27" fmla="*/ 186 h 222"/>
                  <a:gd name="T28" fmla="*/ 42 w 162"/>
                  <a:gd name="T29" fmla="*/ 186 h 222"/>
                  <a:gd name="T30" fmla="*/ 84 w 162"/>
                  <a:gd name="T31" fmla="*/ 168 h 222"/>
                  <a:gd name="T32" fmla="*/ 84 w 162"/>
                  <a:gd name="T33" fmla="*/ 168 h 222"/>
                  <a:gd name="T34" fmla="*/ 84 w 162"/>
                  <a:gd name="T35" fmla="*/ 168 h 222"/>
                  <a:gd name="T36" fmla="*/ 114 w 162"/>
                  <a:gd name="T37" fmla="*/ 204 h 222"/>
                  <a:gd name="T38" fmla="*/ 108 w 162"/>
                  <a:gd name="T39" fmla="*/ 222 h 222"/>
                  <a:gd name="T40" fmla="*/ 138 w 162"/>
                  <a:gd name="T41" fmla="*/ 222 h 222"/>
                  <a:gd name="T42" fmla="*/ 138 w 162"/>
                  <a:gd name="T43" fmla="*/ 222 h 222"/>
                  <a:gd name="T44" fmla="*/ 138 w 162"/>
                  <a:gd name="T45" fmla="*/ 222 h 222"/>
                  <a:gd name="T46" fmla="*/ 144 w 162"/>
                  <a:gd name="T47" fmla="*/ 198 h 222"/>
                  <a:gd name="T48" fmla="*/ 162 w 162"/>
                  <a:gd name="T49" fmla="*/ 180 h 222"/>
                  <a:gd name="T50" fmla="*/ 138 w 162"/>
                  <a:gd name="T51" fmla="*/ 150 h 222"/>
                  <a:gd name="T52" fmla="*/ 144 w 162"/>
                  <a:gd name="T53" fmla="*/ 132 h 222"/>
                  <a:gd name="T54" fmla="*/ 144 w 162"/>
                  <a:gd name="T55" fmla="*/ 120 h 222"/>
                  <a:gd name="T56" fmla="*/ 144 w 162"/>
                  <a:gd name="T57" fmla="*/ 120 h 222"/>
                  <a:gd name="T58" fmla="*/ 144 w 162"/>
                  <a:gd name="T59" fmla="*/ 120 h 222"/>
                  <a:gd name="T60" fmla="*/ 150 w 162"/>
                  <a:gd name="T61" fmla="*/ 120 h 222"/>
                  <a:gd name="T62" fmla="*/ 138 w 162"/>
                  <a:gd name="T63" fmla="*/ 96 h 222"/>
                  <a:gd name="T64" fmla="*/ 108 w 162"/>
                  <a:gd name="T65" fmla="*/ 84 h 222"/>
                  <a:gd name="T66" fmla="*/ 108 w 162"/>
                  <a:gd name="T67" fmla="*/ 84 h 222"/>
                  <a:gd name="T68" fmla="*/ 108 w 162"/>
                  <a:gd name="T69" fmla="*/ 84 h 222"/>
                  <a:gd name="T70" fmla="*/ 108 w 162"/>
                  <a:gd name="T71" fmla="*/ 72 h 222"/>
                  <a:gd name="T72" fmla="*/ 84 w 162"/>
                  <a:gd name="T73" fmla="*/ 54 h 222"/>
                  <a:gd name="T74" fmla="*/ 78 w 162"/>
                  <a:gd name="T75" fmla="*/ 24 h 222"/>
                  <a:gd name="T76" fmla="*/ 78 w 162"/>
                  <a:gd name="T77" fmla="*/ 24 h 222"/>
                  <a:gd name="T78" fmla="*/ 60 w 162"/>
                  <a:gd name="T79" fmla="*/ 6 h 222"/>
                  <a:gd name="T80" fmla="*/ 48 w 162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2" h="222">
                    <a:moveTo>
                      <a:pt x="48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8" y="72"/>
                    </a:lnTo>
                    <a:lnTo>
                      <a:pt x="24" y="78"/>
                    </a:lnTo>
                    <a:lnTo>
                      <a:pt x="18" y="96"/>
                    </a:lnTo>
                    <a:lnTo>
                      <a:pt x="12" y="10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0" y="138"/>
                    </a:lnTo>
                    <a:lnTo>
                      <a:pt x="12" y="150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114" y="204"/>
                    </a:lnTo>
                    <a:lnTo>
                      <a:pt x="108" y="222"/>
                    </a:lnTo>
                    <a:lnTo>
                      <a:pt x="138" y="222"/>
                    </a:lnTo>
                    <a:lnTo>
                      <a:pt x="138" y="222"/>
                    </a:lnTo>
                    <a:lnTo>
                      <a:pt x="138" y="222"/>
                    </a:lnTo>
                    <a:lnTo>
                      <a:pt x="144" y="198"/>
                    </a:lnTo>
                    <a:lnTo>
                      <a:pt x="162" y="180"/>
                    </a:lnTo>
                    <a:lnTo>
                      <a:pt x="138" y="150"/>
                    </a:lnTo>
                    <a:lnTo>
                      <a:pt x="144" y="132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50" y="120"/>
                    </a:lnTo>
                    <a:lnTo>
                      <a:pt x="138" y="96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08" y="72"/>
                    </a:lnTo>
                    <a:lnTo>
                      <a:pt x="84" y="54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60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1" name="Rectangle 151"/>
              <p:cNvSpPr>
                <a:spLocks noChangeArrowheads="1"/>
              </p:cNvSpPr>
              <p:nvPr/>
            </p:nvSpPr>
            <p:spPr bwMode="auto">
              <a:xfrm>
                <a:off x="2712" y="60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2" name="Freeform 152"/>
              <p:cNvSpPr>
                <a:spLocks/>
              </p:cNvSpPr>
              <p:nvPr/>
            </p:nvSpPr>
            <p:spPr bwMode="auto">
              <a:xfrm>
                <a:off x="2760" y="683"/>
                <a:ext cx="42" cy="36"/>
              </a:xfrm>
              <a:custGeom>
                <a:avLst/>
                <a:gdLst>
                  <a:gd name="T0" fmla="*/ 30 w 42"/>
                  <a:gd name="T1" fmla="*/ 12 h 36"/>
                  <a:gd name="T2" fmla="*/ 42 w 42"/>
                  <a:gd name="T3" fmla="*/ 36 h 36"/>
                  <a:gd name="T4" fmla="*/ 42 w 42"/>
                  <a:gd name="T5" fmla="*/ 36 h 36"/>
                  <a:gd name="T6" fmla="*/ 30 w 42"/>
                  <a:gd name="T7" fmla="*/ 12 h 36"/>
                  <a:gd name="T8" fmla="*/ 0 w 42"/>
                  <a:gd name="T9" fmla="*/ 0 h 36"/>
                  <a:gd name="T10" fmla="*/ 0 w 42"/>
                  <a:gd name="T11" fmla="*/ 0 h 36"/>
                  <a:gd name="T12" fmla="*/ 30 w 42"/>
                  <a:gd name="T13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30" y="12"/>
                    </a:moveTo>
                    <a:lnTo>
                      <a:pt x="42" y="36"/>
                    </a:lnTo>
                    <a:lnTo>
                      <a:pt x="42" y="36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3" name="Freeform 153"/>
              <p:cNvSpPr>
                <a:spLocks/>
              </p:cNvSpPr>
              <p:nvPr/>
            </p:nvSpPr>
            <p:spPr bwMode="auto">
              <a:xfrm>
                <a:off x="2712" y="605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0 w 18"/>
                  <a:gd name="T5" fmla="*/ 0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4" name="Freeform 154"/>
              <p:cNvSpPr>
                <a:spLocks/>
              </p:cNvSpPr>
              <p:nvPr/>
            </p:nvSpPr>
            <p:spPr bwMode="auto">
              <a:xfrm>
                <a:off x="2652" y="599"/>
                <a:ext cx="60" cy="18"/>
              </a:xfrm>
              <a:custGeom>
                <a:avLst/>
                <a:gdLst>
                  <a:gd name="T0" fmla="*/ 48 w 60"/>
                  <a:gd name="T1" fmla="*/ 0 h 18"/>
                  <a:gd name="T2" fmla="*/ 60 w 60"/>
                  <a:gd name="T3" fmla="*/ 6 h 18"/>
                  <a:gd name="T4" fmla="*/ 60 w 60"/>
                  <a:gd name="T5" fmla="*/ 6 h 18"/>
                  <a:gd name="T6" fmla="*/ 48 w 60"/>
                  <a:gd name="T7" fmla="*/ 0 h 18"/>
                  <a:gd name="T8" fmla="*/ 0 w 60"/>
                  <a:gd name="T9" fmla="*/ 18 h 18"/>
                  <a:gd name="T10" fmla="*/ 0 w 60"/>
                  <a:gd name="T11" fmla="*/ 18 h 18"/>
                  <a:gd name="T12" fmla="*/ 0 w 60"/>
                  <a:gd name="T13" fmla="*/ 18 h 18"/>
                  <a:gd name="T14" fmla="*/ 0 w 60"/>
                  <a:gd name="T15" fmla="*/ 18 h 18"/>
                  <a:gd name="T16" fmla="*/ 48 w 60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8">
                    <a:moveTo>
                      <a:pt x="48" y="0"/>
                    </a:move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5" name="Freeform 155"/>
              <p:cNvSpPr>
                <a:spLocks/>
              </p:cNvSpPr>
              <p:nvPr/>
            </p:nvSpPr>
            <p:spPr bwMode="auto">
              <a:xfrm>
                <a:off x="2694" y="767"/>
                <a:ext cx="72" cy="66"/>
              </a:xfrm>
              <a:custGeom>
                <a:avLst/>
                <a:gdLst>
                  <a:gd name="T0" fmla="*/ 66 w 72"/>
                  <a:gd name="T1" fmla="*/ 54 h 66"/>
                  <a:gd name="T2" fmla="*/ 72 w 72"/>
                  <a:gd name="T3" fmla="*/ 36 h 66"/>
                  <a:gd name="T4" fmla="*/ 42 w 72"/>
                  <a:gd name="T5" fmla="*/ 0 h 66"/>
                  <a:gd name="T6" fmla="*/ 0 w 72"/>
                  <a:gd name="T7" fmla="*/ 18 h 66"/>
                  <a:gd name="T8" fmla="*/ 0 w 72"/>
                  <a:gd name="T9" fmla="*/ 36 h 66"/>
                  <a:gd name="T10" fmla="*/ 30 w 72"/>
                  <a:gd name="T11" fmla="*/ 60 h 66"/>
                  <a:gd name="T12" fmla="*/ 30 w 72"/>
                  <a:gd name="T13" fmla="*/ 66 h 66"/>
                  <a:gd name="T14" fmla="*/ 30 w 72"/>
                  <a:gd name="T15" fmla="*/ 66 h 66"/>
                  <a:gd name="T16" fmla="*/ 66 w 72"/>
                  <a:gd name="T17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66">
                    <a:moveTo>
                      <a:pt x="66" y="54"/>
                    </a:moveTo>
                    <a:lnTo>
                      <a:pt x="72" y="3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30" y="60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6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6" name="Freeform 156"/>
              <p:cNvSpPr>
                <a:spLocks/>
              </p:cNvSpPr>
              <p:nvPr/>
            </p:nvSpPr>
            <p:spPr bwMode="auto">
              <a:xfrm>
                <a:off x="2736" y="767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6 h 36"/>
                  <a:gd name="T6" fmla="*/ 0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7" name="Freeform 157"/>
              <p:cNvSpPr>
                <a:spLocks/>
              </p:cNvSpPr>
              <p:nvPr/>
            </p:nvSpPr>
            <p:spPr bwMode="auto">
              <a:xfrm>
                <a:off x="2640" y="749"/>
                <a:ext cx="54" cy="96"/>
              </a:xfrm>
              <a:custGeom>
                <a:avLst/>
                <a:gdLst>
                  <a:gd name="T0" fmla="*/ 42 w 54"/>
                  <a:gd name="T1" fmla="*/ 60 h 96"/>
                  <a:gd name="T2" fmla="*/ 54 w 54"/>
                  <a:gd name="T3" fmla="*/ 54 h 96"/>
                  <a:gd name="T4" fmla="*/ 54 w 54"/>
                  <a:gd name="T5" fmla="*/ 54 h 96"/>
                  <a:gd name="T6" fmla="*/ 54 w 54"/>
                  <a:gd name="T7" fmla="*/ 54 h 96"/>
                  <a:gd name="T8" fmla="*/ 54 w 54"/>
                  <a:gd name="T9" fmla="*/ 54 h 96"/>
                  <a:gd name="T10" fmla="*/ 54 w 54"/>
                  <a:gd name="T11" fmla="*/ 36 h 96"/>
                  <a:gd name="T12" fmla="*/ 54 w 54"/>
                  <a:gd name="T13" fmla="*/ 36 h 96"/>
                  <a:gd name="T14" fmla="*/ 54 w 54"/>
                  <a:gd name="T15" fmla="*/ 36 h 96"/>
                  <a:gd name="T16" fmla="*/ 54 w 54"/>
                  <a:gd name="T17" fmla="*/ 36 h 96"/>
                  <a:gd name="T18" fmla="*/ 54 w 54"/>
                  <a:gd name="T19" fmla="*/ 36 h 96"/>
                  <a:gd name="T20" fmla="*/ 24 w 54"/>
                  <a:gd name="T21" fmla="*/ 0 h 96"/>
                  <a:gd name="T22" fmla="*/ 6 w 54"/>
                  <a:gd name="T23" fmla="*/ 18 h 96"/>
                  <a:gd name="T24" fmla="*/ 0 w 54"/>
                  <a:gd name="T25" fmla="*/ 66 h 96"/>
                  <a:gd name="T26" fmla="*/ 30 w 54"/>
                  <a:gd name="T27" fmla="*/ 96 h 96"/>
                  <a:gd name="T28" fmla="*/ 30 w 54"/>
                  <a:gd name="T29" fmla="*/ 66 h 96"/>
                  <a:gd name="T30" fmla="*/ 42 w 54"/>
                  <a:gd name="T31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96">
                    <a:moveTo>
                      <a:pt x="42" y="60"/>
                    </a:move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30" y="96"/>
                    </a:lnTo>
                    <a:lnTo>
                      <a:pt x="30" y="66"/>
                    </a:lnTo>
                    <a:lnTo>
                      <a:pt x="4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8" name="Freeform 158"/>
              <p:cNvSpPr>
                <a:spLocks/>
              </p:cNvSpPr>
              <p:nvPr/>
            </p:nvSpPr>
            <p:spPr bwMode="auto">
              <a:xfrm>
                <a:off x="2664" y="749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6 h 36"/>
                  <a:gd name="T6" fmla="*/ 30 w 30"/>
                  <a:gd name="T7" fmla="*/ 36 h 36"/>
                  <a:gd name="T8" fmla="*/ 30 w 30"/>
                  <a:gd name="T9" fmla="*/ 36 h 36"/>
                  <a:gd name="T10" fmla="*/ 30 w 30"/>
                  <a:gd name="T11" fmla="*/ 36 h 36"/>
                  <a:gd name="T12" fmla="*/ 0 w 30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9" name="Rectangle 159"/>
              <p:cNvSpPr>
                <a:spLocks noChangeArrowheads="1"/>
              </p:cNvSpPr>
              <p:nvPr/>
            </p:nvSpPr>
            <p:spPr bwMode="auto">
              <a:xfrm>
                <a:off x="2694" y="785"/>
                <a:ext cx="1" cy="18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0" name="Freeform 160"/>
              <p:cNvSpPr>
                <a:spLocks/>
              </p:cNvSpPr>
              <p:nvPr/>
            </p:nvSpPr>
            <p:spPr bwMode="auto">
              <a:xfrm>
                <a:off x="2532" y="647"/>
                <a:ext cx="156" cy="168"/>
              </a:xfrm>
              <a:custGeom>
                <a:avLst/>
                <a:gdLst>
                  <a:gd name="T0" fmla="*/ 114 w 156"/>
                  <a:gd name="T1" fmla="*/ 120 h 168"/>
                  <a:gd name="T2" fmla="*/ 132 w 156"/>
                  <a:gd name="T3" fmla="*/ 102 h 168"/>
                  <a:gd name="T4" fmla="*/ 132 w 156"/>
                  <a:gd name="T5" fmla="*/ 102 h 168"/>
                  <a:gd name="T6" fmla="*/ 150 w 156"/>
                  <a:gd name="T7" fmla="*/ 90 h 168"/>
                  <a:gd name="T8" fmla="*/ 156 w 156"/>
                  <a:gd name="T9" fmla="*/ 84 h 168"/>
                  <a:gd name="T10" fmla="*/ 132 w 156"/>
                  <a:gd name="T11" fmla="*/ 54 h 168"/>
                  <a:gd name="T12" fmla="*/ 138 w 156"/>
                  <a:gd name="T13" fmla="*/ 48 h 168"/>
                  <a:gd name="T14" fmla="*/ 144 w 156"/>
                  <a:gd name="T15" fmla="*/ 30 h 168"/>
                  <a:gd name="T16" fmla="*/ 138 w 156"/>
                  <a:gd name="T17" fmla="*/ 24 h 168"/>
                  <a:gd name="T18" fmla="*/ 138 w 156"/>
                  <a:gd name="T19" fmla="*/ 24 h 168"/>
                  <a:gd name="T20" fmla="*/ 138 w 156"/>
                  <a:gd name="T21" fmla="*/ 24 h 168"/>
                  <a:gd name="T22" fmla="*/ 138 w 156"/>
                  <a:gd name="T23" fmla="*/ 24 h 168"/>
                  <a:gd name="T24" fmla="*/ 138 w 156"/>
                  <a:gd name="T25" fmla="*/ 24 h 168"/>
                  <a:gd name="T26" fmla="*/ 126 w 156"/>
                  <a:gd name="T27" fmla="*/ 24 h 168"/>
                  <a:gd name="T28" fmla="*/ 114 w 156"/>
                  <a:gd name="T29" fmla="*/ 18 h 168"/>
                  <a:gd name="T30" fmla="*/ 36 w 156"/>
                  <a:gd name="T31" fmla="*/ 0 h 168"/>
                  <a:gd name="T32" fmla="*/ 24 w 156"/>
                  <a:gd name="T33" fmla="*/ 12 h 168"/>
                  <a:gd name="T34" fmla="*/ 24 w 156"/>
                  <a:gd name="T35" fmla="*/ 12 h 168"/>
                  <a:gd name="T36" fmla="*/ 24 w 156"/>
                  <a:gd name="T37" fmla="*/ 12 h 168"/>
                  <a:gd name="T38" fmla="*/ 12 w 156"/>
                  <a:gd name="T39" fmla="*/ 6 h 168"/>
                  <a:gd name="T40" fmla="*/ 0 w 156"/>
                  <a:gd name="T41" fmla="*/ 30 h 168"/>
                  <a:gd name="T42" fmla="*/ 24 w 156"/>
                  <a:gd name="T43" fmla="*/ 72 h 168"/>
                  <a:gd name="T44" fmla="*/ 54 w 156"/>
                  <a:gd name="T45" fmla="*/ 126 h 168"/>
                  <a:gd name="T46" fmla="*/ 108 w 156"/>
                  <a:gd name="T47" fmla="*/ 168 h 168"/>
                  <a:gd name="T48" fmla="*/ 108 w 156"/>
                  <a:gd name="T49" fmla="*/ 168 h 168"/>
                  <a:gd name="T50" fmla="*/ 108 w 156"/>
                  <a:gd name="T51" fmla="*/ 168 h 168"/>
                  <a:gd name="T52" fmla="*/ 114 w 156"/>
                  <a:gd name="T53" fmla="*/ 12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6" h="168">
                    <a:moveTo>
                      <a:pt x="114" y="120"/>
                    </a:moveTo>
                    <a:lnTo>
                      <a:pt x="132" y="102"/>
                    </a:lnTo>
                    <a:lnTo>
                      <a:pt x="132" y="102"/>
                    </a:lnTo>
                    <a:lnTo>
                      <a:pt x="150" y="90"/>
                    </a:lnTo>
                    <a:lnTo>
                      <a:pt x="156" y="84"/>
                    </a:lnTo>
                    <a:lnTo>
                      <a:pt x="132" y="54"/>
                    </a:lnTo>
                    <a:lnTo>
                      <a:pt x="138" y="48"/>
                    </a:lnTo>
                    <a:lnTo>
                      <a:pt x="144" y="30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26" y="24"/>
                    </a:lnTo>
                    <a:lnTo>
                      <a:pt x="114" y="18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0" y="30"/>
                    </a:lnTo>
                    <a:lnTo>
                      <a:pt x="24" y="72"/>
                    </a:lnTo>
                    <a:lnTo>
                      <a:pt x="54" y="126"/>
                    </a:lnTo>
                    <a:lnTo>
                      <a:pt x="108" y="168"/>
                    </a:lnTo>
                    <a:lnTo>
                      <a:pt x="108" y="168"/>
                    </a:lnTo>
                    <a:lnTo>
                      <a:pt x="108" y="168"/>
                    </a:lnTo>
                    <a:lnTo>
                      <a:pt x="114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1" name="Freeform 161"/>
              <p:cNvSpPr>
                <a:spLocks/>
              </p:cNvSpPr>
              <p:nvPr/>
            </p:nvSpPr>
            <p:spPr bwMode="auto">
              <a:xfrm>
                <a:off x="2664" y="695"/>
                <a:ext cx="24" cy="36"/>
              </a:xfrm>
              <a:custGeom>
                <a:avLst/>
                <a:gdLst>
                  <a:gd name="T0" fmla="*/ 0 w 24"/>
                  <a:gd name="T1" fmla="*/ 6 h 36"/>
                  <a:gd name="T2" fmla="*/ 6 w 24"/>
                  <a:gd name="T3" fmla="*/ 0 h 36"/>
                  <a:gd name="T4" fmla="*/ 0 w 24"/>
                  <a:gd name="T5" fmla="*/ 6 h 36"/>
                  <a:gd name="T6" fmla="*/ 24 w 24"/>
                  <a:gd name="T7" fmla="*/ 36 h 36"/>
                  <a:gd name="T8" fmla="*/ 24 w 24"/>
                  <a:gd name="T9" fmla="*/ 36 h 36"/>
                  <a:gd name="T10" fmla="*/ 0 w 24"/>
                  <a:gd name="T1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2" name="Freeform 162"/>
              <p:cNvSpPr>
                <a:spLocks/>
              </p:cNvSpPr>
              <p:nvPr/>
            </p:nvSpPr>
            <p:spPr bwMode="auto">
              <a:xfrm>
                <a:off x="2664" y="737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18 w 18"/>
                  <a:gd name="T3" fmla="*/ 0 h 12"/>
                  <a:gd name="T4" fmla="*/ 0 w 18"/>
                  <a:gd name="T5" fmla="*/ 12 h 12"/>
                  <a:gd name="T6" fmla="*/ 0 w 18"/>
                  <a:gd name="T7" fmla="*/ 12 h 12"/>
                  <a:gd name="T8" fmla="*/ 0 w 18"/>
                  <a:gd name="T9" fmla="*/ 12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3" name="Freeform 163"/>
              <p:cNvSpPr>
                <a:spLocks/>
              </p:cNvSpPr>
              <p:nvPr/>
            </p:nvSpPr>
            <p:spPr bwMode="auto">
              <a:xfrm>
                <a:off x="2640" y="749"/>
                <a:ext cx="24" cy="66"/>
              </a:xfrm>
              <a:custGeom>
                <a:avLst/>
                <a:gdLst>
                  <a:gd name="T0" fmla="*/ 24 w 24"/>
                  <a:gd name="T1" fmla="*/ 0 h 66"/>
                  <a:gd name="T2" fmla="*/ 24 w 24"/>
                  <a:gd name="T3" fmla="*/ 0 h 66"/>
                  <a:gd name="T4" fmla="*/ 6 w 24"/>
                  <a:gd name="T5" fmla="*/ 18 h 66"/>
                  <a:gd name="T6" fmla="*/ 0 w 24"/>
                  <a:gd name="T7" fmla="*/ 66 h 66"/>
                  <a:gd name="T8" fmla="*/ 0 w 24"/>
                  <a:gd name="T9" fmla="*/ 66 h 66"/>
                  <a:gd name="T10" fmla="*/ 6 w 24"/>
                  <a:gd name="T11" fmla="*/ 18 h 66"/>
                  <a:gd name="T12" fmla="*/ 24 w 24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6">
                    <a:moveTo>
                      <a:pt x="24" y="0"/>
                    </a:moveTo>
                    <a:lnTo>
                      <a:pt x="24" y="0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4" name="Rectangle 164"/>
              <p:cNvSpPr>
                <a:spLocks noChangeArrowheads="1"/>
              </p:cNvSpPr>
              <p:nvPr/>
            </p:nvSpPr>
            <p:spPr bwMode="auto">
              <a:xfrm>
                <a:off x="2664" y="7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5" name="Freeform 165"/>
              <p:cNvSpPr>
                <a:spLocks/>
              </p:cNvSpPr>
              <p:nvPr/>
            </p:nvSpPr>
            <p:spPr bwMode="auto">
              <a:xfrm>
                <a:off x="2442" y="581"/>
                <a:ext cx="228" cy="192"/>
              </a:xfrm>
              <a:custGeom>
                <a:avLst/>
                <a:gdLst>
                  <a:gd name="T0" fmla="*/ 114 w 228"/>
                  <a:gd name="T1" fmla="*/ 138 h 192"/>
                  <a:gd name="T2" fmla="*/ 90 w 228"/>
                  <a:gd name="T3" fmla="*/ 96 h 192"/>
                  <a:gd name="T4" fmla="*/ 90 w 228"/>
                  <a:gd name="T5" fmla="*/ 96 h 192"/>
                  <a:gd name="T6" fmla="*/ 90 w 228"/>
                  <a:gd name="T7" fmla="*/ 96 h 192"/>
                  <a:gd name="T8" fmla="*/ 102 w 228"/>
                  <a:gd name="T9" fmla="*/ 72 h 192"/>
                  <a:gd name="T10" fmla="*/ 114 w 228"/>
                  <a:gd name="T11" fmla="*/ 78 h 192"/>
                  <a:gd name="T12" fmla="*/ 126 w 228"/>
                  <a:gd name="T13" fmla="*/ 66 h 192"/>
                  <a:gd name="T14" fmla="*/ 204 w 228"/>
                  <a:gd name="T15" fmla="*/ 84 h 192"/>
                  <a:gd name="T16" fmla="*/ 216 w 228"/>
                  <a:gd name="T17" fmla="*/ 90 h 192"/>
                  <a:gd name="T18" fmla="*/ 228 w 228"/>
                  <a:gd name="T19" fmla="*/ 90 h 192"/>
                  <a:gd name="T20" fmla="*/ 228 w 228"/>
                  <a:gd name="T21" fmla="*/ 90 h 192"/>
                  <a:gd name="T22" fmla="*/ 228 w 228"/>
                  <a:gd name="T23" fmla="*/ 90 h 192"/>
                  <a:gd name="T24" fmla="*/ 228 w 228"/>
                  <a:gd name="T25" fmla="*/ 90 h 192"/>
                  <a:gd name="T26" fmla="*/ 210 w 228"/>
                  <a:gd name="T27" fmla="*/ 36 h 192"/>
                  <a:gd name="T28" fmla="*/ 210 w 228"/>
                  <a:gd name="T29" fmla="*/ 36 h 192"/>
                  <a:gd name="T30" fmla="*/ 180 w 228"/>
                  <a:gd name="T31" fmla="*/ 48 h 192"/>
                  <a:gd name="T32" fmla="*/ 120 w 228"/>
                  <a:gd name="T33" fmla="*/ 6 h 192"/>
                  <a:gd name="T34" fmla="*/ 114 w 228"/>
                  <a:gd name="T35" fmla="*/ 0 h 192"/>
                  <a:gd name="T36" fmla="*/ 114 w 228"/>
                  <a:gd name="T37" fmla="*/ 0 h 192"/>
                  <a:gd name="T38" fmla="*/ 114 w 228"/>
                  <a:gd name="T39" fmla="*/ 0 h 192"/>
                  <a:gd name="T40" fmla="*/ 78 w 228"/>
                  <a:gd name="T41" fmla="*/ 24 h 192"/>
                  <a:gd name="T42" fmla="*/ 90 w 228"/>
                  <a:gd name="T43" fmla="*/ 48 h 192"/>
                  <a:gd name="T44" fmla="*/ 60 w 228"/>
                  <a:gd name="T45" fmla="*/ 72 h 192"/>
                  <a:gd name="T46" fmla="*/ 42 w 228"/>
                  <a:gd name="T47" fmla="*/ 54 h 192"/>
                  <a:gd name="T48" fmla="*/ 18 w 228"/>
                  <a:gd name="T49" fmla="*/ 60 h 192"/>
                  <a:gd name="T50" fmla="*/ 18 w 228"/>
                  <a:gd name="T51" fmla="*/ 60 h 192"/>
                  <a:gd name="T52" fmla="*/ 0 w 228"/>
                  <a:gd name="T53" fmla="*/ 66 h 192"/>
                  <a:gd name="T54" fmla="*/ 18 w 228"/>
                  <a:gd name="T55" fmla="*/ 102 h 192"/>
                  <a:gd name="T56" fmla="*/ 36 w 228"/>
                  <a:gd name="T57" fmla="*/ 72 h 192"/>
                  <a:gd name="T58" fmla="*/ 48 w 228"/>
                  <a:gd name="T59" fmla="*/ 90 h 192"/>
                  <a:gd name="T60" fmla="*/ 54 w 228"/>
                  <a:gd name="T61" fmla="*/ 102 h 192"/>
                  <a:gd name="T62" fmla="*/ 78 w 228"/>
                  <a:gd name="T63" fmla="*/ 132 h 192"/>
                  <a:gd name="T64" fmla="*/ 66 w 228"/>
                  <a:gd name="T65" fmla="*/ 138 h 192"/>
                  <a:gd name="T66" fmla="*/ 96 w 228"/>
                  <a:gd name="T67" fmla="*/ 174 h 192"/>
                  <a:gd name="T68" fmla="*/ 138 w 228"/>
                  <a:gd name="T69" fmla="*/ 180 h 192"/>
                  <a:gd name="T70" fmla="*/ 144 w 228"/>
                  <a:gd name="T71" fmla="*/ 192 h 192"/>
                  <a:gd name="T72" fmla="*/ 144 w 228"/>
                  <a:gd name="T73" fmla="*/ 192 h 192"/>
                  <a:gd name="T74" fmla="*/ 144 w 228"/>
                  <a:gd name="T75" fmla="*/ 192 h 192"/>
                  <a:gd name="T76" fmla="*/ 114 w 228"/>
                  <a:gd name="T77" fmla="*/ 13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8" h="192">
                    <a:moveTo>
                      <a:pt x="114" y="138"/>
                    </a:moveTo>
                    <a:lnTo>
                      <a:pt x="90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102" y="72"/>
                    </a:lnTo>
                    <a:lnTo>
                      <a:pt x="114" y="78"/>
                    </a:lnTo>
                    <a:lnTo>
                      <a:pt x="126" y="66"/>
                    </a:lnTo>
                    <a:lnTo>
                      <a:pt x="204" y="84"/>
                    </a:lnTo>
                    <a:lnTo>
                      <a:pt x="216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10" y="36"/>
                    </a:lnTo>
                    <a:lnTo>
                      <a:pt x="210" y="36"/>
                    </a:lnTo>
                    <a:lnTo>
                      <a:pt x="180" y="48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78" y="24"/>
                    </a:lnTo>
                    <a:lnTo>
                      <a:pt x="90" y="48"/>
                    </a:lnTo>
                    <a:lnTo>
                      <a:pt x="60" y="72"/>
                    </a:lnTo>
                    <a:lnTo>
                      <a:pt x="42" y="54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0" y="66"/>
                    </a:lnTo>
                    <a:lnTo>
                      <a:pt x="18" y="102"/>
                    </a:lnTo>
                    <a:lnTo>
                      <a:pt x="36" y="72"/>
                    </a:lnTo>
                    <a:lnTo>
                      <a:pt x="48" y="90"/>
                    </a:lnTo>
                    <a:lnTo>
                      <a:pt x="54" y="102"/>
                    </a:lnTo>
                    <a:lnTo>
                      <a:pt x="78" y="132"/>
                    </a:lnTo>
                    <a:lnTo>
                      <a:pt x="66" y="138"/>
                    </a:lnTo>
                    <a:lnTo>
                      <a:pt x="96" y="174"/>
                    </a:lnTo>
                    <a:lnTo>
                      <a:pt x="138" y="180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14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6" name="Freeform 166"/>
              <p:cNvSpPr>
                <a:spLocks/>
              </p:cNvSpPr>
              <p:nvPr/>
            </p:nvSpPr>
            <p:spPr bwMode="auto">
              <a:xfrm>
                <a:off x="2556" y="581"/>
                <a:ext cx="96" cy="48"/>
              </a:xfrm>
              <a:custGeom>
                <a:avLst/>
                <a:gdLst>
                  <a:gd name="T0" fmla="*/ 6 w 96"/>
                  <a:gd name="T1" fmla="*/ 6 h 48"/>
                  <a:gd name="T2" fmla="*/ 0 w 96"/>
                  <a:gd name="T3" fmla="*/ 0 h 48"/>
                  <a:gd name="T4" fmla="*/ 0 w 96"/>
                  <a:gd name="T5" fmla="*/ 0 h 48"/>
                  <a:gd name="T6" fmla="*/ 6 w 96"/>
                  <a:gd name="T7" fmla="*/ 6 h 48"/>
                  <a:gd name="T8" fmla="*/ 66 w 96"/>
                  <a:gd name="T9" fmla="*/ 48 h 48"/>
                  <a:gd name="T10" fmla="*/ 96 w 96"/>
                  <a:gd name="T11" fmla="*/ 36 h 48"/>
                  <a:gd name="T12" fmla="*/ 66 w 96"/>
                  <a:gd name="T13" fmla="*/ 48 h 48"/>
                  <a:gd name="T14" fmla="*/ 6 w 96"/>
                  <a:gd name="T15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48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6" y="48"/>
                    </a:lnTo>
                    <a:lnTo>
                      <a:pt x="96" y="36"/>
                    </a:lnTo>
                    <a:lnTo>
                      <a:pt x="66" y="4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7" name="Rectangle 167"/>
              <p:cNvSpPr>
                <a:spLocks noChangeArrowheads="1"/>
              </p:cNvSpPr>
              <p:nvPr/>
            </p:nvSpPr>
            <p:spPr bwMode="auto">
              <a:xfrm>
                <a:off x="2670" y="6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8" name="Freeform 168"/>
              <p:cNvSpPr>
                <a:spLocks/>
              </p:cNvSpPr>
              <p:nvPr/>
            </p:nvSpPr>
            <p:spPr bwMode="auto">
              <a:xfrm>
                <a:off x="2556" y="719"/>
                <a:ext cx="30" cy="54"/>
              </a:xfrm>
              <a:custGeom>
                <a:avLst/>
                <a:gdLst>
                  <a:gd name="T0" fmla="*/ 30 w 30"/>
                  <a:gd name="T1" fmla="*/ 54 h 54"/>
                  <a:gd name="T2" fmla="*/ 30 w 30"/>
                  <a:gd name="T3" fmla="*/ 54 h 54"/>
                  <a:gd name="T4" fmla="*/ 0 w 30"/>
                  <a:gd name="T5" fmla="*/ 0 h 54"/>
                  <a:gd name="T6" fmla="*/ 30 w 30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4">
                    <a:moveTo>
                      <a:pt x="30" y="54"/>
                    </a:moveTo>
                    <a:lnTo>
                      <a:pt x="30" y="54"/>
                    </a:lnTo>
                    <a:lnTo>
                      <a:pt x="0" y="0"/>
                    </a:lnTo>
                    <a:lnTo>
                      <a:pt x="3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9" name="Freeform 169"/>
              <p:cNvSpPr>
                <a:spLocks/>
              </p:cNvSpPr>
              <p:nvPr/>
            </p:nvSpPr>
            <p:spPr bwMode="auto">
              <a:xfrm>
                <a:off x="2658" y="671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0" name="Freeform 170"/>
              <p:cNvSpPr>
                <a:spLocks/>
              </p:cNvSpPr>
              <p:nvPr/>
            </p:nvSpPr>
            <p:spPr bwMode="auto">
              <a:xfrm>
                <a:off x="2532" y="653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0 w 24"/>
                  <a:gd name="T3" fmla="*/ 24 h 24"/>
                  <a:gd name="T4" fmla="*/ 12 w 24"/>
                  <a:gd name="T5" fmla="*/ 0 h 24"/>
                  <a:gd name="T6" fmla="*/ 24 w 24"/>
                  <a:gd name="T7" fmla="*/ 6 h 24"/>
                  <a:gd name="T8" fmla="*/ 24 w 24"/>
                  <a:gd name="T9" fmla="*/ 6 h 24"/>
                  <a:gd name="T10" fmla="*/ 12 w 24"/>
                  <a:gd name="T11" fmla="*/ 0 h 24"/>
                  <a:gd name="T12" fmla="*/ 0 w 2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1" name="Freeform 171"/>
              <p:cNvSpPr>
                <a:spLocks/>
              </p:cNvSpPr>
              <p:nvPr/>
            </p:nvSpPr>
            <p:spPr bwMode="auto">
              <a:xfrm>
                <a:off x="2790" y="719"/>
                <a:ext cx="252" cy="150"/>
              </a:xfrm>
              <a:custGeom>
                <a:avLst/>
                <a:gdLst>
                  <a:gd name="T0" fmla="*/ 126 w 252"/>
                  <a:gd name="T1" fmla="*/ 30 h 150"/>
                  <a:gd name="T2" fmla="*/ 24 w 252"/>
                  <a:gd name="T3" fmla="*/ 18 h 150"/>
                  <a:gd name="T4" fmla="*/ 24 w 252"/>
                  <a:gd name="T5" fmla="*/ 18 h 150"/>
                  <a:gd name="T6" fmla="*/ 24 w 252"/>
                  <a:gd name="T7" fmla="*/ 0 h 150"/>
                  <a:gd name="T8" fmla="*/ 12 w 252"/>
                  <a:gd name="T9" fmla="*/ 0 h 150"/>
                  <a:gd name="T10" fmla="*/ 12 w 252"/>
                  <a:gd name="T11" fmla="*/ 0 h 150"/>
                  <a:gd name="T12" fmla="*/ 6 w 252"/>
                  <a:gd name="T13" fmla="*/ 0 h 150"/>
                  <a:gd name="T14" fmla="*/ 6 w 252"/>
                  <a:gd name="T15" fmla="*/ 12 h 150"/>
                  <a:gd name="T16" fmla="*/ 0 w 252"/>
                  <a:gd name="T17" fmla="*/ 30 h 150"/>
                  <a:gd name="T18" fmla="*/ 24 w 252"/>
                  <a:gd name="T19" fmla="*/ 60 h 150"/>
                  <a:gd name="T20" fmla="*/ 24 w 252"/>
                  <a:gd name="T21" fmla="*/ 60 h 150"/>
                  <a:gd name="T22" fmla="*/ 24 w 252"/>
                  <a:gd name="T23" fmla="*/ 60 h 150"/>
                  <a:gd name="T24" fmla="*/ 6 w 252"/>
                  <a:gd name="T25" fmla="*/ 78 h 150"/>
                  <a:gd name="T26" fmla="*/ 0 w 252"/>
                  <a:gd name="T27" fmla="*/ 102 h 150"/>
                  <a:gd name="T28" fmla="*/ 6 w 252"/>
                  <a:gd name="T29" fmla="*/ 96 h 150"/>
                  <a:gd name="T30" fmla="*/ 30 w 252"/>
                  <a:gd name="T31" fmla="*/ 126 h 150"/>
                  <a:gd name="T32" fmla="*/ 30 w 252"/>
                  <a:gd name="T33" fmla="*/ 150 h 150"/>
                  <a:gd name="T34" fmla="*/ 60 w 252"/>
                  <a:gd name="T35" fmla="*/ 144 h 150"/>
                  <a:gd name="T36" fmla="*/ 90 w 252"/>
                  <a:gd name="T37" fmla="*/ 138 h 150"/>
                  <a:gd name="T38" fmla="*/ 108 w 252"/>
                  <a:gd name="T39" fmla="*/ 150 h 150"/>
                  <a:gd name="T40" fmla="*/ 150 w 252"/>
                  <a:gd name="T41" fmla="*/ 144 h 150"/>
                  <a:gd name="T42" fmla="*/ 150 w 252"/>
                  <a:gd name="T43" fmla="*/ 144 h 150"/>
                  <a:gd name="T44" fmla="*/ 150 w 252"/>
                  <a:gd name="T45" fmla="*/ 144 h 150"/>
                  <a:gd name="T46" fmla="*/ 150 w 252"/>
                  <a:gd name="T47" fmla="*/ 138 h 150"/>
                  <a:gd name="T48" fmla="*/ 156 w 252"/>
                  <a:gd name="T49" fmla="*/ 126 h 150"/>
                  <a:gd name="T50" fmla="*/ 156 w 252"/>
                  <a:gd name="T51" fmla="*/ 126 h 150"/>
                  <a:gd name="T52" fmla="*/ 156 w 252"/>
                  <a:gd name="T53" fmla="*/ 126 h 150"/>
                  <a:gd name="T54" fmla="*/ 192 w 252"/>
                  <a:gd name="T55" fmla="*/ 114 h 150"/>
                  <a:gd name="T56" fmla="*/ 192 w 252"/>
                  <a:gd name="T57" fmla="*/ 114 h 150"/>
                  <a:gd name="T58" fmla="*/ 192 w 252"/>
                  <a:gd name="T59" fmla="*/ 114 h 150"/>
                  <a:gd name="T60" fmla="*/ 198 w 252"/>
                  <a:gd name="T61" fmla="*/ 120 h 150"/>
                  <a:gd name="T62" fmla="*/ 204 w 252"/>
                  <a:gd name="T63" fmla="*/ 126 h 150"/>
                  <a:gd name="T64" fmla="*/ 228 w 252"/>
                  <a:gd name="T65" fmla="*/ 120 h 150"/>
                  <a:gd name="T66" fmla="*/ 228 w 252"/>
                  <a:gd name="T67" fmla="*/ 120 h 150"/>
                  <a:gd name="T68" fmla="*/ 210 w 252"/>
                  <a:gd name="T69" fmla="*/ 90 h 150"/>
                  <a:gd name="T70" fmla="*/ 228 w 252"/>
                  <a:gd name="T71" fmla="*/ 78 h 150"/>
                  <a:gd name="T72" fmla="*/ 228 w 252"/>
                  <a:gd name="T73" fmla="*/ 48 h 150"/>
                  <a:gd name="T74" fmla="*/ 252 w 252"/>
                  <a:gd name="T75" fmla="*/ 42 h 150"/>
                  <a:gd name="T76" fmla="*/ 252 w 252"/>
                  <a:gd name="T77" fmla="*/ 30 h 150"/>
                  <a:gd name="T78" fmla="*/ 186 w 252"/>
                  <a:gd name="T79" fmla="*/ 0 h 150"/>
                  <a:gd name="T80" fmla="*/ 126 w 252"/>
                  <a:gd name="T81" fmla="*/ 3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2" h="150">
                    <a:moveTo>
                      <a:pt x="126" y="30"/>
                    </a:moveTo>
                    <a:lnTo>
                      <a:pt x="24" y="18"/>
                    </a:lnTo>
                    <a:lnTo>
                      <a:pt x="24" y="18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0" y="3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6" y="78"/>
                    </a:lnTo>
                    <a:lnTo>
                      <a:pt x="0" y="102"/>
                    </a:lnTo>
                    <a:lnTo>
                      <a:pt x="6" y="96"/>
                    </a:lnTo>
                    <a:lnTo>
                      <a:pt x="30" y="126"/>
                    </a:lnTo>
                    <a:lnTo>
                      <a:pt x="30" y="150"/>
                    </a:lnTo>
                    <a:lnTo>
                      <a:pt x="60" y="144"/>
                    </a:lnTo>
                    <a:lnTo>
                      <a:pt x="90" y="138"/>
                    </a:lnTo>
                    <a:lnTo>
                      <a:pt x="108" y="150"/>
                    </a:lnTo>
                    <a:lnTo>
                      <a:pt x="150" y="144"/>
                    </a:lnTo>
                    <a:lnTo>
                      <a:pt x="150" y="144"/>
                    </a:lnTo>
                    <a:lnTo>
                      <a:pt x="150" y="144"/>
                    </a:lnTo>
                    <a:lnTo>
                      <a:pt x="150" y="13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92" y="114"/>
                    </a:lnTo>
                    <a:lnTo>
                      <a:pt x="192" y="114"/>
                    </a:lnTo>
                    <a:lnTo>
                      <a:pt x="192" y="114"/>
                    </a:lnTo>
                    <a:lnTo>
                      <a:pt x="198" y="120"/>
                    </a:lnTo>
                    <a:lnTo>
                      <a:pt x="204" y="126"/>
                    </a:lnTo>
                    <a:lnTo>
                      <a:pt x="228" y="120"/>
                    </a:lnTo>
                    <a:lnTo>
                      <a:pt x="228" y="120"/>
                    </a:lnTo>
                    <a:lnTo>
                      <a:pt x="210" y="90"/>
                    </a:lnTo>
                    <a:lnTo>
                      <a:pt x="228" y="78"/>
                    </a:lnTo>
                    <a:lnTo>
                      <a:pt x="228" y="48"/>
                    </a:lnTo>
                    <a:lnTo>
                      <a:pt x="252" y="42"/>
                    </a:lnTo>
                    <a:lnTo>
                      <a:pt x="252" y="30"/>
                    </a:lnTo>
                    <a:lnTo>
                      <a:pt x="186" y="0"/>
                    </a:lnTo>
                    <a:lnTo>
                      <a:pt x="12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2" name="Freeform 172"/>
              <p:cNvSpPr>
                <a:spLocks/>
              </p:cNvSpPr>
              <p:nvPr/>
            </p:nvSpPr>
            <p:spPr bwMode="auto">
              <a:xfrm>
                <a:off x="2988" y="839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6 w 30"/>
                  <a:gd name="T3" fmla="*/ 6 h 6"/>
                  <a:gd name="T4" fmla="*/ 30 w 30"/>
                  <a:gd name="T5" fmla="*/ 0 h 6"/>
                  <a:gd name="T6" fmla="*/ 6 w 30"/>
                  <a:gd name="T7" fmla="*/ 6 h 6"/>
                  <a:gd name="T8" fmla="*/ 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0" y="0"/>
                    </a:moveTo>
                    <a:lnTo>
                      <a:pt x="6" y="6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3" name="Freeform 173"/>
              <p:cNvSpPr>
                <a:spLocks/>
              </p:cNvSpPr>
              <p:nvPr/>
            </p:nvSpPr>
            <p:spPr bwMode="auto">
              <a:xfrm>
                <a:off x="2946" y="833"/>
                <a:ext cx="36" cy="12"/>
              </a:xfrm>
              <a:custGeom>
                <a:avLst/>
                <a:gdLst>
                  <a:gd name="T0" fmla="*/ 36 w 36"/>
                  <a:gd name="T1" fmla="*/ 0 h 12"/>
                  <a:gd name="T2" fmla="*/ 0 w 36"/>
                  <a:gd name="T3" fmla="*/ 12 h 12"/>
                  <a:gd name="T4" fmla="*/ 0 w 36"/>
                  <a:gd name="T5" fmla="*/ 12 h 12"/>
                  <a:gd name="T6" fmla="*/ 36 w 36"/>
                  <a:gd name="T7" fmla="*/ 0 h 12"/>
                  <a:gd name="T8" fmla="*/ 36 w 3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4" name="Freeform 174"/>
              <p:cNvSpPr>
                <a:spLocks/>
              </p:cNvSpPr>
              <p:nvPr/>
            </p:nvSpPr>
            <p:spPr bwMode="auto">
              <a:xfrm>
                <a:off x="2940" y="857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5" name="Freeform 175"/>
              <p:cNvSpPr>
                <a:spLocks/>
              </p:cNvSpPr>
              <p:nvPr/>
            </p:nvSpPr>
            <p:spPr bwMode="auto">
              <a:xfrm>
                <a:off x="2802" y="719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12 w 12"/>
                  <a:gd name="T5" fmla="*/ 0 h 18"/>
                  <a:gd name="T6" fmla="*/ 12 w 12"/>
                  <a:gd name="T7" fmla="*/ 18 h 18"/>
                  <a:gd name="T8" fmla="*/ 12 w 12"/>
                  <a:gd name="T9" fmla="*/ 0 h 18"/>
                  <a:gd name="T10" fmla="*/ 0 w 12"/>
                  <a:gd name="T11" fmla="*/ 0 h 18"/>
                  <a:gd name="T12" fmla="*/ 0 w 12"/>
                  <a:gd name="T13" fmla="*/ 0 h 18"/>
                  <a:gd name="T14" fmla="*/ 0 w 12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6" name="Freeform 176"/>
              <p:cNvSpPr>
                <a:spLocks/>
              </p:cNvSpPr>
              <p:nvPr/>
            </p:nvSpPr>
            <p:spPr bwMode="auto">
              <a:xfrm>
                <a:off x="2916" y="719"/>
                <a:ext cx="126" cy="30"/>
              </a:xfrm>
              <a:custGeom>
                <a:avLst/>
                <a:gdLst>
                  <a:gd name="T0" fmla="*/ 60 w 126"/>
                  <a:gd name="T1" fmla="*/ 0 h 30"/>
                  <a:gd name="T2" fmla="*/ 0 w 126"/>
                  <a:gd name="T3" fmla="*/ 30 h 30"/>
                  <a:gd name="T4" fmla="*/ 60 w 126"/>
                  <a:gd name="T5" fmla="*/ 0 h 30"/>
                  <a:gd name="T6" fmla="*/ 126 w 126"/>
                  <a:gd name="T7" fmla="*/ 30 h 30"/>
                  <a:gd name="T8" fmla="*/ 126 w 126"/>
                  <a:gd name="T9" fmla="*/ 30 h 30"/>
                  <a:gd name="T10" fmla="*/ 60 w 12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30">
                    <a:moveTo>
                      <a:pt x="60" y="0"/>
                    </a:moveTo>
                    <a:lnTo>
                      <a:pt x="0" y="30"/>
                    </a:lnTo>
                    <a:lnTo>
                      <a:pt x="60" y="0"/>
                    </a:lnTo>
                    <a:lnTo>
                      <a:pt x="126" y="30"/>
                    </a:lnTo>
                    <a:lnTo>
                      <a:pt x="126" y="3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7" name="Freeform 177"/>
              <p:cNvSpPr>
                <a:spLocks/>
              </p:cNvSpPr>
              <p:nvPr/>
            </p:nvSpPr>
            <p:spPr bwMode="auto">
              <a:xfrm>
                <a:off x="2790" y="797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0 w 6"/>
                  <a:gd name="T5" fmla="*/ 24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8" name="Freeform 178"/>
              <p:cNvSpPr>
                <a:spLocks/>
              </p:cNvSpPr>
              <p:nvPr/>
            </p:nvSpPr>
            <p:spPr bwMode="auto">
              <a:xfrm>
                <a:off x="2790" y="731"/>
                <a:ext cx="24" cy="48"/>
              </a:xfrm>
              <a:custGeom>
                <a:avLst/>
                <a:gdLst>
                  <a:gd name="T0" fmla="*/ 24 w 24"/>
                  <a:gd name="T1" fmla="*/ 48 h 48"/>
                  <a:gd name="T2" fmla="*/ 24 w 24"/>
                  <a:gd name="T3" fmla="*/ 48 h 48"/>
                  <a:gd name="T4" fmla="*/ 0 w 24"/>
                  <a:gd name="T5" fmla="*/ 18 h 48"/>
                  <a:gd name="T6" fmla="*/ 6 w 24"/>
                  <a:gd name="T7" fmla="*/ 0 h 48"/>
                  <a:gd name="T8" fmla="*/ 0 w 24"/>
                  <a:gd name="T9" fmla="*/ 18 h 48"/>
                  <a:gd name="T10" fmla="*/ 24 w 24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8">
                    <a:moveTo>
                      <a:pt x="24" y="48"/>
                    </a:moveTo>
                    <a:lnTo>
                      <a:pt x="24" y="4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24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9" name="Rectangle 179"/>
              <p:cNvSpPr>
                <a:spLocks noChangeArrowheads="1"/>
              </p:cNvSpPr>
              <p:nvPr/>
            </p:nvSpPr>
            <p:spPr bwMode="auto">
              <a:xfrm>
                <a:off x="2796" y="719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0" name="Rectangle 180"/>
              <p:cNvSpPr>
                <a:spLocks noChangeArrowheads="1"/>
              </p:cNvSpPr>
              <p:nvPr/>
            </p:nvSpPr>
            <p:spPr bwMode="auto">
              <a:xfrm>
                <a:off x="2802" y="71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1" name="Freeform 181"/>
              <p:cNvSpPr>
                <a:spLocks/>
              </p:cNvSpPr>
              <p:nvPr/>
            </p:nvSpPr>
            <p:spPr bwMode="auto">
              <a:xfrm>
                <a:off x="2124" y="161"/>
                <a:ext cx="372" cy="378"/>
              </a:xfrm>
              <a:custGeom>
                <a:avLst/>
                <a:gdLst>
                  <a:gd name="T0" fmla="*/ 66 w 372"/>
                  <a:gd name="T1" fmla="*/ 18 h 378"/>
                  <a:gd name="T2" fmla="*/ 48 w 372"/>
                  <a:gd name="T3" fmla="*/ 54 h 378"/>
                  <a:gd name="T4" fmla="*/ 42 w 372"/>
                  <a:gd name="T5" fmla="*/ 96 h 378"/>
                  <a:gd name="T6" fmla="*/ 24 w 372"/>
                  <a:gd name="T7" fmla="*/ 168 h 378"/>
                  <a:gd name="T8" fmla="*/ 24 w 372"/>
                  <a:gd name="T9" fmla="*/ 168 h 378"/>
                  <a:gd name="T10" fmla="*/ 18 w 372"/>
                  <a:gd name="T11" fmla="*/ 204 h 378"/>
                  <a:gd name="T12" fmla="*/ 24 w 372"/>
                  <a:gd name="T13" fmla="*/ 240 h 378"/>
                  <a:gd name="T14" fmla="*/ 24 w 372"/>
                  <a:gd name="T15" fmla="*/ 240 h 378"/>
                  <a:gd name="T16" fmla="*/ 36 w 372"/>
                  <a:gd name="T17" fmla="*/ 246 h 378"/>
                  <a:gd name="T18" fmla="*/ 48 w 372"/>
                  <a:gd name="T19" fmla="*/ 264 h 378"/>
                  <a:gd name="T20" fmla="*/ 96 w 372"/>
                  <a:gd name="T21" fmla="*/ 276 h 378"/>
                  <a:gd name="T22" fmla="*/ 96 w 372"/>
                  <a:gd name="T23" fmla="*/ 276 h 378"/>
                  <a:gd name="T24" fmla="*/ 90 w 372"/>
                  <a:gd name="T25" fmla="*/ 366 h 378"/>
                  <a:gd name="T26" fmla="*/ 150 w 372"/>
                  <a:gd name="T27" fmla="*/ 366 h 378"/>
                  <a:gd name="T28" fmla="*/ 180 w 372"/>
                  <a:gd name="T29" fmla="*/ 366 h 378"/>
                  <a:gd name="T30" fmla="*/ 210 w 372"/>
                  <a:gd name="T31" fmla="*/ 360 h 378"/>
                  <a:gd name="T32" fmla="*/ 252 w 372"/>
                  <a:gd name="T33" fmla="*/ 372 h 378"/>
                  <a:gd name="T34" fmla="*/ 276 w 372"/>
                  <a:gd name="T35" fmla="*/ 354 h 378"/>
                  <a:gd name="T36" fmla="*/ 294 w 372"/>
                  <a:gd name="T37" fmla="*/ 336 h 378"/>
                  <a:gd name="T38" fmla="*/ 288 w 372"/>
                  <a:gd name="T39" fmla="*/ 318 h 378"/>
                  <a:gd name="T40" fmla="*/ 294 w 372"/>
                  <a:gd name="T41" fmla="*/ 312 h 378"/>
                  <a:gd name="T42" fmla="*/ 270 w 372"/>
                  <a:gd name="T43" fmla="*/ 240 h 378"/>
                  <a:gd name="T44" fmla="*/ 252 w 372"/>
                  <a:gd name="T45" fmla="*/ 192 h 378"/>
                  <a:gd name="T46" fmla="*/ 252 w 372"/>
                  <a:gd name="T47" fmla="*/ 192 h 378"/>
                  <a:gd name="T48" fmla="*/ 342 w 372"/>
                  <a:gd name="T49" fmla="*/ 162 h 378"/>
                  <a:gd name="T50" fmla="*/ 360 w 372"/>
                  <a:gd name="T51" fmla="*/ 156 h 378"/>
                  <a:gd name="T52" fmla="*/ 366 w 372"/>
                  <a:gd name="T53" fmla="*/ 144 h 378"/>
                  <a:gd name="T54" fmla="*/ 354 w 372"/>
                  <a:gd name="T55" fmla="*/ 108 h 378"/>
                  <a:gd name="T56" fmla="*/ 336 w 372"/>
                  <a:gd name="T57" fmla="*/ 36 h 378"/>
                  <a:gd name="T58" fmla="*/ 348 w 372"/>
                  <a:gd name="T59" fmla="*/ 0 h 378"/>
                  <a:gd name="T60" fmla="*/ 120 w 372"/>
                  <a:gd name="T61" fmla="*/ 0 h 378"/>
                  <a:gd name="T62" fmla="*/ 66 w 372"/>
                  <a:gd name="T63" fmla="*/ 0 h 378"/>
                  <a:gd name="T64" fmla="*/ 66 w 372"/>
                  <a:gd name="T65" fmla="*/ 1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378">
                    <a:moveTo>
                      <a:pt x="66" y="18"/>
                    </a:moveTo>
                    <a:lnTo>
                      <a:pt x="66" y="18"/>
                    </a:lnTo>
                    <a:lnTo>
                      <a:pt x="66" y="18"/>
                    </a:lnTo>
                    <a:lnTo>
                      <a:pt x="48" y="54"/>
                    </a:lnTo>
                    <a:lnTo>
                      <a:pt x="66" y="60"/>
                    </a:lnTo>
                    <a:lnTo>
                      <a:pt x="42" y="96"/>
                    </a:lnTo>
                    <a:lnTo>
                      <a:pt x="18" y="96"/>
                    </a:lnTo>
                    <a:lnTo>
                      <a:pt x="24" y="168"/>
                    </a:lnTo>
                    <a:lnTo>
                      <a:pt x="0" y="162"/>
                    </a:lnTo>
                    <a:lnTo>
                      <a:pt x="24" y="168"/>
                    </a:lnTo>
                    <a:lnTo>
                      <a:pt x="30" y="198"/>
                    </a:lnTo>
                    <a:lnTo>
                      <a:pt x="18" y="204"/>
                    </a:lnTo>
                    <a:lnTo>
                      <a:pt x="30" y="216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30" y="246"/>
                    </a:lnTo>
                    <a:lnTo>
                      <a:pt x="36" y="246"/>
                    </a:lnTo>
                    <a:lnTo>
                      <a:pt x="42" y="258"/>
                    </a:lnTo>
                    <a:lnTo>
                      <a:pt x="48" y="264"/>
                    </a:lnTo>
                    <a:lnTo>
                      <a:pt x="90" y="276"/>
                    </a:lnTo>
                    <a:lnTo>
                      <a:pt x="96" y="276"/>
                    </a:lnTo>
                    <a:lnTo>
                      <a:pt x="96" y="276"/>
                    </a:lnTo>
                    <a:lnTo>
                      <a:pt x="96" y="276"/>
                    </a:lnTo>
                    <a:lnTo>
                      <a:pt x="78" y="360"/>
                    </a:lnTo>
                    <a:lnTo>
                      <a:pt x="90" y="366"/>
                    </a:lnTo>
                    <a:lnTo>
                      <a:pt x="138" y="354"/>
                    </a:lnTo>
                    <a:lnTo>
                      <a:pt x="150" y="366"/>
                    </a:lnTo>
                    <a:lnTo>
                      <a:pt x="174" y="360"/>
                    </a:lnTo>
                    <a:lnTo>
                      <a:pt x="180" y="366"/>
                    </a:lnTo>
                    <a:lnTo>
                      <a:pt x="198" y="378"/>
                    </a:lnTo>
                    <a:lnTo>
                      <a:pt x="210" y="360"/>
                    </a:lnTo>
                    <a:lnTo>
                      <a:pt x="246" y="378"/>
                    </a:lnTo>
                    <a:lnTo>
                      <a:pt x="252" y="372"/>
                    </a:lnTo>
                    <a:lnTo>
                      <a:pt x="258" y="354"/>
                    </a:lnTo>
                    <a:lnTo>
                      <a:pt x="276" y="354"/>
                    </a:lnTo>
                    <a:lnTo>
                      <a:pt x="294" y="354"/>
                    </a:lnTo>
                    <a:lnTo>
                      <a:pt x="294" y="336"/>
                    </a:lnTo>
                    <a:lnTo>
                      <a:pt x="288" y="318"/>
                    </a:lnTo>
                    <a:lnTo>
                      <a:pt x="288" y="318"/>
                    </a:lnTo>
                    <a:lnTo>
                      <a:pt x="288" y="318"/>
                    </a:lnTo>
                    <a:lnTo>
                      <a:pt x="294" y="312"/>
                    </a:lnTo>
                    <a:lnTo>
                      <a:pt x="330" y="288"/>
                    </a:lnTo>
                    <a:lnTo>
                      <a:pt x="270" y="240"/>
                    </a:lnTo>
                    <a:lnTo>
                      <a:pt x="270" y="216"/>
                    </a:lnTo>
                    <a:lnTo>
                      <a:pt x="252" y="192"/>
                    </a:lnTo>
                    <a:lnTo>
                      <a:pt x="252" y="192"/>
                    </a:lnTo>
                    <a:lnTo>
                      <a:pt x="252" y="192"/>
                    </a:lnTo>
                    <a:lnTo>
                      <a:pt x="276" y="198"/>
                    </a:lnTo>
                    <a:lnTo>
                      <a:pt x="342" y="162"/>
                    </a:lnTo>
                    <a:lnTo>
                      <a:pt x="348" y="144"/>
                    </a:lnTo>
                    <a:lnTo>
                      <a:pt x="360" y="156"/>
                    </a:lnTo>
                    <a:lnTo>
                      <a:pt x="366" y="156"/>
                    </a:lnTo>
                    <a:lnTo>
                      <a:pt x="366" y="144"/>
                    </a:lnTo>
                    <a:lnTo>
                      <a:pt x="372" y="126"/>
                    </a:lnTo>
                    <a:lnTo>
                      <a:pt x="354" y="108"/>
                    </a:lnTo>
                    <a:lnTo>
                      <a:pt x="354" y="48"/>
                    </a:lnTo>
                    <a:lnTo>
                      <a:pt x="336" y="36"/>
                    </a:lnTo>
                    <a:lnTo>
                      <a:pt x="354" y="12"/>
                    </a:lnTo>
                    <a:lnTo>
                      <a:pt x="348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66" y="0"/>
                    </a:lnTo>
                    <a:lnTo>
                      <a:pt x="66" y="6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2" name="Freeform 182"/>
              <p:cNvSpPr>
                <a:spLocks/>
              </p:cNvSpPr>
              <p:nvPr/>
            </p:nvSpPr>
            <p:spPr bwMode="auto">
              <a:xfrm>
                <a:off x="2478" y="209"/>
                <a:ext cx="0" cy="60"/>
              </a:xfrm>
              <a:custGeom>
                <a:avLst/>
                <a:gdLst>
                  <a:gd name="T0" fmla="*/ 0 h 60"/>
                  <a:gd name="T1" fmla="*/ 60 h 60"/>
                  <a:gd name="T2" fmla="*/ 0 h 60"/>
                  <a:gd name="T3" fmla="*/ 0 h 6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0">
                    <a:moveTo>
                      <a:pt x="0" y="0"/>
                    </a:moveTo>
                    <a:lnTo>
                      <a:pt x="0" y="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3" name="Freeform 183"/>
              <p:cNvSpPr>
                <a:spLocks/>
              </p:cNvSpPr>
              <p:nvPr/>
            </p:nvSpPr>
            <p:spPr bwMode="auto">
              <a:xfrm>
                <a:off x="2478" y="269"/>
                <a:ext cx="18" cy="36"/>
              </a:xfrm>
              <a:custGeom>
                <a:avLst/>
                <a:gdLst>
                  <a:gd name="T0" fmla="*/ 0 w 18"/>
                  <a:gd name="T1" fmla="*/ 0 h 36"/>
                  <a:gd name="T2" fmla="*/ 18 w 18"/>
                  <a:gd name="T3" fmla="*/ 18 h 36"/>
                  <a:gd name="T4" fmla="*/ 12 w 18"/>
                  <a:gd name="T5" fmla="*/ 36 h 36"/>
                  <a:gd name="T6" fmla="*/ 18 w 18"/>
                  <a:gd name="T7" fmla="*/ 18 h 36"/>
                  <a:gd name="T8" fmla="*/ 0 w 1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0" y="0"/>
                    </a:moveTo>
                    <a:lnTo>
                      <a:pt x="18" y="18"/>
                    </a:lnTo>
                    <a:lnTo>
                      <a:pt x="12" y="36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4" name="Freeform 184"/>
              <p:cNvSpPr>
                <a:spLocks/>
              </p:cNvSpPr>
              <p:nvPr/>
            </p:nvSpPr>
            <p:spPr bwMode="auto">
              <a:xfrm>
                <a:off x="2376" y="305"/>
                <a:ext cx="264" cy="156"/>
              </a:xfrm>
              <a:custGeom>
                <a:avLst/>
                <a:gdLst>
                  <a:gd name="T0" fmla="*/ 84 w 264"/>
                  <a:gd name="T1" fmla="*/ 144 h 156"/>
                  <a:gd name="T2" fmla="*/ 108 w 264"/>
                  <a:gd name="T3" fmla="*/ 156 h 156"/>
                  <a:gd name="T4" fmla="*/ 150 w 264"/>
                  <a:gd name="T5" fmla="*/ 132 h 156"/>
                  <a:gd name="T6" fmla="*/ 150 w 264"/>
                  <a:gd name="T7" fmla="*/ 132 h 156"/>
                  <a:gd name="T8" fmla="*/ 150 w 264"/>
                  <a:gd name="T9" fmla="*/ 132 h 156"/>
                  <a:gd name="T10" fmla="*/ 162 w 264"/>
                  <a:gd name="T11" fmla="*/ 138 h 156"/>
                  <a:gd name="T12" fmla="*/ 174 w 264"/>
                  <a:gd name="T13" fmla="*/ 144 h 156"/>
                  <a:gd name="T14" fmla="*/ 192 w 264"/>
                  <a:gd name="T15" fmla="*/ 144 h 156"/>
                  <a:gd name="T16" fmla="*/ 192 w 264"/>
                  <a:gd name="T17" fmla="*/ 144 h 156"/>
                  <a:gd name="T18" fmla="*/ 192 w 264"/>
                  <a:gd name="T19" fmla="*/ 144 h 156"/>
                  <a:gd name="T20" fmla="*/ 192 w 264"/>
                  <a:gd name="T21" fmla="*/ 150 h 156"/>
                  <a:gd name="T22" fmla="*/ 198 w 264"/>
                  <a:gd name="T23" fmla="*/ 156 h 156"/>
                  <a:gd name="T24" fmla="*/ 198 w 264"/>
                  <a:gd name="T25" fmla="*/ 156 h 156"/>
                  <a:gd name="T26" fmla="*/ 204 w 264"/>
                  <a:gd name="T27" fmla="*/ 150 h 156"/>
                  <a:gd name="T28" fmla="*/ 222 w 264"/>
                  <a:gd name="T29" fmla="*/ 144 h 156"/>
                  <a:gd name="T30" fmla="*/ 234 w 264"/>
                  <a:gd name="T31" fmla="*/ 144 h 156"/>
                  <a:gd name="T32" fmla="*/ 246 w 264"/>
                  <a:gd name="T33" fmla="*/ 114 h 156"/>
                  <a:gd name="T34" fmla="*/ 252 w 264"/>
                  <a:gd name="T35" fmla="*/ 114 h 156"/>
                  <a:gd name="T36" fmla="*/ 264 w 264"/>
                  <a:gd name="T37" fmla="*/ 102 h 156"/>
                  <a:gd name="T38" fmla="*/ 264 w 264"/>
                  <a:gd name="T39" fmla="*/ 90 h 156"/>
                  <a:gd name="T40" fmla="*/ 258 w 264"/>
                  <a:gd name="T41" fmla="*/ 84 h 156"/>
                  <a:gd name="T42" fmla="*/ 246 w 264"/>
                  <a:gd name="T43" fmla="*/ 72 h 156"/>
                  <a:gd name="T44" fmla="*/ 204 w 264"/>
                  <a:gd name="T45" fmla="*/ 48 h 156"/>
                  <a:gd name="T46" fmla="*/ 186 w 264"/>
                  <a:gd name="T47" fmla="*/ 60 h 156"/>
                  <a:gd name="T48" fmla="*/ 174 w 264"/>
                  <a:gd name="T49" fmla="*/ 30 h 156"/>
                  <a:gd name="T50" fmla="*/ 132 w 264"/>
                  <a:gd name="T51" fmla="*/ 12 h 156"/>
                  <a:gd name="T52" fmla="*/ 120 w 264"/>
                  <a:gd name="T53" fmla="*/ 18 h 156"/>
                  <a:gd name="T54" fmla="*/ 114 w 264"/>
                  <a:gd name="T55" fmla="*/ 12 h 156"/>
                  <a:gd name="T56" fmla="*/ 114 w 264"/>
                  <a:gd name="T57" fmla="*/ 12 h 156"/>
                  <a:gd name="T58" fmla="*/ 108 w 264"/>
                  <a:gd name="T59" fmla="*/ 12 h 156"/>
                  <a:gd name="T60" fmla="*/ 96 w 264"/>
                  <a:gd name="T61" fmla="*/ 0 h 156"/>
                  <a:gd name="T62" fmla="*/ 90 w 264"/>
                  <a:gd name="T63" fmla="*/ 18 h 156"/>
                  <a:gd name="T64" fmla="*/ 24 w 264"/>
                  <a:gd name="T65" fmla="*/ 54 h 156"/>
                  <a:gd name="T66" fmla="*/ 0 w 264"/>
                  <a:gd name="T67" fmla="*/ 48 h 156"/>
                  <a:gd name="T68" fmla="*/ 18 w 264"/>
                  <a:gd name="T69" fmla="*/ 72 h 156"/>
                  <a:gd name="T70" fmla="*/ 18 w 264"/>
                  <a:gd name="T71" fmla="*/ 96 h 156"/>
                  <a:gd name="T72" fmla="*/ 78 w 264"/>
                  <a:gd name="T73" fmla="*/ 144 h 156"/>
                  <a:gd name="T74" fmla="*/ 84 w 264"/>
                  <a:gd name="T75" fmla="*/ 14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4" h="156">
                    <a:moveTo>
                      <a:pt x="84" y="144"/>
                    </a:moveTo>
                    <a:lnTo>
                      <a:pt x="108" y="156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62" y="138"/>
                    </a:lnTo>
                    <a:lnTo>
                      <a:pt x="174" y="144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2" y="150"/>
                    </a:lnTo>
                    <a:lnTo>
                      <a:pt x="198" y="156"/>
                    </a:lnTo>
                    <a:lnTo>
                      <a:pt x="198" y="156"/>
                    </a:lnTo>
                    <a:lnTo>
                      <a:pt x="204" y="150"/>
                    </a:lnTo>
                    <a:lnTo>
                      <a:pt x="222" y="144"/>
                    </a:lnTo>
                    <a:lnTo>
                      <a:pt x="234" y="144"/>
                    </a:lnTo>
                    <a:lnTo>
                      <a:pt x="246" y="114"/>
                    </a:lnTo>
                    <a:lnTo>
                      <a:pt x="252" y="114"/>
                    </a:lnTo>
                    <a:lnTo>
                      <a:pt x="264" y="102"/>
                    </a:lnTo>
                    <a:lnTo>
                      <a:pt x="264" y="90"/>
                    </a:lnTo>
                    <a:lnTo>
                      <a:pt x="258" y="84"/>
                    </a:lnTo>
                    <a:lnTo>
                      <a:pt x="246" y="72"/>
                    </a:lnTo>
                    <a:lnTo>
                      <a:pt x="204" y="48"/>
                    </a:lnTo>
                    <a:lnTo>
                      <a:pt x="186" y="60"/>
                    </a:lnTo>
                    <a:lnTo>
                      <a:pt x="174" y="30"/>
                    </a:lnTo>
                    <a:lnTo>
                      <a:pt x="132" y="12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96" y="0"/>
                    </a:lnTo>
                    <a:lnTo>
                      <a:pt x="90" y="18"/>
                    </a:lnTo>
                    <a:lnTo>
                      <a:pt x="24" y="54"/>
                    </a:lnTo>
                    <a:lnTo>
                      <a:pt x="0" y="48"/>
                    </a:lnTo>
                    <a:lnTo>
                      <a:pt x="18" y="72"/>
                    </a:lnTo>
                    <a:lnTo>
                      <a:pt x="18" y="96"/>
                    </a:lnTo>
                    <a:lnTo>
                      <a:pt x="78" y="144"/>
                    </a:lnTo>
                    <a:lnTo>
                      <a:pt x="8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5" name="Freeform 185"/>
              <p:cNvSpPr>
                <a:spLocks/>
              </p:cNvSpPr>
              <p:nvPr/>
            </p:nvSpPr>
            <p:spPr bwMode="auto">
              <a:xfrm>
                <a:off x="2574" y="449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6 w 24"/>
                  <a:gd name="T3" fmla="*/ 6 h 12"/>
                  <a:gd name="T4" fmla="*/ 0 w 24"/>
                  <a:gd name="T5" fmla="*/ 12 h 12"/>
                  <a:gd name="T6" fmla="*/ 6 w 24"/>
                  <a:gd name="T7" fmla="*/ 6 h 12"/>
                  <a:gd name="T8" fmla="*/ 24 w 2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6" name="Freeform 186"/>
              <p:cNvSpPr>
                <a:spLocks/>
              </p:cNvSpPr>
              <p:nvPr/>
            </p:nvSpPr>
            <p:spPr bwMode="auto">
              <a:xfrm>
                <a:off x="2628" y="395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12 w 12"/>
                  <a:gd name="T5" fmla="*/ 12 h 24"/>
                  <a:gd name="T6" fmla="*/ 0 w 12"/>
                  <a:gd name="T7" fmla="*/ 24 h 24"/>
                  <a:gd name="T8" fmla="*/ 12 w 12"/>
                  <a:gd name="T9" fmla="*/ 12 h 24"/>
                  <a:gd name="T10" fmla="*/ 12 w 1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7" name="Freeform 187"/>
              <p:cNvSpPr>
                <a:spLocks/>
              </p:cNvSpPr>
              <p:nvPr/>
            </p:nvSpPr>
            <p:spPr bwMode="auto">
              <a:xfrm>
                <a:off x="2634" y="38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8" name="Freeform 188"/>
              <p:cNvSpPr>
                <a:spLocks/>
              </p:cNvSpPr>
              <p:nvPr/>
            </p:nvSpPr>
            <p:spPr bwMode="auto">
              <a:xfrm>
                <a:off x="2376" y="353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0 w 24"/>
                  <a:gd name="T3" fmla="*/ 0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9" name="Freeform 189"/>
              <p:cNvSpPr>
                <a:spLocks/>
              </p:cNvSpPr>
              <p:nvPr/>
            </p:nvSpPr>
            <p:spPr bwMode="auto">
              <a:xfrm>
                <a:off x="2484" y="31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0" name="Freeform 190"/>
              <p:cNvSpPr>
                <a:spLocks/>
              </p:cNvSpPr>
              <p:nvPr/>
            </p:nvSpPr>
            <p:spPr bwMode="auto">
              <a:xfrm>
                <a:off x="2274" y="437"/>
                <a:ext cx="312" cy="150"/>
              </a:xfrm>
              <a:custGeom>
                <a:avLst/>
                <a:gdLst>
                  <a:gd name="T0" fmla="*/ 0 w 312"/>
                  <a:gd name="T1" fmla="*/ 90 h 150"/>
                  <a:gd name="T2" fmla="*/ 18 w 312"/>
                  <a:gd name="T3" fmla="*/ 102 h 150"/>
                  <a:gd name="T4" fmla="*/ 18 w 312"/>
                  <a:gd name="T5" fmla="*/ 120 h 150"/>
                  <a:gd name="T6" fmla="*/ 18 w 312"/>
                  <a:gd name="T7" fmla="*/ 120 h 150"/>
                  <a:gd name="T8" fmla="*/ 48 w 312"/>
                  <a:gd name="T9" fmla="*/ 132 h 150"/>
                  <a:gd name="T10" fmla="*/ 48 w 312"/>
                  <a:gd name="T11" fmla="*/ 132 h 150"/>
                  <a:gd name="T12" fmla="*/ 48 w 312"/>
                  <a:gd name="T13" fmla="*/ 132 h 150"/>
                  <a:gd name="T14" fmla="*/ 48 w 312"/>
                  <a:gd name="T15" fmla="*/ 126 h 150"/>
                  <a:gd name="T16" fmla="*/ 48 w 312"/>
                  <a:gd name="T17" fmla="*/ 126 h 150"/>
                  <a:gd name="T18" fmla="*/ 108 w 312"/>
                  <a:gd name="T19" fmla="*/ 114 h 150"/>
                  <a:gd name="T20" fmla="*/ 168 w 312"/>
                  <a:gd name="T21" fmla="*/ 150 h 150"/>
                  <a:gd name="T22" fmla="*/ 276 w 312"/>
                  <a:gd name="T23" fmla="*/ 126 h 150"/>
                  <a:gd name="T24" fmla="*/ 276 w 312"/>
                  <a:gd name="T25" fmla="*/ 126 h 150"/>
                  <a:gd name="T26" fmla="*/ 312 w 312"/>
                  <a:gd name="T27" fmla="*/ 66 h 150"/>
                  <a:gd name="T28" fmla="*/ 306 w 312"/>
                  <a:gd name="T29" fmla="*/ 60 h 150"/>
                  <a:gd name="T30" fmla="*/ 300 w 312"/>
                  <a:gd name="T31" fmla="*/ 24 h 150"/>
                  <a:gd name="T32" fmla="*/ 300 w 312"/>
                  <a:gd name="T33" fmla="*/ 24 h 150"/>
                  <a:gd name="T34" fmla="*/ 300 w 312"/>
                  <a:gd name="T35" fmla="*/ 24 h 150"/>
                  <a:gd name="T36" fmla="*/ 300 w 312"/>
                  <a:gd name="T37" fmla="*/ 24 h 150"/>
                  <a:gd name="T38" fmla="*/ 294 w 312"/>
                  <a:gd name="T39" fmla="*/ 18 h 150"/>
                  <a:gd name="T40" fmla="*/ 294 w 312"/>
                  <a:gd name="T41" fmla="*/ 12 h 150"/>
                  <a:gd name="T42" fmla="*/ 276 w 312"/>
                  <a:gd name="T43" fmla="*/ 12 h 150"/>
                  <a:gd name="T44" fmla="*/ 264 w 312"/>
                  <a:gd name="T45" fmla="*/ 6 h 150"/>
                  <a:gd name="T46" fmla="*/ 252 w 312"/>
                  <a:gd name="T47" fmla="*/ 0 h 150"/>
                  <a:gd name="T48" fmla="*/ 210 w 312"/>
                  <a:gd name="T49" fmla="*/ 24 h 150"/>
                  <a:gd name="T50" fmla="*/ 186 w 312"/>
                  <a:gd name="T51" fmla="*/ 12 h 150"/>
                  <a:gd name="T52" fmla="*/ 180 w 312"/>
                  <a:gd name="T53" fmla="*/ 12 h 150"/>
                  <a:gd name="T54" fmla="*/ 180 w 312"/>
                  <a:gd name="T55" fmla="*/ 12 h 150"/>
                  <a:gd name="T56" fmla="*/ 180 w 312"/>
                  <a:gd name="T57" fmla="*/ 12 h 150"/>
                  <a:gd name="T58" fmla="*/ 180 w 312"/>
                  <a:gd name="T59" fmla="*/ 12 h 150"/>
                  <a:gd name="T60" fmla="*/ 144 w 312"/>
                  <a:gd name="T61" fmla="*/ 36 h 150"/>
                  <a:gd name="T62" fmla="*/ 138 w 312"/>
                  <a:gd name="T63" fmla="*/ 42 h 150"/>
                  <a:gd name="T64" fmla="*/ 144 w 312"/>
                  <a:gd name="T65" fmla="*/ 60 h 150"/>
                  <a:gd name="T66" fmla="*/ 144 w 312"/>
                  <a:gd name="T67" fmla="*/ 78 h 150"/>
                  <a:gd name="T68" fmla="*/ 144 w 312"/>
                  <a:gd name="T69" fmla="*/ 78 h 150"/>
                  <a:gd name="T70" fmla="*/ 144 w 312"/>
                  <a:gd name="T71" fmla="*/ 78 h 150"/>
                  <a:gd name="T72" fmla="*/ 126 w 312"/>
                  <a:gd name="T73" fmla="*/ 78 h 150"/>
                  <a:gd name="T74" fmla="*/ 108 w 312"/>
                  <a:gd name="T75" fmla="*/ 78 h 150"/>
                  <a:gd name="T76" fmla="*/ 102 w 312"/>
                  <a:gd name="T77" fmla="*/ 96 h 150"/>
                  <a:gd name="T78" fmla="*/ 96 w 312"/>
                  <a:gd name="T79" fmla="*/ 102 h 150"/>
                  <a:gd name="T80" fmla="*/ 96 w 312"/>
                  <a:gd name="T81" fmla="*/ 102 h 150"/>
                  <a:gd name="T82" fmla="*/ 96 w 312"/>
                  <a:gd name="T83" fmla="*/ 102 h 150"/>
                  <a:gd name="T84" fmla="*/ 60 w 312"/>
                  <a:gd name="T85" fmla="*/ 84 h 150"/>
                  <a:gd name="T86" fmla="*/ 48 w 312"/>
                  <a:gd name="T87" fmla="*/ 102 h 150"/>
                  <a:gd name="T88" fmla="*/ 48 w 312"/>
                  <a:gd name="T89" fmla="*/ 102 h 150"/>
                  <a:gd name="T90" fmla="*/ 48 w 312"/>
                  <a:gd name="T91" fmla="*/ 102 h 150"/>
                  <a:gd name="T92" fmla="*/ 30 w 312"/>
                  <a:gd name="T93" fmla="*/ 90 h 150"/>
                  <a:gd name="T94" fmla="*/ 24 w 312"/>
                  <a:gd name="T95" fmla="*/ 84 h 150"/>
                  <a:gd name="T96" fmla="*/ 0 w 312"/>
                  <a:gd name="T97" fmla="*/ 9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2" h="150">
                    <a:moveTo>
                      <a:pt x="0" y="90"/>
                    </a:moveTo>
                    <a:lnTo>
                      <a:pt x="18" y="102"/>
                    </a:lnTo>
                    <a:lnTo>
                      <a:pt x="18" y="120"/>
                    </a:lnTo>
                    <a:lnTo>
                      <a:pt x="18" y="120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26"/>
                    </a:lnTo>
                    <a:lnTo>
                      <a:pt x="48" y="126"/>
                    </a:lnTo>
                    <a:lnTo>
                      <a:pt x="108" y="114"/>
                    </a:lnTo>
                    <a:lnTo>
                      <a:pt x="168" y="150"/>
                    </a:lnTo>
                    <a:lnTo>
                      <a:pt x="276" y="126"/>
                    </a:lnTo>
                    <a:lnTo>
                      <a:pt x="276" y="126"/>
                    </a:lnTo>
                    <a:lnTo>
                      <a:pt x="312" y="66"/>
                    </a:lnTo>
                    <a:lnTo>
                      <a:pt x="306" y="60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294" y="18"/>
                    </a:lnTo>
                    <a:lnTo>
                      <a:pt x="294" y="12"/>
                    </a:lnTo>
                    <a:lnTo>
                      <a:pt x="276" y="12"/>
                    </a:lnTo>
                    <a:lnTo>
                      <a:pt x="264" y="6"/>
                    </a:lnTo>
                    <a:lnTo>
                      <a:pt x="252" y="0"/>
                    </a:lnTo>
                    <a:lnTo>
                      <a:pt x="210" y="24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44" y="36"/>
                    </a:lnTo>
                    <a:lnTo>
                      <a:pt x="138" y="42"/>
                    </a:lnTo>
                    <a:lnTo>
                      <a:pt x="144" y="60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26" y="78"/>
                    </a:lnTo>
                    <a:lnTo>
                      <a:pt x="108" y="78"/>
                    </a:lnTo>
                    <a:lnTo>
                      <a:pt x="102" y="96"/>
                    </a:lnTo>
                    <a:lnTo>
                      <a:pt x="96" y="102"/>
                    </a:lnTo>
                    <a:lnTo>
                      <a:pt x="96" y="102"/>
                    </a:lnTo>
                    <a:lnTo>
                      <a:pt x="96" y="102"/>
                    </a:lnTo>
                    <a:lnTo>
                      <a:pt x="60" y="84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30" y="90"/>
                    </a:lnTo>
                    <a:lnTo>
                      <a:pt x="24" y="84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1" name="Rectangle 191"/>
              <p:cNvSpPr>
                <a:spLocks noChangeArrowheads="1"/>
              </p:cNvSpPr>
              <p:nvPr/>
            </p:nvSpPr>
            <p:spPr bwMode="auto">
              <a:xfrm>
                <a:off x="2580" y="49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2" name="Freeform 192"/>
              <p:cNvSpPr>
                <a:spLocks/>
              </p:cNvSpPr>
              <p:nvPr/>
            </p:nvSpPr>
            <p:spPr bwMode="auto">
              <a:xfrm>
                <a:off x="2580" y="49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3" name="Freeform 193"/>
              <p:cNvSpPr>
                <a:spLocks/>
              </p:cNvSpPr>
              <p:nvPr/>
            </p:nvSpPr>
            <p:spPr bwMode="auto">
              <a:xfrm>
                <a:off x="2574" y="461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0 h 36"/>
                  <a:gd name="T4" fmla="*/ 6 w 6"/>
                  <a:gd name="T5" fmla="*/ 36 h 36"/>
                  <a:gd name="T6" fmla="*/ 6 w 6"/>
                  <a:gd name="T7" fmla="*/ 36 h 36"/>
                  <a:gd name="T8" fmla="*/ 0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0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4" name="Freeform 194"/>
              <p:cNvSpPr>
                <a:spLocks/>
              </p:cNvSpPr>
              <p:nvPr/>
            </p:nvSpPr>
            <p:spPr bwMode="auto">
              <a:xfrm>
                <a:off x="2304" y="527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0 w 18"/>
                  <a:gd name="T3" fmla="*/ 0 h 12"/>
                  <a:gd name="T4" fmla="*/ 18 w 18"/>
                  <a:gd name="T5" fmla="*/ 12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5" name="Freeform 195"/>
              <p:cNvSpPr>
                <a:spLocks/>
              </p:cNvSpPr>
              <p:nvPr/>
            </p:nvSpPr>
            <p:spPr bwMode="auto">
              <a:xfrm>
                <a:off x="2400" y="515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6" name="Freeform 196"/>
              <p:cNvSpPr>
                <a:spLocks/>
              </p:cNvSpPr>
              <p:nvPr/>
            </p:nvSpPr>
            <p:spPr bwMode="auto">
              <a:xfrm>
                <a:off x="2370" y="533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7" name="Freeform 197"/>
              <p:cNvSpPr>
                <a:spLocks/>
              </p:cNvSpPr>
              <p:nvPr/>
            </p:nvSpPr>
            <p:spPr bwMode="auto">
              <a:xfrm>
                <a:off x="2418" y="449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0 w 36"/>
                  <a:gd name="T3" fmla="*/ 24 h 24"/>
                  <a:gd name="T4" fmla="*/ 36 w 36"/>
                  <a:gd name="T5" fmla="*/ 0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0" y="2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8" name="Freeform 198"/>
              <p:cNvSpPr>
                <a:spLocks/>
              </p:cNvSpPr>
              <p:nvPr/>
            </p:nvSpPr>
            <p:spPr bwMode="auto">
              <a:xfrm>
                <a:off x="2412" y="47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0 w 6"/>
                  <a:gd name="T5" fmla="*/ 0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9" name="Freeform 199"/>
              <p:cNvSpPr>
                <a:spLocks/>
              </p:cNvSpPr>
              <p:nvPr/>
            </p:nvSpPr>
            <p:spPr bwMode="auto">
              <a:xfrm>
                <a:off x="2538" y="443"/>
                <a:ext cx="30" cy="6"/>
              </a:xfrm>
              <a:custGeom>
                <a:avLst/>
                <a:gdLst>
                  <a:gd name="T0" fmla="*/ 12 w 30"/>
                  <a:gd name="T1" fmla="*/ 6 h 6"/>
                  <a:gd name="T2" fmla="*/ 0 w 30"/>
                  <a:gd name="T3" fmla="*/ 0 h 6"/>
                  <a:gd name="T4" fmla="*/ 12 w 30"/>
                  <a:gd name="T5" fmla="*/ 6 h 6"/>
                  <a:gd name="T6" fmla="*/ 30 w 30"/>
                  <a:gd name="T7" fmla="*/ 6 h 6"/>
                  <a:gd name="T8" fmla="*/ 30 w 30"/>
                  <a:gd name="T9" fmla="*/ 6 h 6"/>
                  <a:gd name="T10" fmla="*/ 12 w 3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6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0" name="Freeform 200"/>
              <p:cNvSpPr>
                <a:spLocks/>
              </p:cNvSpPr>
              <p:nvPr/>
            </p:nvSpPr>
            <p:spPr bwMode="auto">
              <a:xfrm>
                <a:off x="2454" y="437"/>
                <a:ext cx="72" cy="24"/>
              </a:xfrm>
              <a:custGeom>
                <a:avLst/>
                <a:gdLst>
                  <a:gd name="T0" fmla="*/ 30 w 72"/>
                  <a:gd name="T1" fmla="*/ 24 h 24"/>
                  <a:gd name="T2" fmla="*/ 6 w 72"/>
                  <a:gd name="T3" fmla="*/ 12 h 24"/>
                  <a:gd name="T4" fmla="*/ 0 w 72"/>
                  <a:gd name="T5" fmla="*/ 12 h 24"/>
                  <a:gd name="T6" fmla="*/ 0 w 72"/>
                  <a:gd name="T7" fmla="*/ 12 h 24"/>
                  <a:gd name="T8" fmla="*/ 6 w 72"/>
                  <a:gd name="T9" fmla="*/ 12 h 24"/>
                  <a:gd name="T10" fmla="*/ 30 w 72"/>
                  <a:gd name="T11" fmla="*/ 24 h 24"/>
                  <a:gd name="T12" fmla="*/ 72 w 72"/>
                  <a:gd name="T13" fmla="*/ 0 h 24"/>
                  <a:gd name="T14" fmla="*/ 72 w 72"/>
                  <a:gd name="T15" fmla="*/ 0 h 24"/>
                  <a:gd name="T16" fmla="*/ 30 w 7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24">
                    <a:moveTo>
                      <a:pt x="30" y="24"/>
                    </a:moveTo>
                    <a:lnTo>
                      <a:pt x="6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30" y="2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1" name="Freeform 201"/>
              <p:cNvSpPr>
                <a:spLocks/>
              </p:cNvSpPr>
              <p:nvPr/>
            </p:nvSpPr>
            <p:spPr bwMode="auto">
              <a:xfrm>
                <a:off x="2568" y="455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2" name="Freeform 202"/>
              <p:cNvSpPr>
                <a:spLocks/>
              </p:cNvSpPr>
              <p:nvPr/>
            </p:nvSpPr>
            <p:spPr bwMode="auto">
              <a:xfrm>
                <a:off x="2058" y="161"/>
                <a:ext cx="132" cy="168"/>
              </a:xfrm>
              <a:custGeom>
                <a:avLst/>
                <a:gdLst>
                  <a:gd name="T0" fmla="*/ 12 w 132"/>
                  <a:gd name="T1" fmla="*/ 102 h 168"/>
                  <a:gd name="T2" fmla="*/ 36 w 132"/>
                  <a:gd name="T3" fmla="*/ 108 h 168"/>
                  <a:gd name="T4" fmla="*/ 0 w 132"/>
                  <a:gd name="T5" fmla="*/ 126 h 168"/>
                  <a:gd name="T6" fmla="*/ 18 w 132"/>
                  <a:gd name="T7" fmla="*/ 120 h 168"/>
                  <a:gd name="T8" fmla="*/ 42 w 132"/>
                  <a:gd name="T9" fmla="*/ 120 h 168"/>
                  <a:gd name="T10" fmla="*/ 72 w 132"/>
                  <a:gd name="T11" fmla="*/ 138 h 168"/>
                  <a:gd name="T12" fmla="*/ 72 w 132"/>
                  <a:gd name="T13" fmla="*/ 138 h 168"/>
                  <a:gd name="T14" fmla="*/ 72 w 132"/>
                  <a:gd name="T15" fmla="*/ 138 h 168"/>
                  <a:gd name="T16" fmla="*/ 66 w 132"/>
                  <a:gd name="T17" fmla="*/ 162 h 168"/>
                  <a:gd name="T18" fmla="*/ 90 w 132"/>
                  <a:gd name="T19" fmla="*/ 168 h 168"/>
                  <a:gd name="T20" fmla="*/ 84 w 132"/>
                  <a:gd name="T21" fmla="*/ 96 h 168"/>
                  <a:gd name="T22" fmla="*/ 84 w 132"/>
                  <a:gd name="T23" fmla="*/ 96 h 168"/>
                  <a:gd name="T24" fmla="*/ 84 w 132"/>
                  <a:gd name="T25" fmla="*/ 96 h 168"/>
                  <a:gd name="T26" fmla="*/ 108 w 132"/>
                  <a:gd name="T27" fmla="*/ 96 h 168"/>
                  <a:gd name="T28" fmla="*/ 132 w 132"/>
                  <a:gd name="T29" fmla="*/ 60 h 168"/>
                  <a:gd name="T30" fmla="*/ 114 w 132"/>
                  <a:gd name="T31" fmla="*/ 54 h 168"/>
                  <a:gd name="T32" fmla="*/ 114 w 132"/>
                  <a:gd name="T33" fmla="*/ 54 h 168"/>
                  <a:gd name="T34" fmla="*/ 114 w 132"/>
                  <a:gd name="T35" fmla="*/ 54 h 168"/>
                  <a:gd name="T36" fmla="*/ 132 w 132"/>
                  <a:gd name="T37" fmla="*/ 18 h 168"/>
                  <a:gd name="T38" fmla="*/ 132 w 132"/>
                  <a:gd name="T39" fmla="*/ 6 h 168"/>
                  <a:gd name="T40" fmla="*/ 126 w 132"/>
                  <a:gd name="T41" fmla="*/ 6 h 168"/>
                  <a:gd name="T42" fmla="*/ 120 w 132"/>
                  <a:gd name="T43" fmla="*/ 0 h 168"/>
                  <a:gd name="T44" fmla="*/ 102 w 132"/>
                  <a:gd name="T45" fmla="*/ 0 h 168"/>
                  <a:gd name="T46" fmla="*/ 54 w 132"/>
                  <a:gd name="T47" fmla="*/ 18 h 168"/>
                  <a:gd name="T48" fmla="*/ 12 w 132"/>
                  <a:gd name="T49" fmla="*/ 10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2" h="168">
                    <a:moveTo>
                      <a:pt x="12" y="102"/>
                    </a:moveTo>
                    <a:lnTo>
                      <a:pt x="36" y="108"/>
                    </a:lnTo>
                    <a:lnTo>
                      <a:pt x="0" y="126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72" y="138"/>
                    </a:lnTo>
                    <a:lnTo>
                      <a:pt x="72" y="138"/>
                    </a:lnTo>
                    <a:lnTo>
                      <a:pt x="72" y="138"/>
                    </a:lnTo>
                    <a:lnTo>
                      <a:pt x="66" y="162"/>
                    </a:lnTo>
                    <a:lnTo>
                      <a:pt x="90" y="168"/>
                    </a:lnTo>
                    <a:lnTo>
                      <a:pt x="84" y="96"/>
                    </a:lnTo>
                    <a:lnTo>
                      <a:pt x="84" y="96"/>
                    </a:lnTo>
                    <a:lnTo>
                      <a:pt x="84" y="96"/>
                    </a:lnTo>
                    <a:lnTo>
                      <a:pt x="108" y="96"/>
                    </a:lnTo>
                    <a:lnTo>
                      <a:pt x="132" y="60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32" y="18"/>
                    </a:lnTo>
                    <a:lnTo>
                      <a:pt x="132" y="6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02" y="0"/>
                    </a:lnTo>
                    <a:lnTo>
                      <a:pt x="54" y="18"/>
                    </a:lnTo>
                    <a:lnTo>
                      <a:pt x="1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3" name="Freeform 203"/>
              <p:cNvSpPr>
                <a:spLocks/>
              </p:cNvSpPr>
              <p:nvPr/>
            </p:nvSpPr>
            <p:spPr bwMode="auto">
              <a:xfrm>
                <a:off x="2166" y="215"/>
                <a:ext cx="24" cy="42"/>
              </a:xfrm>
              <a:custGeom>
                <a:avLst/>
                <a:gdLst>
                  <a:gd name="T0" fmla="*/ 6 w 24"/>
                  <a:gd name="T1" fmla="*/ 0 h 42"/>
                  <a:gd name="T2" fmla="*/ 6 w 24"/>
                  <a:gd name="T3" fmla="*/ 0 h 42"/>
                  <a:gd name="T4" fmla="*/ 24 w 24"/>
                  <a:gd name="T5" fmla="*/ 6 h 42"/>
                  <a:gd name="T6" fmla="*/ 0 w 24"/>
                  <a:gd name="T7" fmla="*/ 42 h 42"/>
                  <a:gd name="T8" fmla="*/ 24 w 24"/>
                  <a:gd name="T9" fmla="*/ 6 h 42"/>
                  <a:gd name="T10" fmla="*/ 6 w 2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2">
                    <a:moveTo>
                      <a:pt x="6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0" y="42"/>
                    </a:lnTo>
                    <a:lnTo>
                      <a:pt x="2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" name="Freeform 204"/>
              <p:cNvSpPr>
                <a:spLocks/>
              </p:cNvSpPr>
              <p:nvPr/>
            </p:nvSpPr>
            <p:spPr bwMode="auto">
              <a:xfrm>
                <a:off x="2142" y="25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92" name="Group 406"/>
            <p:cNvGrpSpPr>
              <a:grpSpLocks/>
            </p:cNvGrpSpPr>
            <p:nvPr/>
          </p:nvGrpSpPr>
          <p:grpSpPr bwMode="auto">
            <a:xfrm>
              <a:off x="1218" y="161"/>
              <a:ext cx="3763" cy="2353"/>
              <a:chOff x="1218" y="161"/>
              <a:chExt cx="3763" cy="2353"/>
            </a:xfrm>
            <a:grpFill/>
          </p:grpSpPr>
          <p:sp>
            <p:nvSpPr>
              <p:cNvPr id="1035" name="Rectangle 206"/>
              <p:cNvSpPr>
                <a:spLocks noChangeArrowheads="1"/>
              </p:cNvSpPr>
              <p:nvPr/>
            </p:nvSpPr>
            <p:spPr bwMode="auto">
              <a:xfrm>
                <a:off x="2190" y="167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Freeform 207"/>
              <p:cNvSpPr>
                <a:spLocks/>
              </p:cNvSpPr>
              <p:nvPr/>
            </p:nvSpPr>
            <p:spPr bwMode="auto">
              <a:xfrm>
                <a:off x="2130" y="365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18 w 24"/>
                  <a:gd name="T3" fmla="*/ 36 h 36"/>
                  <a:gd name="T4" fmla="*/ 24 w 24"/>
                  <a:gd name="T5" fmla="*/ 12 h 36"/>
                  <a:gd name="T6" fmla="*/ 12 w 24"/>
                  <a:gd name="T7" fmla="*/ 0 h 36"/>
                  <a:gd name="T8" fmla="*/ 0 w 24"/>
                  <a:gd name="T9" fmla="*/ 6 h 36"/>
                  <a:gd name="T10" fmla="*/ 0 w 24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18" y="36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Freeform 208"/>
              <p:cNvSpPr>
                <a:spLocks/>
              </p:cNvSpPr>
              <p:nvPr/>
            </p:nvSpPr>
            <p:spPr bwMode="auto">
              <a:xfrm>
                <a:off x="2148" y="377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0 w 6"/>
                  <a:gd name="T5" fmla="*/ 24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Freeform 209"/>
              <p:cNvSpPr>
                <a:spLocks/>
              </p:cNvSpPr>
              <p:nvPr/>
            </p:nvSpPr>
            <p:spPr bwMode="auto">
              <a:xfrm>
                <a:off x="2142" y="515"/>
                <a:ext cx="180" cy="108"/>
              </a:xfrm>
              <a:custGeom>
                <a:avLst/>
                <a:gdLst>
                  <a:gd name="T0" fmla="*/ 48 w 180"/>
                  <a:gd name="T1" fmla="*/ 12 h 108"/>
                  <a:gd name="T2" fmla="*/ 18 w 180"/>
                  <a:gd name="T3" fmla="*/ 54 h 108"/>
                  <a:gd name="T4" fmla="*/ 0 w 180"/>
                  <a:gd name="T5" fmla="*/ 78 h 108"/>
                  <a:gd name="T6" fmla="*/ 36 w 180"/>
                  <a:gd name="T7" fmla="*/ 96 h 108"/>
                  <a:gd name="T8" fmla="*/ 36 w 180"/>
                  <a:gd name="T9" fmla="*/ 108 h 108"/>
                  <a:gd name="T10" fmla="*/ 78 w 180"/>
                  <a:gd name="T11" fmla="*/ 102 h 108"/>
                  <a:gd name="T12" fmla="*/ 96 w 180"/>
                  <a:gd name="T13" fmla="*/ 78 h 108"/>
                  <a:gd name="T14" fmla="*/ 102 w 180"/>
                  <a:gd name="T15" fmla="*/ 90 h 108"/>
                  <a:gd name="T16" fmla="*/ 120 w 180"/>
                  <a:gd name="T17" fmla="*/ 108 h 108"/>
                  <a:gd name="T18" fmla="*/ 132 w 180"/>
                  <a:gd name="T19" fmla="*/ 66 h 108"/>
                  <a:gd name="T20" fmla="*/ 162 w 180"/>
                  <a:gd name="T21" fmla="*/ 78 h 108"/>
                  <a:gd name="T22" fmla="*/ 162 w 180"/>
                  <a:gd name="T23" fmla="*/ 66 h 108"/>
                  <a:gd name="T24" fmla="*/ 162 w 180"/>
                  <a:gd name="T25" fmla="*/ 66 h 108"/>
                  <a:gd name="T26" fmla="*/ 180 w 180"/>
                  <a:gd name="T27" fmla="*/ 60 h 108"/>
                  <a:gd name="T28" fmla="*/ 180 w 180"/>
                  <a:gd name="T29" fmla="*/ 54 h 108"/>
                  <a:gd name="T30" fmla="*/ 180 w 180"/>
                  <a:gd name="T31" fmla="*/ 54 h 108"/>
                  <a:gd name="T32" fmla="*/ 150 w 180"/>
                  <a:gd name="T33" fmla="*/ 42 h 108"/>
                  <a:gd name="T34" fmla="*/ 150 w 180"/>
                  <a:gd name="T35" fmla="*/ 42 h 108"/>
                  <a:gd name="T36" fmla="*/ 150 w 180"/>
                  <a:gd name="T37" fmla="*/ 42 h 108"/>
                  <a:gd name="T38" fmla="*/ 150 w 180"/>
                  <a:gd name="T39" fmla="*/ 42 h 108"/>
                  <a:gd name="T40" fmla="*/ 150 w 180"/>
                  <a:gd name="T41" fmla="*/ 24 h 108"/>
                  <a:gd name="T42" fmla="*/ 132 w 180"/>
                  <a:gd name="T43" fmla="*/ 12 h 108"/>
                  <a:gd name="T44" fmla="*/ 120 w 180"/>
                  <a:gd name="T45" fmla="*/ 0 h 108"/>
                  <a:gd name="T46" fmla="*/ 72 w 180"/>
                  <a:gd name="T47" fmla="*/ 12 h 108"/>
                  <a:gd name="T48" fmla="*/ 60 w 180"/>
                  <a:gd name="T49" fmla="*/ 6 h 108"/>
                  <a:gd name="T50" fmla="*/ 60 w 180"/>
                  <a:gd name="T51" fmla="*/ 6 h 108"/>
                  <a:gd name="T52" fmla="*/ 48 w 180"/>
                  <a:gd name="T53" fmla="*/ 1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0" h="108">
                    <a:moveTo>
                      <a:pt x="48" y="12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36" y="96"/>
                    </a:lnTo>
                    <a:lnTo>
                      <a:pt x="36" y="108"/>
                    </a:lnTo>
                    <a:lnTo>
                      <a:pt x="78" y="102"/>
                    </a:lnTo>
                    <a:lnTo>
                      <a:pt x="96" y="78"/>
                    </a:lnTo>
                    <a:lnTo>
                      <a:pt x="102" y="90"/>
                    </a:lnTo>
                    <a:lnTo>
                      <a:pt x="120" y="108"/>
                    </a:lnTo>
                    <a:lnTo>
                      <a:pt x="132" y="66"/>
                    </a:lnTo>
                    <a:lnTo>
                      <a:pt x="162" y="78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80" y="60"/>
                    </a:lnTo>
                    <a:lnTo>
                      <a:pt x="180" y="54"/>
                    </a:lnTo>
                    <a:lnTo>
                      <a:pt x="180" y="54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24"/>
                    </a:lnTo>
                    <a:lnTo>
                      <a:pt x="132" y="12"/>
                    </a:lnTo>
                    <a:lnTo>
                      <a:pt x="120" y="0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Rectangle 210"/>
              <p:cNvSpPr>
                <a:spLocks noChangeArrowheads="1"/>
              </p:cNvSpPr>
              <p:nvPr/>
            </p:nvSpPr>
            <p:spPr bwMode="auto">
              <a:xfrm>
                <a:off x="2274" y="52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Freeform 211"/>
              <p:cNvSpPr>
                <a:spLocks/>
              </p:cNvSpPr>
              <p:nvPr/>
            </p:nvSpPr>
            <p:spPr bwMode="auto">
              <a:xfrm>
                <a:off x="2262" y="515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Freeform 212"/>
              <p:cNvSpPr>
                <a:spLocks/>
              </p:cNvSpPr>
              <p:nvPr/>
            </p:nvSpPr>
            <p:spPr bwMode="auto">
              <a:xfrm>
                <a:off x="2274" y="527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0 w 18"/>
                  <a:gd name="T3" fmla="*/ 0 h 30"/>
                  <a:gd name="T4" fmla="*/ 18 w 18"/>
                  <a:gd name="T5" fmla="*/ 12 h 30"/>
                  <a:gd name="T6" fmla="*/ 18 w 18"/>
                  <a:gd name="T7" fmla="*/ 30 h 30"/>
                  <a:gd name="T8" fmla="*/ 18 w 18"/>
                  <a:gd name="T9" fmla="*/ 12 h 30"/>
                  <a:gd name="T10" fmla="*/ 0 w 1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30"/>
                    </a:lnTo>
                    <a:lnTo>
                      <a:pt x="18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Freeform 213"/>
              <p:cNvSpPr>
                <a:spLocks/>
              </p:cNvSpPr>
              <p:nvPr/>
            </p:nvSpPr>
            <p:spPr bwMode="auto">
              <a:xfrm>
                <a:off x="2292" y="557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0 w 30"/>
                  <a:gd name="T3" fmla="*/ 0 h 12"/>
                  <a:gd name="T4" fmla="*/ 30 w 30"/>
                  <a:gd name="T5" fmla="*/ 12 h 12"/>
                  <a:gd name="T6" fmla="*/ 30 w 30"/>
                  <a:gd name="T7" fmla="*/ 12 h 12"/>
                  <a:gd name="T8" fmla="*/ 0 w 3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0" y="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Freeform 214"/>
              <p:cNvSpPr>
                <a:spLocks/>
              </p:cNvSpPr>
              <p:nvPr/>
            </p:nvSpPr>
            <p:spPr bwMode="auto">
              <a:xfrm>
                <a:off x="2010" y="281"/>
                <a:ext cx="144" cy="120"/>
              </a:xfrm>
              <a:custGeom>
                <a:avLst/>
                <a:gdLst>
                  <a:gd name="T0" fmla="*/ 66 w 144"/>
                  <a:gd name="T1" fmla="*/ 72 h 120"/>
                  <a:gd name="T2" fmla="*/ 66 w 144"/>
                  <a:gd name="T3" fmla="*/ 90 h 120"/>
                  <a:gd name="T4" fmla="*/ 66 w 144"/>
                  <a:gd name="T5" fmla="*/ 102 h 120"/>
                  <a:gd name="T6" fmla="*/ 96 w 144"/>
                  <a:gd name="T7" fmla="*/ 78 h 120"/>
                  <a:gd name="T8" fmla="*/ 96 w 144"/>
                  <a:gd name="T9" fmla="*/ 78 h 120"/>
                  <a:gd name="T10" fmla="*/ 96 w 144"/>
                  <a:gd name="T11" fmla="*/ 78 h 120"/>
                  <a:gd name="T12" fmla="*/ 96 w 144"/>
                  <a:gd name="T13" fmla="*/ 114 h 120"/>
                  <a:gd name="T14" fmla="*/ 96 w 144"/>
                  <a:gd name="T15" fmla="*/ 114 h 120"/>
                  <a:gd name="T16" fmla="*/ 120 w 144"/>
                  <a:gd name="T17" fmla="*/ 120 h 120"/>
                  <a:gd name="T18" fmla="*/ 120 w 144"/>
                  <a:gd name="T19" fmla="*/ 90 h 120"/>
                  <a:gd name="T20" fmla="*/ 144 w 144"/>
                  <a:gd name="T21" fmla="*/ 78 h 120"/>
                  <a:gd name="T22" fmla="*/ 138 w 144"/>
                  <a:gd name="T23" fmla="*/ 48 h 120"/>
                  <a:gd name="T24" fmla="*/ 114 w 144"/>
                  <a:gd name="T25" fmla="*/ 42 h 120"/>
                  <a:gd name="T26" fmla="*/ 120 w 144"/>
                  <a:gd name="T27" fmla="*/ 18 h 120"/>
                  <a:gd name="T28" fmla="*/ 90 w 144"/>
                  <a:gd name="T29" fmla="*/ 0 h 120"/>
                  <a:gd name="T30" fmla="*/ 66 w 144"/>
                  <a:gd name="T31" fmla="*/ 0 h 120"/>
                  <a:gd name="T32" fmla="*/ 48 w 144"/>
                  <a:gd name="T33" fmla="*/ 6 h 120"/>
                  <a:gd name="T34" fmla="*/ 48 w 144"/>
                  <a:gd name="T35" fmla="*/ 6 h 120"/>
                  <a:gd name="T36" fmla="*/ 48 w 144"/>
                  <a:gd name="T37" fmla="*/ 6 h 120"/>
                  <a:gd name="T38" fmla="*/ 0 w 144"/>
                  <a:gd name="T39" fmla="*/ 24 h 120"/>
                  <a:gd name="T40" fmla="*/ 6 w 144"/>
                  <a:gd name="T41" fmla="*/ 36 h 120"/>
                  <a:gd name="T42" fmla="*/ 66 w 144"/>
                  <a:gd name="T43" fmla="*/ 7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66" y="72"/>
                    </a:moveTo>
                    <a:lnTo>
                      <a:pt x="66" y="90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114"/>
                    </a:lnTo>
                    <a:lnTo>
                      <a:pt x="96" y="114"/>
                    </a:lnTo>
                    <a:lnTo>
                      <a:pt x="120" y="120"/>
                    </a:lnTo>
                    <a:lnTo>
                      <a:pt x="120" y="90"/>
                    </a:lnTo>
                    <a:lnTo>
                      <a:pt x="144" y="78"/>
                    </a:lnTo>
                    <a:lnTo>
                      <a:pt x="138" y="48"/>
                    </a:lnTo>
                    <a:lnTo>
                      <a:pt x="114" y="42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0" y="24"/>
                    </a:lnTo>
                    <a:lnTo>
                      <a:pt x="6" y="36"/>
                    </a:lnTo>
                    <a:lnTo>
                      <a:pt x="6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Freeform 215"/>
              <p:cNvSpPr>
                <a:spLocks/>
              </p:cNvSpPr>
              <p:nvPr/>
            </p:nvSpPr>
            <p:spPr bwMode="auto">
              <a:xfrm>
                <a:off x="2058" y="281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Freeform 216"/>
              <p:cNvSpPr>
                <a:spLocks/>
              </p:cNvSpPr>
              <p:nvPr/>
            </p:nvSpPr>
            <p:spPr bwMode="auto">
              <a:xfrm>
                <a:off x="2124" y="299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6 w 6"/>
                  <a:gd name="T3" fmla="*/ 0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Freeform 217"/>
              <p:cNvSpPr>
                <a:spLocks/>
              </p:cNvSpPr>
              <p:nvPr/>
            </p:nvSpPr>
            <p:spPr bwMode="auto">
              <a:xfrm>
                <a:off x="2718" y="815"/>
                <a:ext cx="102" cy="84"/>
              </a:xfrm>
              <a:custGeom>
                <a:avLst/>
                <a:gdLst>
                  <a:gd name="T0" fmla="*/ 72 w 102"/>
                  <a:gd name="T1" fmla="*/ 6 h 84"/>
                  <a:gd name="T2" fmla="*/ 72 w 102"/>
                  <a:gd name="T3" fmla="*/ 6 h 84"/>
                  <a:gd name="T4" fmla="*/ 42 w 102"/>
                  <a:gd name="T5" fmla="*/ 6 h 84"/>
                  <a:gd name="T6" fmla="*/ 6 w 102"/>
                  <a:gd name="T7" fmla="*/ 18 h 84"/>
                  <a:gd name="T8" fmla="*/ 6 w 102"/>
                  <a:gd name="T9" fmla="*/ 18 h 84"/>
                  <a:gd name="T10" fmla="*/ 0 w 102"/>
                  <a:gd name="T11" fmla="*/ 60 h 84"/>
                  <a:gd name="T12" fmla="*/ 24 w 102"/>
                  <a:gd name="T13" fmla="*/ 84 h 84"/>
                  <a:gd name="T14" fmla="*/ 84 w 102"/>
                  <a:gd name="T15" fmla="*/ 72 h 84"/>
                  <a:gd name="T16" fmla="*/ 84 w 102"/>
                  <a:gd name="T17" fmla="*/ 66 h 84"/>
                  <a:gd name="T18" fmla="*/ 90 w 102"/>
                  <a:gd name="T19" fmla="*/ 54 h 84"/>
                  <a:gd name="T20" fmla="*/ 102 w 102"/>
                  <a:gd name="T21" fmla="*/ 54 h 84"/>
                  <a:gd name="T22" fmla="*/ 102 w 102"/>
                  <a:gd name="T23" fmla="*/ 30 h 84"/>
                  <a:gd name="T24" fmla="*/ 78 w 102"/>
                  <a:gd name="T25" fmla="*/ 0 h 84"/>
                  <a:gd name="T26" fmla="*/ 72 w 102"/>
                  <a:gd name="T27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" h="84">
                    <a:moveTo>
                      <a:pt x="72" y="6"/>
                    </a:moveTo>
                    <a:lnTo>
                      <a:pt x="72" y="6"/>
                    </a:lnTo>
                    <a:lnTo>
                      <a:pt x="42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24" y="84"/>
                    </a:lnTo>
                    <a:lnTo>
                      <a:pt x="84" y="72"/>
                    </a:lnTo>
                    <a:lnTo>
                      <a:pt x="84" y="66"/>
                    </a:lnTo>
                    <a:lnTo>
                      <a:pt x="90" y="54"/>
                    </a:lnTo>
                    <a:lnTo>
                      <a:pt x="102" y="54"/>
                    </a:lnTo>
                    <a:lnTo>
                      <a:pt x="102" y="30"/>
                    </a:lnTo>
                    <a:lnTo>
                      <a:pt x="78" y="0"/>
                    </a:lnTo>
                    <a:lnTo>
                      <a:pt x="7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Rectangle 218"/>
              <p:cNvSpPr>
                <a:spLocks noChangeArrowheads="1"/>
              </p:cNvSpPr>
              <p:nvPr/>
            </p:nvSpPr>
            <p:spPr bwMode="auto">
              <a:xfrm>
                <a:off x="2760" y="821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Freeform 219"/>
              <p:cNvSpPr>
                <a:spLocks/>
              </p:cNvSpPr>
              <p:nvPr/>
            </p:nvSpPr>
            <p:spPr bwMode="auto">
              <a:xfrm>
                <a:off x="2724" y="821"/>
                <a:ext cx="36" cy="12"/>
              </a:xfrm>
              <a:custGeom>
                <a:avLst/>
                <a:gdLst>
                  <a:gd name="T0" fmla="*/ 36 w 36"/>
                  <a:gd name="T1" fmla="*/ 0 h 12"/>
                  <a:gd name="T2" fmla="*/ 36 w 36"/>
                  <a:gd name="T3" fmla="*/ 0 h 12"/>
                  <a:gd name="T4" fmla="*/ 0 w 36"/>
                  <a:gd name="T5" fmla="*/ 12 h 12"/>
                  <a:gd name="T6" fmla="*/ 36 w 3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Freeform 220"/>
              <p:cNvSpPr>
                <a:spLocks/>
              </p:cNvSpPr>
              <p:nvPr/>
            </p:nvSpPr>
            <p:spPr bwMode="auto">
              <a:xfrm>
                <a:off x="2670" y="803"/>
                <a:ext cx="72" cy="162"/>
              </a:xfrm>
              <a:custGeom>
                <a:avLst/>
                <a:gdLst>
                  <a:gd name="T0" fmla="*/ 66 w 72"/>
                  <a:gd name="T1" fmla="*/ 96 h 162"/>
                  <a:gd name="T2" fmla="*/ 72 w 72"/>
                  <a:gd name="T3" fmla="*/ 96 h 162"/>
                  <a:gd name="T4" fmla="*/ 72 w 72"/>
                  <a:gd name="T5" fmla="*/ 96 h 162"/>
                  <a:gd name="T6" fmla="*/ 72 w 72"/>
                  <a:gd name="T7" fmla="*/ 96 h 162"/>
                  <a:gd name="T8" fmla="*/ 48 w 72"/>
                  <a:gd name="T9" fmla="*/ 72 h 162"/>
                  <a:gd name="T10" fmla="*/ 54 w 72"/>
                  <a:gd name="T11" fmla="*/ 30 h 162"/>
                  <a:gd name="T12" fmla="*/ 54 w 72"/>
                  <a:gd name="T13" fmla="*/ 30 h 162"/>
                  <a:gd name="T14" fmla="*/ 54 w 72"/>
                  <a:gd name="T15" fmla="*/ 24 h 162"/>
                  <a:gd name="T16" fmla="*/ 24 w 72"/>
                  <a:gd name="T17" fmla="*/ 0 h 162"/>
                  <a:gd name="T18" fmla="*/ 24 w 72"/>
                  <a:gd name="T19" fmla="*/ 0 h 162"/>
                  <a:gd name="T20" fmla="*/ 12 w 72"/>
                  <a:gd name="T21" fmla="*/ 6 h 162"/>
                  <a:gd name="T22" fmla="*/ 0 w 72"/>
                  <a:gd name="T23" fmla="*/ 12 h 162"/>
                  <a:gd name="T24" fmla="*/ 0 w 72"/>
                  <a:gd name="T25" fmla="*/ 42 h 162"/>
                  <a:gd name="T26" fmla="*/ 12 w 72"/>
                  <a:gd name="T27" fmla="*/ 48 h 162"/>
                  <a:gd name="T28" fmla="*/ 6 w 72"/>
                  <a:gd name="T29" fmla="*/ 126 h 162"/>
                  <a:gd name="T30" fmla="*/ 30 w 72"/>
                  <a:gd name="T31" fmla="*/ 156 h 162"/>
                  <a:gd name="T32" fmla="*/ 30 w 72"/>
                  <a:gd name="T33" fmla="*/ 162 h 162"/>
                  <a:gd name="T34" fmla="*/ 66 w 72"/>
                  <a:gd name="T35" fmla="*/ 114 h 162"/>
                  <a:gd name="T36" fmla="*/ 66 w 72"/>
                  <a:gd name="T37" fmla="*/ 9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2" h="162">
                    <a:moveTo>
                      <a:pt x="66" y="96"/>
                    </a:move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48" y="7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6" y="126"/>
                    </a:lnTo>
                    <a:lnTo>
                      <a:pt x="30" y="156"/>
                    </a:lnTo>
                    <a:lnTo>
                      <a:pt x="30" y="162"/>
                    </a:lnTo>
                    <a:lnTo>
                      <a:pt x="66" y="114"/>
                    </a:lnTo>
                    <a:lnTo>
                      <a:pt x="6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Freeform 221"/>
              <p:cNvSpPr>
                <a:spLocks/>
              </p:cNvSpPr>
              <p:nvPr/>
            </p:nvSpPr>
            <p:spPr bwMode="auto">
              <a:xfrm>
                <a:off x="2694" y="803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0 h 30"/>
                  <a:gd name="T4" fmla="*/ 30 w 30"/>
                  <a:gd name="T5" fmla="*/ 24 h 30"/>
                  <a:gd name="T6" fmla="*/ 30 w 30"/>
                  <a:gd name="T7" fmla="*/ 30 h 30"/>
                  <a:gd name="T8" fmla="*/ 30 w 30"/>
                  <a:gd name="T9" fmla="*/ 24 h 30"/>
                  <a:gd name="T10" fmla="*/ 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Freeform 222"/>
              <p:cNvSpPr>
                <a:spLocks/>
              </p:cNvSpPr>
              <p:nvPr/>
            </p:nvSpPr>
            <p:spPr bwMode="auto">
              <a:xfrm>
                <a:off x="2670" y="809"/>
                <a:ext cx="12" cy="36"/>
              </a:xfrm>
              <a:custGeom>
                <a:avLst/>
                <a:gdLst>
                  <a:gd name="T0" fmla="*/ 12 w 12"/>
                  <a:gd name="T1" fmla="*/ 0 h 36"/>
                  <a:gd name="T2" fmla="*/ 0 w 12"/>
                  <a:gd name="T3" fmla="*/ 6 h 36"/>
                  <a:gd name="T4" fmla="*/ 0 w 12"/>
                  <a:gd name="T5" fmla="*/ 36 h 36"/>
                  <a:gd name="T6" fmla="*/ 0 w 12"/>
                  <a:gd name="T7" fmla="*/ 6 h 36"/>
                  <a:gd name="T8" fmla="*/ 12 w 1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12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Rectangle 223"/>
              <p:cNvSpPr>
                <a:spLocks noChangeArrowheads="1"/>
              </p:cNvSpPr>
              <p:nvPr/>
            </p:nvSpPr>
            <p:spPr bwMode="auto">
              <a:xfrm>
                <a:off x="2694" y="8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Rectangle 224"/>
              <p:cNvSpPr>
                <a:spLocks noChangeArrowheads="1"/>
              </p:cNvSpPr>
              <p:nvPr/>
            </p:nvSpPr>
            <p:spPr bwMode="auto">
              <a:xfrm>
                <a:off x="2694" y="8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Freeform 225"/>
              <p:cNvSpPr>
                <a:spLocks/>
              </p:cNvSpPr>
              <p:nvPr/>
            </p:nvSpPr>
            <p:spPr bwMode="auto">
              <a:xfrm>
                <a:off x="2718" y="833"/>
                <a:ext cx="24" cy="66"/>
              </a:xfrm>
              <a:custGeom>
                <a:avLst/>
                <a:gdLst>
                  <a:gd name="T0" fmla="*/ 6 w 24"/>
                  <a:gd name="T1" fmla="*/ 0 h 66"/>
                  <a:gd name="T2" fmla="*/ 0 w 24"/>
                  <a:gd name="T3" fmla="*/ 42 h 66"/>
                  <a:gd name="T4" fmla="*/ 24 w 24"/>
                  <a:gd name="T5" fmla="*/ 66 h 66"/>
                  <a:gd name="T6" fmla="*/ 24 w 24"/>
                  <a:gd name="T7" fmla="*/ 66 h 66"/>
                  <a:gd name="T8" fmla="*/ 0 w 24"/>
                  <a:gd name="T9" fmla="*/ 42 h 66"/>
                  <a:gd name="T10" fmla="*/ 6 w 24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66">
                    <a:moveTo>
                      <a:pt x="6" y="0"/>
                    </a:moveTo>
                    <a:lnTo>
                      <a:pt x="0" y="42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0" y="4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Freeform 226"/>
              <p:cNvSpPr>
                <a:spLocks/>
              </p:cNvSpPr>
              <p:nvPr/>
            </p:nvSpPr>
            <p:spPr bwMode="auto">
              <a:xfrm>
                <a:off x="2898" y="947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6 w 18"/>
                  <a:gd name="T3" fmla="*/ 0 h 12"/>
                  <a:gd name="T4" fmla="*/ 0 w 18"/>
                  <a:gd name="T5" fmla="*/ 0 h 12"/>
                  <a:gd name="T6" fmla="*/ 0 w 18"/>
                  <a:gd name="T7" fmla="*/ 6 h 12"/>
                  <a:gd name="T8" fmla="*/ 12 w 18"/>
                  <a:gd name="T9" fmla="*/ 12 h 12"/>
                  <a:gd name="T10" fmla="*/ 18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6" name="Freeform 227"/>
              <p:cNvSpPr>
                <a:spLocks/>
              </p:cNvSpPr>
              <p:nvPr/>
            </p:nvSpPr>
            <p:spPr bwMode="auto">
              <a:xfrm>
                <a:off x="2838" y="1169"/>
                <a:ext cx="114" cy="36"/>
              </a:xfrm>
              <a:custGeom>
                <a:avLst/>
                <a:gdLst>
                  <a:gd name="T0" fmla="*/ 54 w 114"/>
                  <a:gd name="T1" fmla="*/ 36 h 36"/>
                  <a:gd name="T2" fmla="*/ 96 w 114"/>
                  <a:gd name="T3" fmla="*/ 24 h 36"/>
                  <a:gd name="T4" fmla="*/ 108 w 114"/>
                  <a:gd name="T5" fmla="*/ 30 h 36"/>
                  <a:gd name="T6" fmla="*/ 114 w 114"/>
                  <a:gd name="T7" fmla="*/ 18 h 36"/>
                  <a:gd name="T8" fmla="*/ 96 w 114"/>
                  <a:gd name="T9" fmla="*/ 24 h 36"/>
                  <a:gd name="T10" fmla="*/ 84 w 114"/>
                  <a:gd name="T11" fmla="*/ 12 h 36"/>
                  <a:gd name="T12" fmla="*/ 48 w 114"/>
                  <a:gd name="T13" fmla="*/ 6 h 36"/>
                  <a:gd name="T14" fmla="*/ 30 w 114"/>
                  <a:gd name="T15" fmla="*/ 12 h 36"/>
                  <a:gd name="T16" fmla="*/ 6 w 114"/>
                  <a:gd name="T17" fmla="*/ 0 h 36"/>
                  <a:gd name="T18" fmla="*/ 0 w 114"/>
                  <a:gd name="T19" fmla="*/ 18 h 36"/>
                  <a:gd name="T20" fmla="*/ 30 w 114"/>
                  <a:gd name="T21" fmla="*/ 18 h 36"/>
                  <a:gd name="T22" fmla="*/ 54 w 114"/>
                  <a:gd name="T2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36">
                    <a:moveTo>
                      <a:pt x="54" y="36"/>
                    </a:moveTo>
                    <a:lnTo>
                      <a:pt x="96" y="24"/>
                    </a:lnTo>
                    <a:lnTo>
                      <a:pt x="108" y="30"/>
                    </a:lnTo>
                    <a:lnTo>
                      <a:pt x="114" y="18"/>
                    </a:lnTo>
                    <a:lnTo>
                      <a:pt x="96" y="24"/>
                    </a:lnTo>
                    <a:lnTo>
                      <a:pt x="84" y="12"/>
                    </a:lnTo>
                    <a:lnTo>
                      <a:pt x="48" y="6"/>
                    </a:lnTo>
                    <a:lnTo>
                      <a:pt x="30" y="1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0" y="18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7" name="Freeform 228"/>
              <p:cNvSpPr>
                <a:spLocks/>
              </p:cNvSpPr>
              <p:nvPr/>
            </p:nvSpPr>
            <p:spPr bwMode="auto">
              <a:xfrm>
                <a:off x="2934" y="1013"/>
                <a:ext cx="12" cy="24"/>
              </a:xfrm>
              <a:custGeom>
                <a:avLst/>
                <a:gdLst>
                  <a:gd name="T0" fmla="*/ 0 w 12"/>
                  <a:gd name="T1" fmla="*/ 18 h 24"/>
                  <a:gd name="T2" fmla="*/ 0 w 12"/>
                  <a:gd name="T3" fmla="*/ 24 h 24"/>
                  <a:gd name="T4" fmla="*/ 12 w 12"/>
                  <a:gd name="T5" fmla="*/ 18 h 24"/>
                  <a:gd name="T6" fmla="*/ 6 w 12"/>
                  <a:gd name="T7" fmla="*/ 0 h 24"/>
                  <a:gd name="T8" fmla="*/ 0 w 12"/>
                  <a:gd name="T9" fmla="*/ 6 h 24"/>
                  <a:gd name="T10" fmla="*/ 0 w 12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8"/>
                    </a:moveTo>
                    <a:lnTo>
                      <a:pt x="0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8" name="Freeform 229"/>
              <p:cNvSpPr>
                <a:spLocks/>
              </p:cNvSpPr>
              <p:nvPr/>
            </p:nvSpPr>
            <p:spPr bwMode="auto">
              <a:xfrm>
                <a:off x="2910" y="1091"/>
                <a:ext cx="12" cy="18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2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9" name="Freeform 230"/>
              <p:cNvSpPr>
                <a:spLocks/>
              </p:cNvSpPr>
              <p:nvPr/>
            </p:nvSpPr>
            <p:spPr bwMode="auto">
              <a:xfrm>
                <a:off x="2712" y="1031"/>
                <a:ext cx="12" cy="18"/>
              </a:xfrm>
              <a:custGeom>
                <a:avLst/>
                <a:gdLst>
                  <a:gd name="T0" fmla="*/ 6 w 12"/>
                  <a:gd name="T1" fmla="*/ 0 h 18"/>
                  <a:gd name="T2" fmla="*/ 0 w 12"/>
                  <a:gd name="T3" fmla="*/ 12 h 18"/>
                  <a:gd name="T4" fmla="*/ 12 w 12"/>
                  <a:gd name="T5" fmla="*/ 18 h 18"/>
                  <a:gd name="T6" fmla="*/ 6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6" y="0"/>
                    </a:moveTo>
                    <a:lnTo>
                      <a:pt x="0" y="12"/>
                    </a:lnTo>
                    <a:lnTo>
                      <a:pt x="12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0" name="Freeform 231"/>
              <p:cNvSpPr>
                <a:spLocks/>
              </p:cNvSpPr>
              <p:nvPr/>
            </p:nvSpPr>
            <p:spPr bwMode="auto">
              <a:xfrm>
                <a:off x="2700" y="857"/>
                <a:ext cx="258" cy="276"/>
              </a:xfrm>
              <a:custGeom>
                <a:avLst/>
                <a:gdLst>
                  <a:gd name="T0" fmla="*/ 258 w 258"/>
                  <a:gd name="T1" fmla="*/ 6 h 276"/>
                  <a:gd name="T2" fmla="*/ 198 w 258"/>
                  <a:gd name="T3" fmla="*/ 12 h 276"/>
                  <a:gd name="T4" fmla="*/ 180 w 258"/>
                  <a:gd name="T5" fmla="*/ 0 h 276"/>
                  <a:gd name="T6" fmla="*/ 150 w 258"/>
                  <a:gd name="T7" fmla="*/ 6 h 276"/>
                  <a:gd name="T8" fmla="*/ 120 w 258"/>
                  <a:gd name="T9" fmla="*/ 12 h 276"/>
                  <a:gd name="T10" fmla="*/ 108 w 258"/>
                  <a:gd name="T11" fmla="*/ 12 h 276"/>
                  <a:gd name="T12" fmla="*/ 102 w 258"/>
                  <a:gd name="T13" fmla="*/ 24 h 276"/>
                  <a:gd name="T14" fmla="*/ 102 w 258"/>
                  <a:gd name="T15" fmla="*/ 30 h 276"/>
                  <a:gd name="T16" fmla="*/ 36 w 258"/>
                  <a:gd name="T17" fmla="*/ 42 h 276"/>
                  <a:gd name="T18" fmla="*/ 42 w 258"/>
                  <a:gd name="T19" fmla="*/ 60 h 276"/>
                  <a:gd name="T20" fmla="*/ 0 w 258"/>
                  <a:gd name="T21" fmla="*/ 108 h 276"/>
                  <a:gd name="T22" fmla="*/ 30 w 258"/>
                  <a:gd name="T23" fmla="*/ 144 h 276"/>
                  <a:gd name="T24" fmla="*/ 42 w 258"/>
                  <a:gd name="T25" fmla="*/ 174 h 276"/>
                  <a:gd name="T26" fmla="*/ 108 w 258"/>
                  <a:gd name="T27" fmla="*/ 174 h 276"/>
                  <a:gd name="T28" fmla="*/ 126 w 258"/>
                  <a:gd name="T29" fmla="*/ 186 h 276"/>
                  <a:gd name="T30" fmla="*/ 114 w 258"/>
                  <a:gd name="T31" fmla="*/ 192 h 276"/>
                  <a:gd name="T32" fmla="*/ 66 w 258"/>
                  <a:gd name="T33" fmla="*/ 180 h 276"/>
                  <a:gd name="T34" fmla="*/ 42 w 258"/>
                  <a:gd name="T35" fmla="*/ 204 h 276"/>
                  <a:gd name="T36" fmla="*/ 66 w 258"/>
                  <a:gd name="T37" fmla="*/ 228 h 276"/>
                  <a:gd name="T38" fmla="*/ 60 w 258"/>
                  <a:gd name="T39" fmla="*/ 246 h 276"/>
                  <a:gd name="T40" fmla="*/ 72 w 258"/>
                  <a:gd name="T41" fmla="*/ 258 h 276"/>
                  <a:gd name="T42" fmla="*/ 78 w 258"/>
                  <a:gd name="T43" fmla="*/ 240 h 276"/>
                  <a:gd name="T44" fmla="*/ 96 w 258"/>
                  <a:gd name="T45" fmla="*/ 276 h 276"/>
                  <a:gd name="T46" fmla="*/ 102 w 258"/>
                  <a:gd name="T47" fmla="*/ 252 h 276"/>
                  <a:gd name="T48" fmla="*/ 120 w 258"/>
                  <a:gd name="T49" fmla="*/ 270 h 276"/>
                  <a:gd name="T50" fmla="*/ 120 w 258"/>
                  <a:gd name="T51" fmla="*/ 234 h 276"/>
                  <a:gd name="T52" fmla="*/ 108 w 258"/>
                  <a:gd name="T53" fmla="*/ 216 h 276"/>
                  <a:gd name="T54" fmla="*/ 126 w 258"/>
                  <a:gd name="T55" fmla="*/ 228 h 276"/>
                  <a:gd name="T56" fmla="*/ 138 w 258"/>
                  <a:gd name="T57" fmla="*/ 222 h 276"/>
                  <a:gd name="T58" fmla="*/ 120 w 258"/>
                  <a:gd name="T59" fmla="*/ 198 h 276"/>
                  <a:gd name="T60" fmla="*/ 144 w 258"/>
                  <a:gd name="T61" fmla="*/ 192 h 276"/>
                  <a:gd name="T62" fmla="*/ 156 w 258"/>
                  <a:gd name="T63" fmla="*/ 210 h 276"/>
                  <a:gd name="T64" fmla="*/ 156 w 258"/>
                  <a:gd name="T65" fmla="*/ 180 h 276"/>
                  <a:gd name="T66" fmla="*/ 102 w 258"/>
                  <a:gd name="T67" fmla="*/ 150 h 276"/>
                  <a:gd name="T68" fmla="*/ 114 w 258"/>
                  <a:gd name="T69" fmla="*/ 138 h 276"/>
                  <a:gd name="T70" fmla="*/ 114 w 258"/>
                  <a:gd name="T71" fmla="*/ 126 h 276"/>
                  <a:gd name="T72" fmla="*/ 126 w 258"/>
                  <a:gd name="T73" fmla="*/ 120 h 276"/>
                  <a:gd name="T74" fmla="*/ 102 w 258"/>
                  <a:gd name="T75" fmla="*/ 84 h 276"/>
                  <a:gd name="T76" fmla="*/ 114 w 258"/>
                  <a:gd name="T77" fmla="*/ 54 h 276"/>
                  <a:gd name="T78" fmla="*/ 114 w 258"/>
                  <a:gd name="T79" fmla="*/ 66 h 276"/>
                  <a:gd name="T80" fmla="*/ 138 w 258"/>
                  <a:gd name="T81" fmla="*/ 84 h 276"/>
                  <a:gd name="T82" fmla="*/ 138 w 258"/>
                  <a:gd name="T83" fmla="*/ 78 h 276"/>
                  <a:gd name="T84" fmla="*/ 156 w 258"/>
                  <a:gd name="T85" fmla="*/ 84 h 276"/>
                  <a:gd name="T86" fmla="*/ 150 w 258"/>
                  <a:gd name="T87" fmla="*/ 72 h 276"/>
                  <a:gd name="T88" fmla="*/ 156 w 258"/>
                  <a:gd name="T89" fmla="*/ 72 h 276"/>
                  <a:gd name="T90" fmla="*/ 168 w 258"/>
                  <a:gd name="T91" fmla="*/ 78 h 276"/>
                  <a:gd name="T92" fmla="*/ 156 w 258"/>
                  <a:gd name="T93" fmla="*/ 66 h 276"/>
                  <a:gd name="T94" fmla="*/ 138 w 258"/>
                  <a:gd name="T95" fmla="*/ 54 h 276"/>
                  <a:gd name="T96" fmla="*/ 198 w 258"/>
                  <a:gd name="T97" fmla="*/ 36 h 276"/>
                  <a:gd name="T98" fmla="*/ 234 w 258"/>
                  <a:gd name="T99" fmla="*/ 48 h 276"/>
                  <a:gd name="T100" fmla="*/ 240 w 258"/>
                  <a:gd name="T101" fmla="*/ 48 h 276"/>
                  <a:gd name="T102" fmla="*/ 246 w 258"/>
                  <a:gd name="T103" fmla="*/ 42 h 276"/>
                  <a:gd name="T104" fmla="*/ 258 w 258"/>
                  <a:gd name="T105" fmla="*/ 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8" h="276">
                    <a:moveTo>
                      <a:pt x="258" y="6"/>
                    </a:moveTo>
                    <a:lnTo>
                      <a:pt x="198" y="12"/>
                    </a:lnTo>
                    <a:lnTo>
                      <a:pt x="180" y="0"/>
                    </a:lnTo>
                    <a:lnTo>
                      <a:pt x="150" y="6"/>
                    </a:lnTo>
                    <a:lnTo>
                      <a:pt x="120" y="12"/>
                    </a:lnTo>
                    <a:lnTo>
                      <a:pt x="108" y="12"/>
                    </a:lnTo>
                    <a:lnTo>
                      <a:pt x="102" y="24"/>
                    </a:lnTo>
                    <a:lnTo>
                      <a:pt x="102" y="3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0" y="108"/>
                    </a:lnTo>
                    <a:lnTo>
                      <a:pt x="30" y="144"/>
                    </a:lnTo>
                    <a:lnTo>
                      <a:pt x="42" y="174"/>
                    </a:lnTo>
                    <a:lnTo>
                      <a:pt x="108" y="174"/>
                    </a:lnTo>
                    <a:lnTo>
                      <a:pt x="126" y="186"/>
                    </a:lnTo>
                    <a:lnTo>
                      <a:pt x="114" y="192"/>
                    </a:lnTo>
                    <a:lnTo>
                      <a:pt x="66" y="180"/>
                    </a:lnTo>
                    <a:lnTo>
                      <a:pt x="42" y="204"/>
                    </a:lnTo>
                    <a:lnTo>
                      <a:pt x="66" y="228"/>
                    </a:lnTo>
                    <a:lnTo>
                      <a:pt x="60" y="246"/>
                    </a:lnTo>
                    <a:lnTo>
                      <a:pt x="72" y="258"/>
                    </a:lnTo>
                    <a:lnTo>
                      <a:pt x="78" y="240"/>
                    </a:lnTo>
                    <a:lnTo>
                      <a:pt x="96" y="276"/>
                    </a:lnTo>
                    <a:lnTo>
                      <a:pt x="102" y="252"/>
                    </a:lnTo>
                    <a:lnTo>
                      <a:pt x="120" y="270"/>
                    </a:lnTo>
                    <a:lnTo>
                      <a:pt x="120" y="234"/>
                    </a:lnTo>
                    <a:lnTo>
                      <a:pt x="108" y="216"/>
                    </a:lnTo>
                    <a:lnTo>
                      <a:pt x="126" y="228"/>
                    </a:lnTo>
                    <a:lnTo>
                      <a:pt x="138" y="222"/>
                    </a:lnTo>
                    <a:lnTo>
                      <a:pt x="120" y="198"/>
                    </a:lnTo>
                    <a:lnTo>
                      <a:pt x="144" y="192"/>
                    </a:lnTo>
                    <a:lnTo>
                      <a:pt x="156" y="210"/>
                    </a:lnTo>
                    <a:lnTo>
                      <a:pt x="156" y="180"/>
                    </a:lnTo>
                    <a:lnTo>
                      <a:pt x="102" y="150"/>
                    </a:lnTo>
                    <a:lnTo>
                      <a:pt x="114" y="138"/>
                    </a:lnTo>
                    <a:lnTo>
                      <a:pt x="114" y="126"/>
                    </a:lnTo>
                    <a:lnTo>
                      <a:pt x="126" y="120"/>
                    </a:lnTo>
                    <a:lnTo>
                      <a:pt x="102" y="84"/>
                    </a:lnTo>
                    <a:lnTo>
                      <a:pt x="114" y="54"/>
                    </a:lnTo>
                    <a:lnTo>
                      <a:pt x="114" y="66"/>
                    </a:lnTo>
                    <a:lnTo>
                      <a:pt x="138" y="84"/>
                    </a:lnTo>
                    <a:lnTo>
                      <a:pt x="138" y="78"/>
                    </a:lnTo>
                    <a:lnTo>
                      <a:pt x="156" y="84"/>
                    </a:lnTo>
                    <a:lnTo>
                      <a:pt x="150" y="72"/>
                    </a:lnTo>
                    <a:lnTo>
                      <a:pt x="156" y="72"/>
                    </a:lnTo>
                    <a:lnTo>
                      <a:pt x="168" y="78"/>
                    </a:lnTo>
                    <a:lnTo>
                      <a:pt x="156" y="66"/>
                    </a:lnTo>
                    <a:lnTo>
                      <a:pt x="138" y="54"/>
                    </a:lnTo>
                    <a:lnTo>
                      <a:pt x="198" y="36"/>
                    </a:lnTo>
                    <a:lnTo>
                      <a:pt x="234" y="48"/>
                    </a:lnTo>
                    <a:lnTo>
                      <a:pt x="240" y="48"/>
                    </a:lnTo>
                    <a:lnTo>
                      <a:pt x="246" y="42"/>
                    </a:lnTo>
                    <a:lnTo>
                      <a:pt x="25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1" name="Freeform 232"/>
              <p:cNvSpPr>
                <a:spLocks/>
              </p:cNvSpPr>
              <p:nvPr/>
            </p:nvSpPr>
            <p:spPr bwMode="auto">
              <a:xfrm>
                <a:off x="2880" y="905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  <a:gd name="T10" fmla="*/ 6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2" name="Freeform 233"/>
              <p:cNvSpPr>
                <a:spLocks/>
              </p:cNvSpPr>
              <p:nvPr/>
            </p:nvSpPr>
            <p:spPr bwMode="auto">
              <a:xfrm>
                <a:off x="3006" y="1127"/>
                <a:ext cx="24" cy="24"/>
              </a:xfrm>
              <a:custGeom>
                <a:avLst/>
                <a:gdLst>
                  <a:gd name="T0" fmla="*/ 12 w 24"/>
                  <a:gd name="T1" fmla="*/ 18 h 24"/>
                  <a:gd name="T2" fmla="*/ 24 w 24"/>
                  <a:gd name="T3" fmla="*/ 0 h 24"/>
                  <a:gd name="T4" fmla="*/ 0 w 24"/>
                  <a:gd name="T5" fmla="*/ 12 h 24"/>
                  <a:gd name="T6" fmla="*/ 0 w 24"/>
                  <a:gd name="T7" fmla="*/ 24 h 24"/>
                  <a:gd name="T8" fmla="*/ 12 w 24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18"/>
                    </a:moveTo>
                    <a:lnTo>
                      <a:pt x="24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3" name="Freeform 234"/>
              <p:cNvSpPr>
                <a:spLocks/>
              </p:cNvSpPr>
              <p:nvPr/>
            </p:nvSpPr>
            <p:spPr bwMode="auto">
              <a:xfrm>
                <a:off x="2886" y="1049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6 h 18"/>
                  <a:gd name="T6" fmla="*/ 6 w 12"/>
                  <a:gd name="T7" fmla="*/ 0 h 18"/>
                  <a:gd name="T8" fmla="*/ 0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4" name="Freeform 235"/>
              <p:cNvSpPr>
                <a:spLocks/>
              </p:cNvSpPr>
              <p:nvPr/>
            </p:nvSpPr>
            <p:spPr bwMode="auto">
              <a:xfrm>
                <a:off x="2820" y="1001"/>
                <a:ext cx="60" cy="48"/>
              </a:xfrm>
              <a:custGeom>
                <a:avLst/>
                <a:gdLst>
                  <a:gd name="T0" fmla="*/ 48 w 60"/>
                  <a:gd name="T1" fmla="*/ 48 h 48"/>
                  <a:gd name="T2" fmla="*/ 60 w 60"/>
                  <a:gd name="T3" fmla="*/ 48 h 48"/>
                  <a:gd name="T4" fmla="*/ 60 w 60"/>
                  <a:gd name="T5" fmla="*/ 36 h 48"/>
                  <a:gd name="T6" fmla="*/ 48 w 60"/>
                  <a:gd name="T7" fmla="*/ 36 h 48"/>
                  <a:gd name="T8" fmla="*/ 42 w 60"/>
                  <a:gd name="T9" fmla="*/ 18 h 48"/>
                  <a:gd name="T10" fmla="*/ 24 w 60"/>
                  <a:gd name="T11" fmla="*/ 12 h 48"/>
                  <a:gd name="T12" fmla="*/ 12 w 60"/>
                  <a:gd name="T13" fmla="*/ 0 h 48"/>
                  <a:gd name="T14" fmla="*/ 0 w 60"/>
                  <a:gd name="T15" fmla="*/ 0 h 48"/>
                  <a:gd name="T16" fmla="*/ 18 w 60"/>
                  <a:gd name="T17" fmla="*/ 18 h 48"/>
                  <a:gd name="T18" fmla="*/ 42 w 60"/>
                  <a:gd name="T19" fmla="*/ 30 h 48"/>
                  <a:gd name="T20" fmla="*/ 48 w 60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48">
                    <a:moveTo>
                      <a:pt x="48" y="48"/>
                    </a:moveTo>
                    <a:lnTo>
                      <a:pt x="60" y="48"/>
                    </a:lnTo>
                    <a:lnTo>
                      <a:pt x="60" y="36"/>
                    </a:lnTo>
                    <a:lnTo>
                      <a:pt x="48" y="36"/>
                    </a:lnTo>
                    <a:lnTo>
                      <a:pt x="42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42" y="30"/>
                    </a:lnTo>
                    <a:lnTo>
                      <a:pt x="4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5" name="Freeform 236"/>
              <p:cNvSpPr>
                <a:spLocks/>
              </p:cNvSpPr>
              <p:nvPr/>
            </p:nvSpPr>
            <p:spPr bwMode="auto">
              <a:xfrm>
                <a:off x="2928" y="977"/>
                <a:ext cx="36" cy="24"/>
              </a:xfrm>
              <a:custGeom>
                <a:avLst/>
                <a:gdLst>
                  <a:gd name="T0" fmla="*/ 18 w 36"/>
                  <a:gd name="T1" fmla="*/ 6 h 24"/>
                  <a:gd name="T2" fmla="*/ 18 w 36"/>
                  <a:gd name="T3" fmla="*/ 24 h 24"/>
                  <a:gd name="T4" fmla="*/ 36 w 36"/>
                  <a:gd name="T5" fmla="*/ 24 h 24"/>
                  <a:gd name="T6" fmla="*/ 24 w 36"/>
                  <a:gd name="T7" fmla="*/ 0 h 24"/>
                  <a:gd name="T8" fmla="*/ 0 w 36"/>
                  <a:gd name="T9" fmla="*/ 6 h 24"/>
                  <a:gd name="T10" fmla="*/ 6 w 36"/>
                  <a:gd name="T11" fmla="*/ 12 h 24"/>
                  <a:gd name="T12" fmla="*/ 18 w 36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4">
                    <a:moveTo>
                      <a:pt x="18" y="6"/>
                    </a:moveTo>
                    <a:lnTo>
                      <a:pt x="18" y="24"/>
                    </a:lnTo>
                    <a:lnTo>
                      <a:pt x="36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6" name="Freeform 237"/>
              <p:cNvSpPr>
                <a:spLocks/>
              </p:cNvSpPr>
              <p:nvPr/>
            </p:nvSpPr>
            <p:spPr bwMode="auto">
              <a:xfrm>
                <a:off x="2820" y="86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6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7" name="Freeform 238"/>
              <p:cNvSpPr>
                <a:spLocks/>
              </p:cNvSpPr>
              <p:nvPr/>
            </p:nvSpPr>
            <p:spPr bwMode="auto">
              <a:xfrm>
                <a:off x="2802" y="869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6 w 18"/>
                  <a:gd name="T3" fmla="*/ 0 h 12"/>
                  <a:gd name="T4" fmla="*/ 18 w 18"/>
                  <a:gd name="T5" fmla="*/ 0 h 12"/>
                  <a:gd name="T6" fmla="*/ 18 w 18"/>
                  <a:gd name="T7" fmla="*/ 0 h 12"/>
                  <a:gd name="T8" fmla="*/ 6 w 18"/>
                  <a:gd name="T9" fmla="*/ 0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8" name="Freeform 239"/>
              <p:cNvSpPr>
                <a:spLocks/>
              </p:cNvSpPr>
              <p:nvPr/>
            </p:nvSpPr>
            <p:spPr bwMode="auto">
              <a:xfrm>
                <a:off x="1500" y="161"/>
                <a:ext cx="174" cy="126"/>
              </a:xfrm>
              <a:custGeom>
                <a:avLst/>
                <a:gdLst>
                  <a:gd name="T0" fmla="*/ 36 w 174"/>
                  <a:gd name="T1" fmla="*/ 24 h 126"/>
                  <a:gd name="T2" fmla="*/ 24 w 174"/>
                  <a:gd name="T3" fmla="*/ 48 h 126"/>
                  <a:gd name="T4" fmla="*/ 42 w 174"/>
                  <a:gd name="T5" fmla="*/ 54 h 126"/>
                  <a:gd name="T6" fmla="*/ 18 w 174"/>
                  <a:gd name="T7" fmla="*/ 78 h 126"/>
                  <a:gd name="T8" fmla="*/ 0 w 174"/>
                  <a:gd name="T9" fmla="*/ 78 h 126"/>
                  <a:gd name="T10" fmla="*/ 24 w 174"/>
                  <a:gd name="T11" fmla="*/ 90 h 126"/>
                  <a:gd name="T12" fmla="*/ 6 w 174"/>
                  <a:gd name="T13" fmla="*/ 102 h 126"/>
                  <a:gd name="T14" fmla="*/ 18 w 174"/>
                  <a:gd name="T15" fmla="*/ 108 h 126"/>
                  <a:gd name="T16" fmla="*/ 30 w 174"/>
                  <a:gd name="T17" fmla="*/ 102 h 126"/>
                  <a:gd name="T18" fmla="*/ 18 w 174"/>
                  <a:gd name="T19" fmla="*/ 120 h 126"/>
                  <a:gd name="T20" fmla="*/ 36 w 174"/>
                  <a:gd name="T21" fmla="*/ 114 h 126"/>
                  <a:gd name="T22" fmla="*/ 30 w 174"/>
                  <a:gd name="T23" fmla="*/ 120 h 126"/>
                  <a:gd name="T24" fmla="*/ 48 w 174"/>
                  <a:gd name="T25" fmla="*/ 126 h 126"/>
                  <a:gd name="T26" fmla="*/ 108 w 174"/>
                  <a:gd name="T27" fmla="*/ 96 h 126"/>
                  <a:gd name="T28" fmla="*/ 114 w 174"/>
                  <a:gd name="T29" fmla="*/ 84 h 126"/>
                  <a:gd name="T30" fmla="*/ 144 w 174"/>
                  <a:gd name="T31" fmla="*/ 78 h 126"/>
                  <a:gd name="T32" fmla="*/ 156 w 174"/>
                  <a:gd name="T33" fmla="*/ 78 h 126"/>
                  <a:gd name="T34" fmla="*/ 174 w 174"/>
                  <a:gd name="T35" fmla="*/ 30 h 126"/>
                  <a:gd name="T36" fmla="*/ 174 w 174"/>
                  <a:gd name="T37" fmla="*/ 0 h 126"/>
                  <a:gd name="T38" fmla="*/ 24 w 174"/>
                  <a:gd name="T39" fmla="*/ 0 h 126"/>
                  <a:gd name="T40" fmla="*/ 60 w 174"/>
                  <a:gd name="T41" fmla="*/ 12 h 126"/>
                  <a:gd name="T42" fmla="*/ 36 w 174"/>
                  <a:gd name="T43" fmla="*/ 2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4" h="126">
                    <a:moveTo>
                      <a:pt x="36" y="24"/>
                    </a:moveTo>
                    <a:lnTo>
                      <a:pt x="24" y="48"/>
                    </a:lnTo>
                    <a:lnTo>
                      <a:pt x="42" y="54"/>
                    </a:lnTo>
                    <a:lnTo>
                      <a:pt x="18" y="78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30" y="102"/>
                    </a:lnTo>
                    <a:lnTo>
                      <a:pt x="18" y="120"/>
                    </a:lnTo>
                    <a:lnTo>
                      <a:pt x="36" y="114"/>
                    </a:lnTo>
                    <a:lnTo>
                      <a:pt x="30" y="120"/>
                    </a:lnTo>
                    <a:lnTo>
                      <a:pt x="48" y="126"/>
                    </a:lnTo>
                    <a:lnTo>
                      <a:pt x="108" y="96"/>
                    </a:lnTo>
                    <a:lnTo>
                      <a:pt x="114" y="84"/>
                    </a:lnTo>
                    <a:lnTo>
                      <a:pt x="144" y="78"/>
                    </a:lnTo>
                    <a:lnTo>
                      <a:pt x="156" y="78"/>
                    </a:lnTo>
                    <a:lnTo>
                      <a:pt x="174" y="30"/>
                    </a:lnTo>
                    <a:lnTo>
                      <a:pt x="174" y="0"/>
                    </a:lnTo>
                    <a:lnTo>
                      <a:pt x="24" y="0"/>
                    </a:lnTo>
                    <a:lnTo>
                      <a:pt x="60" y="12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9" name="Freeform 240"/>
              <p:cNvSpPr>
                <a:spLocks/>
              </p:cNvSpPr>
              <p:nvPr/>
            </p:nvSpPr>
            <p:spPr bwMode="auto">
              <a:xfrm>
                <a:off x="1692" y="161"/>
                <a:ext cx="288" cy="210"/>
              </a:xfrm>
              <a:custGeom>
                <a:avLst/>
                <a:gdLst>
                  <a:gd name="T0" fmla="*/ 36 w 288"/>
                  <a:gd name="T1" fmla="*/ 30 h 210"/>
                  <a:gd name="T2" fmla="*/ 54 w 288"/>
                  <a:gd name="T3" fmla="*/ 24 h 210"/>
                  <a:gd name="T4" fmla="*/ 60 w 288"/>
                  <a:gd name="T5" fmla="*/ 60 h 210"/>
                  <a:gd name="T6" fmla="*/ 6 w 288"/>
                  <a:gd name="T7" fmla="*/ 96 h 210"/>
                  <a:gd name="T8" fmla="*/ 18 w 288"/>
                  <a:gd name="T9" fmla="*/ 108 h 210"/>
                  <a:gd name="T10" fmla="*/ 42 w 288"/>
                  <a:gd name="T11" fmla="*/ 102 h 210"/>
                  <a:gd name="T12" fmla="*/ 48 w 288"/>
                  <a:gd name="T13" fmla="*/ 120 h 210"/>
                  <a:gd name="T14" fmla="*/ 66 w 288"/>
                  <a:gd name="T15" fmla="*/ 114 h 210"/>
                  <a:gd name="T16" fmla="*/ 84 w 288"/>
                  <a:gd name="T17" fmla="*/ 120 h 210"/>
                  <a:gd name="T18" fmla="*/ 126 w 288"/>
                  <a:gd name="T19" fmla="*/ 108 h 210"/>
                  <a:gd name="T20" fmla="*/ 96 w 288"/>
                  <a:gd name="T21" fmla="*/ 138 h 210"/>
                  <a:gd name="T22" fmla="*/ 54 w 288"/>
                  <a:gd name="T23" fmla="*/ 138 h 210"/>
                  <a:gd name="T24" fmla="*/ 0 w 288"/>
                  <a:gd name="T25" fmla="*/ 204 h 210"/>
                  <a:gd name="T26" fmla="*/ 18 w 288"/>
                  <a:gd name="T27" fmla="*/ 210 h 210"/>
                  <a:gd name="T28" fmla="*/ 24 w 288"/>
                  <a:gd name="T29" fmla="*/ 198 h 210"/>
                  <a:gd name="T30" fmla="*/ 72 w 288"/>
                  <a:gd name="T31" fmla="*/ 198 h 210"/>
                  <a:gd name="T32" fmla="*/ 84 w 288"/>
                  <a:gd name="T33" fmla="*/ 174 h 210"/>
                  <a:gd name="T34" fmla="*/ 108 w 288"/>
                  <a:gd name="T35" fmla="*/ 168 h 210"/>
                  <a:gd name="T36" fmla="*/ 120 w 288"/>
                  <a:gd name="T37" fmla="*/ 180 h 210"/>
                  <a:gd name="T38" fmla="*/ 162 w 288"/>
                  <a:gd name="T39" fmla="*/ 156 h 210"/>
                  <a:gd name="T40" fmla="*/ 186 w 288"/>
                  <a:gd name="T41" fmla="*/ 168 h 210"/>
                  <a:gd name="T42" fmla="*/ 258 w 288"/>
                  <a:gd name="T43" fmla="*/ 156 h 210"/>
                  <a:gd name="T44" fmla="*/ 276 w 288"/>
                  <a:gd name="T45" fmla="*/ 132 h 210"/>
                  <a:gd name="T46" fmla="*/ 246 w 288"/>
                  <a:gd name="T47" fmla="*/ 126 h 210"/>
                  <a:gd name="T48" fmla="*/ 252 w 288"/>
                  <a:gd name="T49" fmla="*/ 108 h 210"/>
                  <a:gd name="T50" fmla="*/ 252 w 288"/>
                  <a:gd name="T51" fmla="*/ 102 h 210"/>
                  <a:gd name="T52" fmla="*/ 264 w 288"/>
                  <a:gd name="T53" fmla="*/ 90 h 210"/>
                  <a:gd name="T54" fmla="*/ 282 w 288"/>
                  <a:gd name="T55" fmla="*/ 84 h 210"/>
                  <a:gd name="T56" fmla="*/ 288 w 288"/>
                  <a:gd name="T57" fmla="*/ 54 h 210"/>
                  <a:gd name="T58" fmla="*/ 282 w 288"/>
                  <a:gd name="T59" fmla="*/ 30 h 210"/>
                  <a:gd name="T60" fmla="*/ 252 w 288"/>
                  <a:gd name="T61" fmla="*/ 24 h 210"/>
                  <a:gd name="T62" fmla="*/ 222 w 288"/>
                  <a:gd name="T63" fmla="*/ 42 h 210"/>
                  <a:gd name="T64" fmla="*/ 234 w 288"/>
                  <a:gd name="T65" fmla="*/ 6 h 210"/>
                  <a:gd name="T66" fmla="*/ 228 w 288"/>
                  <a:gd name="T67" fmla="*/ 0 h 210"/>
                  <a:gd name="T68" fmla="*/ 84 w 288"/>
                  <a:gd name="T69" fmla="*/ 0 h 210"/>
                  <a:gd name="T70" fmla="*/ 66 w 288"/>
                  <a:gd name="T71" fmla="*/ 0 h 210"/>
                  <a:gd name="T72" fmla="*/ 36 w 288"/>
                  <a:gd name="T73" fmla="*/ 3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8" h="210">
                    <a:moveTo>
                      <a:pt x="36" y="30"/>
                    </a:moveTo>
                    <a:lnTo>
                      <a:pt x="54" y="24"/>
                    </a:lnTo>
                    <a:lnTo>
                      <a:pt x="60" y="60"/>
                    </a:lnTo>
                    <a:lnTo>
                      <a:pt x="6" y="96"/>
                    </a:lnTo>
                    <a:lnTo>
                      <a:pt x="18" y="108"/>
                    </a:lnTo>
                    <a:lnTo>
                      <a:pt x="42" y="102"/>
                    </a:lnTo>
                    <a:lnTo>
                      <a:pt x="48" y="120"/>
                    </a:lnTo>
                    <a:lnTo>
                      <a:pt x="66" y="114"/>
                    </a:lnTo>
                    <a:lnTo>
                      <a:pt x="84" y="120"/>
                    </a:lnTo>
                    <a:lnTo>
                      <a:pt x="126" y="108"/>
                    </a:lnTo>
                    <a:lnTo>
                      <a:pt x="96" y="138"/>
                    </a:lnTo>
                    <a:lnTo>
                      <a:pt x="54" y="138"/>
                    </a:lnTo>
                    <a:lnTo>
                      <a:pt x="0" y="204"/>
                    </a:lnTo>
                    <a:lnTo>
                      <a:pt x="18" y="210"/>
                    </a:lnTo>
                    <a:lnTo>
                      <a:pt x="24" y="198"/>
                    </a:lnTo>
                    <a:lnTo>
                      <a:pt x="72" y="198"/>
                    </a:lnTo>
                    <a:lnTo>
                      <a:pt x="84" y="174"/>
                    </a:lnTo>
                    <a:lnTo>
                      <a:pt x="108" y="168"/>
                    </a:lnTo>
                    <a:lnTo>
                      <a:pt x="120" y="180"/>
                    </a:lnTo>
                    <a:lnTo>
                      <a:pt x="162" y="156"/>
                    </a:lnTo>
                    <a:lnTo>
                      <a:pt x="186" y="168"/>
                    </a:lnTo>
                    <a:lnTo>
                      <a:pt x="258" y="156"/>
                    </a:lnTo>
                    <a:lnTo>
                      <a:pt x="276" y="132"/>
                    </a:lnTo>
                    <a:lnTo>
                      <a:pt x="246" y="126"/>
                    </a:lnTo>
                    <a:lnTo>
                      <a:pt x="252" y="108"/>
                    </a:lnTo>
                    <a:lnTo>
                      <a:pt x="252" y="102"/>
                    </a:lnTo>
                    <a:lnTo>
                      <a:pt x="264" y="90"/>
                    </a:lnTo>
                    <a:lnTo>
                      <a:pt x="282" y="84"/>
                    </a:lnTo>
                    <a:lnTo>
                      <a:pt x="288" y="54"/>
                    </a:lnTo>
                    <a:lnTo>
                      <a:pt x="282" y="30"/>
                    </a:lnTo>
                    <a:lnTo>
                      <a:pt x="252" y="24"/>
                    </a:lnTo>
                    <a:lnTo>
                      <a:pt x="222" y="42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84" y="0"/>
                    </a:lnTo>
                    <a:lnTo>
                      <a:pt x="66" y="0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0" name="Freeform 241"/>
              <p:cNvSpPr>
                <a:spLocks/>
              </p:cNvSpPr>
              <p:nvPr/>
            </p:nvSpPr>
            <p:spPr bwMode="auto">
              <a:xfrm>
                <a:off x="2232" y="881"/>
                <a:ext cx="66" cy="120"/>
              </a:xfrm>
              <a:custGeom>
                <a:avLst/>
                <a:gdLst>
                  <a:gd name="T0" fmla="*/ 12 w 66"/>
                  <a:gd name="T1" fmla="*/ 66 h 120"/>
                  <a:gd name="T2" fmla="*/ 6 w 66"/>
                  <a:gd name="T3" fmla="*/ 78 h 120"/>
                  <a:gd name="T4" fmla="*/ 6 w 66"/>
                  <a:gd name="T5" fmla="*/ 102 h 120"/>
                  <a:gd name="T6" fmla="*/ 24 w 66"/>
                  <a:gd name="T7" fmla="*/ 120 h 120"/>
                  <a:gd name="T8" fmla="*/ 42 w 66"/>
                  <a:gd name="T9" fmla="*/ 108 h 120"/>
                  <a:gd name="T10" fmla="*/ 48 w 66"/>
                  <a:gd name="T11" fmla="*/ 108 h 120"/>
                  <a:gd name="T12" fmla="*/ 60 w 66"/>
                  <a:gd name="T13" fmla="*/ 102 h 120"/>
                  <a:gd name="T14" fmla="*/ 66 w 66"/>
                  <a:gd name="T15" fmla="*/ 30 h 120"/>
                  <a:gd name="T16" fmla="*/ 42 w 66"/>
                  <a:gd name="T17" fmla="*/ 0 h 120"/>
                  <a:gd name="T18" fmla="*/ 12 w 66"/>
                  <a:gd name="T19" fmla="*/ 18 h 120"/>
                  <a:gd name="T20" fmla="*/ 0 w 66"/>
                  <a:gd name="T21" fmla="*/ 12 h 120"/>
                  <a:gd name="T22" fmla="*/ 0 w 66"/>
                  <a:gd name="T23" fmla="*/ 30 h 120"/>
                  <a:gd name="T24" fmla="*/ 12 w 66"/>
                  <a:gd name="T25" fmla="*/ 42 h 120"/>
                  <a:gd name="T26" fmla="*/ 12 w 66"/>
                  <a:gd name="T27" fmla="*/ 6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120">
                    <a:moveTo>
                      <a:pt x="12" y="66"/>
                    </a:moveTo>
                    <a:lnTo>
                      <a:pt x="6" y="78"/>
                    </a:lnTo>
                    <a:lnTo>
                      <a:pt x="6" y="102"/>
                    </a:lnTo>
                    <a:lnTo>
                      <a:pt x="24" y="120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6" y="30"/>
                    </a:lnTo>
                    <a:lnTo>
                      <a:pt x="42" y="0"/>
                    </a:lnTo>
                    <a:lnTo>
                      <a:pt x="12" y="18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1" name="Freeform 242"/>
              <p:cNvSpPr>
                <a:spLocks/>
              </p:cNvSpPr>
              <p:nvPr/>
            </p:nvSpPr>
            <p:spPr bwMode="auto">
              <a:xfrm>
                <a:off x="2166" y="551"/>
                <a:ext cx="468" cy="504"/>
              </a:xfrm>
              <a:custGeom>
                <a:avLst/>
                <a:gdLst>
                  <a:gd name="T0" fmla="*/ 270 w 468"/>
                  <a:gd name="T1" fmla="*/ 54 h 504"/>
                  <a:gd name="T2" fmla="*/ 216 w 468"/>
                  <a:gd name="T3" fmla="*/ 0 h 504"/>
                  <a:gd name="T4" fmla="*/ 156 w 468"/>
                  <a:gd name="T5" fmla="*/ 12 h 504"/>
                  <a:gd name="T6" fmla="*/ 156 w 468"/>
                  <a:gd name="T7" fmla="*/ 18 h 504"/>
                  <a:gd name="T8" fmla="*/ 156 w 468"/>
                  <a:gd name="T9" fmla="*/ 24 h 504"/>
                  <a:gd name="T10" fmla="*/ 138 w 468"/>
                  <a:gd name="T11" fmla="*/ 42 h 504"/>
                  <a:gd name="T12" fmla="*/ 96 w 468"/>
                  <a:gd name="T13" fmla="*/ 72 h 504"/>
                  <a:gd name="T14" fmla="*/ 72 w 468"/>
                  <a:gd name="T15" fmla="*/ 42 h 504"/>
                  <a:gd name="T16" fmla="*/ 12 w 468"/>
                  <a:gd name="T17" fmla="*/ 72 h 504"/>
                  <a:gd name="T18" fmla="*/ 18 w 468"/>
                  <a:gd name="T19" fmla="*/ 102 h 504"/>
                  <a:gd name="T20" fmla="*/ 6 w 468"/>
                  <a:gd name="T21" fmla="*/ 120 h 504"/>
                  <a:gd name="T22" fmla="*/ 18 w 468"/>
                  <a:gd name="T23" fmla="*/ 162 h 504"/>
                  <a:gd name="T24" fmla="*/ 42 w 468"/>
                  <a:gd name="T25" fmla="*/ 186 h 504"/>
                  <a:gd name="T26" fmla="*/ 90 w 468"/>
                  <a:gd name="T27" fmla="*/ 156 h 504"/>
                  <a:gd name="T28" fmla="*/ 162 w 468"/>
                  <a:gd name="T29" fmla="*/ 234 h 504"/>
                  <a:gd name="T30" fmla="*/ 204 w 468"/>
                  <a:gd name="T31" fmla="*/ 270 h 504"/>
                  <a:gd name="T32" fmla="*/ 282 w 468"/>
                  <a:gd name="T33" fmla="*/ 330 h 504"/>
                  <a:gd name="T34" fmla="*/ 330 w 468"/>
                  <a:gd name="T35" fmla="*/ 360 h 504"/>
                  <a:gd name="T36" fmla="*/ 360 w 468"/>
                  <a:gd name="T37" fmla="*/ 390 h 504"/>
                  <a:gd name="T38" fmla="*/ 372 w 468"/>
                  <a:gd name="T39" fmla="*/ 462 h 504"/>
                  <a:gd name="T40" fmla="*/ 360 w 468"/>
                  <a:gd name="T41" fmla="*/ 498 h 504"/>
                  <a:gd name="T42" fmla="*/ 396 w 468"/>
                  <a:gd name="T43" fmla="*/ 474 h 504"/>
                  <a:gd name="T44" fmla="*/ 414 w 468"/>
                  <a:gd name="T45" fmla="*/ 444 h 504"/>
                  <a:gd name="T46" fmla="*/ 396 w 468"/>
                  <a:gd name="T47" fmla="*/ 408 h 504"/>
                  <a:gd name="T48" fmla="*/ 420 w 468"/>
                  <a:gd name="T49" fmla="*/ 360 h 504"/>
                  <a:gd name="T50" fmla="*/ 462 w 468"/>
                  <a:gd name="T51" fmla="*/ 402 h 504"/>
                  <a:gd name="T52" fmla="*/ 468 w 468"/>
                  <a:gd name="T53" fmla="*/ 384 h 504"/>
                  <a:gd name="T54" fmla="*/ 402 w 468"/>
                  <a:gd name="T55" fmla="*/ 330 h 504"/>
                  <a:gd name="T56" fmla="*/ 372 w 468"/>
                  <a:gd name="T57" fmla="*/ 306 h 504"/>
                  <a:gd name="T58" fmla="*/ 372 w 468"/>
                  <a:gd name="T59" fmla="*/ 288 h 504"/>
                  <a:gd name="T60" fmla="*/ 300 w 468"/>
                  <a:gd name="T61" fmla="*/ 258 h 504"/>
                  <a:gd name="T62" fmla="*/ 234 w 468"/>
                  <a:gd name="T63" fmla="*/ 168 h 504"/>
                  <a:gd name="T64" fmla="*/ 282 w 468"/>
                  <a:gd name="T65" fmla="*/ 78 h 504"/>
                  <a:gd name="T66" fmla="*/ 288 w 468"/>
                  <a:gd name="T67" fmla="*/ 78 h 504"/>
                  <a:gd name="T68" fmla="*/ 288 w 468"/>
                  <a:gd name="T69" fmla="*/ 6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8" h="504">
                    <a:moveTo>
                      <a:pt x="288" y="66"/>
                    </a:moveTo>
                    <a:lnTo>
                      <a:pt x="270" y="54"/>
                    </a:lnTo>
                    <a:lnTo>
                      <a:pt x="270" y="36"/>
                    </a:lnTo>
                    <a:lnTo>
                      <a:pt x="216" y="0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56" y="24"/>
                    </a:lnTo>
                    <a:lnTo>
                      <a:pt x="138" y="30"/>
                    </a:lnTo>
                    <a:lnTo>
                      <a:pt x="138" y="42"/>
                    </a:lnTo>
                    <a:lnTo>
                      <a:pt x="108" y="30"/>
                    </a:lnTo>
                    <a:lnTo>
                      <a:pt x="96" y="72"/>
                    </a:lnTo>
                    <a:lnTo>
                      <a:pt x="78" y="54"/>
                    </a:lnTo>
                    <a:lnTo>
                      <a:pt x="72" y="42"/>
                    </a:lnTo>
                    <a:lnTo>
                      <a:pt x="54" y="66"/>
                    </a:lnTo>
                    <a:lnTo>
                      <a:pt x="12" y="72"/>
                    </a:lnTo>
                    <a:lnTo>
                      <a:pt x="18" y="72"/>
                    </a:lnTo>
                    <a:lnTo>
                      <a:pt x="18" y="102"/>
                    </a:lnTo>
                    <a:lnTo>
                      <a:pt x="0" y="120"/>
                    </a:lnTo>
                    <a:lnTo>
                      <a:pt x="6" y="120"/>
                    </a:lnTo>
                    <a:lnTo>
                      <a:pt x="12" y="132"/>
                    </a:lnTo>
                    <a:lnTo>
                      <a:pt x="18" y="162"/>
                    </a:lnTo>
                    <a:lnTo>
                      <a:pt x="42" y="168"/>
                    </a:lnTo>
                    <a:lnTo>
                      <a:pt x="42" y="186"/>
                    </a:lnTo>
                    <a:lnTo>
                      <a:pt x="54" y="186"/>
                    </a:lnTo>
                    <a:lnTo>
                      <a:pt x="90" y="156"/>
                    </a:lnTo>
                    <a:lnTo>
                      <a:pt x="144" y="180"/>
                    </a:lnTo>
                    <a:lnTo>
                      <a:pt x="162" y="234"/>
                    </a:lnTo>
                    <a:lnTo>
                      <a:pt x="186" y="264"/>
                    </a:lnTo>
                    <a:lnTo>
                      <a:pt x="204" y="270"/>
                    </a:lnTo>
                    <a:lnTo>
                      <a:pt x="258" y="330"/>
                    </a:lnTo>
                    <a:lnTo>
                      <a:pt x="282" y="330"/>
                    </a:lnTo>
                    <a:lnTo>
                      <a:pt x="312" y="360"/>
                    </a:lnTo>
                    <a:lnTo>
                      <a:pt x="330" y="360"/>
                    </a:lnTo>
                    <a:lnTo>
                      <a:pt x="342" y="390"/>
                    </a:lnTo>
                    <a:lnTo>
                      <a:pt x="360" y="390"/>
                    </a:lnTo>
                    <a:lnTo>
                      <a:pt x="384" y="450"/>
                    </a:lnTo>
                    <a:lnTo>
                      <a:pt x="372" y="462"/>
                    </a:lnTo>
                    <a:lnTo>
                      <a:pt x="366" y="474"/>
                    </a:lnTo>
                    <a:lnTo>
                      <a:pt x="360" y="498"/>
                    </a:lnTo>
                    <a:lnTo>
                      <a:pt x="372" y="504"/>
                    </a:lnTo>
                    <a:lnTo>
                      <a:pt x="396" y="474"/>
                    </a:lnTo>
                    <a:lnTo>
                      <a:pt x="396" y="456"/>
                    </a:lnTo>
                    <a:lnTo>
                      <a:pt x="414" y="444"/>
                    </a:lnTo>
                    <a:lnTo>
                      <a:pt x="414" y="426"/>
                    </a:lnTo>
                    <a:lnTo>
                      <a:pt x="396" y="408"/>
                    </a:lnTo>
                    <a:lnTo>
                      <a:pt x="402" y="378"/>
                    </a:lnTo>
                    <a:lnTo>
                      <a:pt x="420" y="360"/>
                    </a:lnTo>
                    <a:lnTo>
                      <a:pt x="450" y="378"/>
                    </a:lnTo>
                    <a:lnTo>
                      <a:pt x="462" y="402"/>
                    </a:lnTo>
                    <a:lnTo>
                      <a:pt x="468" y="396"/>
                    </a:lnTo>
                    <a:lnTo>
                      <a:pt x="468" y="384"/>
                    </a:lnTo>
                    <a:lnTo>
                      <a:pt x="450" y="354"/>
                    </a:lnTo>
                    <a:lnTo>
                      <a:pt x="402" y="330"/>
                    </a:lnTo>
                    <a:lnTo>
                      <a:pt x="372" y="318"/>
                    </a:lnTo>
                    <a:lnTo>
                      <a:pt x="372" y="306"/>
                    </a:lnTo>
                    <a:lnTo>
                      <a:pt x="384" y="294"/>
                    </a:lnTo>
                    <a:lnTo>
                      <a:pt x="372" y="288"/>
                    </a:lnTo>
                    <a:lnTo>
                      <a:pt x="336" y="294"/>
                    </a:lnTo>
                    <a:lnTo>
                      <a:pt x="300" y="258"/>
                    </a:lnTo>
                    <a:lnTo>
                      <a:pt x="276" y="204"/>
                    </a:lnTo>
                    <a:lnTo>
                      <a:pt x="234" y="168"/>
                    </a:lnTo>
                    <a:lnTo>
                      <a:pt x="228" y="96"/>
                    </a:lnTo>
                    <a:lnTo>
                      <a:pt x="282" y="78"/>
                    </a:lnTo>
                    <a:lnTo>
                      <a:pt x="288" y="78"/>
                    </a:lnTo>
                    <a:lnTo>
                      <a:pt x="288" y="78"/>
                    </a:lnTo>
                    <a:lnTo>
                      <a:pt x="288" y="78"/>
                    </a:lnTo>
                    <a:lnTo>
                      <a:pt x="28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2" name="Freeform 243"/>
              <p:cNvSpPr>
                <a:spLocks/>
              </p:cNvSpPr>
              <p:nvPr/>
            </p:nvSpPr>
            <p:spPr bwMode="auto">
              <a:xfrm>
                <a:off x="2400" y="1031"/>
                <a:ext cx="120" cy="90"/>
              </a:xfrm>
              <a:custGeom>
                <a:avLst/>
                <a:gdLst>
                  <a:gd name="T0" fmla="*/ 24 w 120"/>
                  <a:gd name="T1" fmla="*/ 42 h 90"/>
                  <a:gd name="T2" fmla="*/ 54 w 120"/>
                  <a:gd name="T3" fmla="*/ 66 h 90"/>
                  <a:gd name="T4" fmla="*/ 66 w 120"/>
                  <a:gd name="T5" fmla="*/ 66 h 90"/>
                  <a:gd name="T6" fmla="*/ 102 w 120"/>
                  <a:gd name="T7" fmla="*/ 90 h 90"/>
                  <a:gd name="T8" fmla="*/ 108 w 120"/>
                  <a:gd name="T9" fmla="*/ 60 h 90"/>
                  <a:gd name="T10" fmla="*/ 102 w 120"/>
                  <a:gd name="T11" fmla="*/ 48 h 90"/>
                  <a:gd name="T12" fmla="*/ 120 w 120"/>
                  <a:gd name="T13" fmla="*/ 6 h 90"/>
                  <a:gd name="T14" fmla="*/ 114 w 120"/>
                  <a:gd name="T15" fmla="*/ 0 h 90"/>
                  <a:gd name="T16" fmla="*/ 48 w 120"/>
                  <a:gd name="T17" fmla="*/ 18 h 90"/>
                  <a:gd name="T18" fmla="*/ 30 w 120"/>
                  <a:gd name="T19" fmla="*/ 6 h 90"/>
                  <a:gd name="T20" fmla="*/ 18 w 120"/>
                  <a:gd name="T21" fmla="*/ 12 h 90"/>
                  <a:gd name="T22" fmla="*/ 12 w 120"/>
                  <a:gd name="T23" fmla="*/ 6 h 90"/>
                  <a:gd name="T24" fmla="*/ 0 w 120"/>
                  <a:gd name="T25" fmla="*/ 18 h 90"/>
                  <a:gd name="T26" fmla="*/ 6 w 120"/>
                  <a:gd name="T27" fmla="*/ 36 h 90"/>
                  <a:gd name="T28" fmla="*/ 24 w 120"/>
                  <a:gd name="T29" fmla="*/ 4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90">
                    <a:moveTo>
                      <a:pt x="24" y="42"/>
                    </a:moveTo>
                    <a:lnTo>
                      <a:pt x="54" y="66"/>
                    </a:lnTo>
                    <a:lnTo>
                      <a:pt x="66" y="66"/>
                    </a:lnTo>
                    <a:lnTo>
                      <a:pt x="102" y="90"/>
                    </a:lnTo>
                    <a:lnTo>
                      <a:pt x="108" y="60"/>
                    </a:lnTo>
                    <a:lnTo>
                      <a:pt x="102" y="48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48" y="18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3" name="Freeform 244"/>
              <p:cNvSpPr>
                <a:spLocks/>
              </p:cNvSpPr>
              <p:nvPr/>
            </p:nvSpPr>
            <p:spPr bwMode="auto">
              <a:xfrm>
                <a:off x="2322" y="56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4" name="Freeform 245"/>
              <p:cNvSpPr>
                <a:spLocks/>
              </p:cNvSpPr>
              <p:nvPr/>
            </p:nvSpPr>
            <p:spPr bwMode="auto">
              <a:xfrm>
                <a:off x="2304" y="569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0 w 18"/>
                  <a:gd name="T3" fmla="*/ 12 h 12"/>
                  <a:gd name="T4" fmla="*/ 18 w 18"/>
                  <a:gd name="T5" fmla="*/ 6 h 12"/>
                  <a:gd name="T6" fmla="*/ 18 w 18"/>
                  <a:gd name="T7" fmla="*/ 0 h 12"/>
                  <a:gd name="T8" fmla="*/ 18 w 18"/>
                  <a:gd name="T9" fmla="*/ 6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5" name="Freeform 246"/>
              <p:cNvSpPr>
                <a:spLocks/>
              </p:cNvSpPr>
              <p:nvPr/>
            </p:nvSpPr>
            <p:spPr bwMode="auto">
              <a:xfrm>
                <a:off x="2220" y="593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18 w 24"/>
                  <a:gd name="T3" fmla="*/ 0 h 24"/>
                  <a:gd name="T4" fmla="*/ 24 w 24"/>
                  <a:gd name="T5" fmla="*/ 12 h 24"/>
                  <a:gd name="T6" fmla="*/ 18 w 24"/>
                  <a:gd name="T7" fmla="*/ 0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18" y="0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6" name="Freeform 247"/>
              <p:cNvSpPr>
                <a:spLocks/>
              </p:cNvSpPr>
              <p:nvPr/>
            </p:nvSpPr>
            <p:spPr bwMode="auto">
              <a:xfrm>
                <a:off x="2436" y="563"/>
                <a:ext cx="120" cy="90"/>
              </a:xfrm>
              <a:custGeom>
                <a:avLst/>
                <a:gdLst>
                  <a:gd name="T0" fmla="*/ 96 w 120"/>
                  <a:gd name="T1" fmla="*/ 66 h 90"/>
                  <a:gd name="T2" fmla="*/ 84 w 120"/>
                  <a:gd name="T3" fmla="*/ 42 h 90"/>
                  <a:gd name="T4" fmla="*/ 120 w 120"/>
                  <a:gd name="T5" fmla="*/ 12 h 90"/>
                  <a:gd name="T6" fmla="*/ 114 w 120"/>
                  <a:gd name="T7" fmla="*/ 0 h 90"/>
                  <a:gd name="T8" fmla="*/ 6 w 120"/>
                  <a:gd name="T9" fmla="*/ 24 h 90"/>
                  <a:gd name="T10" fmla="*/ 0 w 120"/>
                  <a:gd name="T11" fmla="*/ 24 h 90"/>
                  <a:gd name="T12" fmla="*/ 0 w 120"/>
                  <a:gd name="T13" fmla="*/ 24 h 90"/>
                  <a:gd name="T14" fmla="*/ 0 w 120"/>
                  <a:gd name="T15" fmla="*/ 24 h 90"/>
                  <a:gd name="T16" fmla="*/ 0 w 120"/>
                  <a:gd name="T17" fmla="*/ 42 h 90"/>
                  <a:gd name="T18" fmla="*/ 18 w 120"/>
                  <a:gd name="T19" fmla="*/ 54 h 90"/>
                  <a:gd name="T20" fmla="*/ 18 w 120"/>
                  <a:gd name="T21" fmla="*/ 66 h 90"/>
                  <a:gd name="T22" fmla="*/ 24 w 120"/>
                  <a:gd name="T23" fmla="*/ 78 h 90"/>
                  <a:gd name="T24" fmla="*/ 48 w 120"/>
                  <a:gd name="T25" fmla="*/ 72 h 90"/>
                  <a:gd name="T26" fmla="*/ 66 w 120"/>
                  <a:gd name="T27" fmla="*/ 90 h 90"/>
                  <a:gd name="T28" fmla="*/ 96 w 120"/>
                  <a:gd name="T29" fmla="*/ 6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90">
                    <a:moveTo>
                      <a:pt x="96" y="66"/>
                    </a:moveTo>
                    <a:lnTo>
                      <a:pt x="84" y="42"/>
                    </a:lnTo>
                    <a:lnTo>
                      <a:pt x="120" y="12"/>
                    </a:lnTo>
                    <a:lnTo>
                      <a:pt x="114" y="0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24" y="78"/>
                    </a:lnTo>
                    <a:lnTo>
                      <a:pt x="48" y="72"/>
                    </a:lnTo>
                    <a:lnTo>
                      <a:pt x="66" y="90"/>
                    </a:lnTo>
                    <a:lnTo>
                      <a:pt x="9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7" name="Freeform 248"/>
              <p:cNvSpPr>
                <a:spLocks/>
              </p:cNvSpPr>
              <p:nvPr/>
            </p:nvSpPr>
            <p:spPr bwMode="auto">
              <a:xfrm>
                <a:off x="2436" y="605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12 h 24"/>
                  <a:gd name="T4" fmla="*/ 18 w 18"/>
                  <a:gd name="T5" fmla="*/ 24 h 24"/>
                  <a:gd name="T6" fmla="*/ 18 w 18"/>
                  <a:gd name="T7" fmla="*/ 24 h 24"/>
                  <a:gd name="T8" fmla="*/ 18 w 18"/>
                  <a:gd name="T9" fmla="*/ 12 h 24"/>
                  <a:gd name="T10" fmla="*/ 0 w 1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8" name="Freeform 249"/>
              <p:cNvSpPr>
                <a:spLocks/>
              </p:cNvSpPr>
              <p:nvPr/>
            </p:nvSpPr>
            <p:spPr bwMode="auto">
              <a:xfrm>
                <a:off x="2436" y="587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18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9" name="Freeform 250"/>
              <p:cNvSpPr>
                <a:spLocks/>
              </p:cNvSpPr>
              <p:nvPr/>
            </p:nvSpPr>
            <p:spPr bwMode="auto">
              <a:xfrm>
                <a:off x="2250" y="779"/>
                <a:ext cx="36" cy="96"/>
              </a:xfrm>
              <a:custGeom>
                <a:avLst/>
                <a:gdLst>
                  <a:gd name="T0" fmla="*/ 24 w 36"/>
                  <a:gd name="T1" fmla="*/ 96 h 96"/>
                  <a:gd name="T2" fmla="*/ 36 w 36"/>
                  <a:gd name="T3" fmla="*/ 48 h 96"/>
                  <a:gd name="T4" fmla="*/ 30 w 36"/>
                  <a:gd name="T5" fmla="*/ 36 h 96"/>
                  <a:gd name="T6" fmla="*/ 30 w 36"/>
                  <a:gd name="T7" fmla="*/ 0 h 96"/>
                  <a:gd name="T8" fmla="*/ 24 w 36"/>
                  <a:gd name="T9" fmla="*/ 18 h 96"/>
                  <a:gd name="T10" fmla="*/ 0 w 36"/>
                  <a:gd name="T11" fmla="*/ 30 h 96"/>
                  <a:gd name="T12" fmla="*/ 6 w 36"/>
                  <a:gd name="T13" fmla="*/ 78 h 96"/>
                  <a:gd name="T14" fmla="*/ 24 w 36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96">
                    <a:moveTo>
                      <a:pt x="24" y="96"/>
                    </a:moveTo>
                    <a:lnTo>
                      <a:pt x="36" y="48"/>
                    </a:lnTo>
                    <a:lnTo>
                      <a:pt x="30" y="36"/>
                    </a:lnTo>
                    <a:lnTo>
                      <a:pt x="30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78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0" name="Freeform 251"/>
              <p:cNvSpPr>
                <a:spLocks/>
              </p:cNvSpPr>
              <p:nvPr/>
            </p:nvSpPr>
            <p:spPr bwMode="auto">
              <a:xfrm>
                <a:off x="1722" y="305"/>
                <a:ext cx="498" cy="510"/>
              </a:xfrm>
              <a:custGeom>
                <a:avLst/>
                <a:gdLst>
                  <a:gd name="T0" fmla="*/ 462 w 498"/>
                  <a:gd name="T1" fmla="*/ 408 h 510"/>
                  <a:gd name="T2" fmla="*/ 450 w 498"/>
                  <a:gd name="T3" fmla="*/ 366 h 510"/>
                  <a:gd name="T4" fmla="*/ 444 w 498"/>
                  <a:gd name="T5" fmla="*/ 366 h 510"/>
                  <a:gd name="T6" fmla="*/ 462 w 498"/>
                  <a:gd name="T7" fmla="*/ 348 h 510"/>
                  <a:gd name="T8" fmla="*/ 456 w 498"/>
                  <a:gd name="T9" fmla="*/ 318 h 510"/>
                  <a:gd name="T10" fmla="*/ 420 w 498"/>
                  <a:gd name="T11" fmla="*/ 288 h 510"/>
                  <a:gd name="T12" fmla="*/ 420 w 498"/>
                  <a:gd name="T13" fmla="*/ 288 h 510"/>
                  <a:gd name="T14" fmla="*/ 468 w 498"/>
                  <a:gd name="T15" fmla="*/ 222 h 510"/>
                  <a:gd name="T16" fmla="*/ 498 w 498"/>
                  <a:gd name="T17" fmla="*/ 132 h 510"/>
                  <a:gd name="T18" fmla="*/ 450 w 498"/>
                  <a:gd name="T19" fmla="*/ 120 h 510"/>
                  <a:gd name="T20" fmla="*/ 438 w 498"/>
                  <a:gd name="T21" fmla="*/ 102 h 510"/>
                  <a:gd name="T22" fmla="*/ 384 w 498"/>
                  <a:gd name="T23" fmla="*/ 90 h 510"/>
                  <a:gd name="T24" fmla="*/ 384 w 498"/>
                  <a:gd name="T25" fmla="*/ 54 h 510"/>
                  <a:gd name="T26" fmla="*/ 354 w 498"/>
                  <a:gd name="T27" fmla="*/ 66 h 510"/>
                  <a:gd name="T28" fmla="*/ 294 w 498"/>
                  <a:gd name="T29" fmla="*/ 12 h 510"/>
                  <a:gd name="T30" fmla="*/ 258 w 498"/>
                  <a:gd name="T31" fmla="*/ 12 h 510"/>
                  <a:gd name="T32" fmla="*/ 204 w 498"/>
                  <a:gd name="T33" fmla="*/ 90 h 510"/>
                  <a:gd name="T34" fmla="*/ 150 w 498"/>
                  <a:gd name="T35" fmla="*/ 114 h 510"/>
                  <a:gd name="T36" fmla="*/ 114 w 498"/>
                  <a:gd name="T37" fmla="*/ 90 h 510"/>
                  <a:gd name="T38" fmla="*/ 90 w 498"/>
                  <a:gd name="T39" fmla="*/ 162 h 510"/>
                  <a:gd name="T40" fmla="*/ 54 w 498"/>
                  <a:gd name="T41" fmla="*/ 144 h 510"/>
                  <a:gd name="T42" fmla="*/ 24 w 498"/>
                  <a:gd name="T43" fmla="*/ 210 h 510"/>
                  <a:gd name="T44" fmla="*/ 120 w 498"/>
                  <a:gd name="T45" fmla="*/ 240 h 510"/>
                  <a:gd name="T46" fmla="*/ 150 w 498"/>
                  <a:gd name="T47" fmla="*/ 300 h 510"/>
                  <a:gd name="T48" fmla="*/ 126 w 498"/>
                  <a:gd name="T49" fmla="*/ 462 h 510"/>
                  <a:gd name="T50" fmla="*/ 210 w 498"/>
                  <a:gd name="T51" fmla="*/ 504 h 510"/>
                  <a:gd name="T52" fmla="*/ 222 w 498"/>
                  <a:gd name="T53" fmla="*/ 492 h 510"/>
                  <a:gd name="T54" fmla="*/ 312 w 498"/>
                  <a:gd name="T55" fmla="*/ 510 h 510"/>
                  <a:gd name="T56" fmla="*/ 354 w 498"/>
                  <a:gd name="T57" fmla="*/ 450 h 510"/>
                  <a:gd name="T58" fmla="*/ 450 w 498"/>
                  <a:gd name="T59" fmla="*/ 474 h 510"/>
                  <a:gd name="T60" fmla="*/ 486 w 498"/>
                  <a:gd name="T61" fmla="*/ 432 h 510"/>
                  <a:gd name="T62" fmla="*/ 486 w 498"/>
                  <a:gd name="T63" fmla="*/ 432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8" h="510">
                    <a:moveTo>
                      <a:pt x="486" y="414"/>
                    </a:moveTo>
                    <a:lnTo>
                      <a:pt x="462" y="408"/>
                    </a:lnTo>
                    <a:lnTo>
                      <a:pt x="456" y="378"/>
                    </a:lnTo>
                    <a:lnTo>
                      <a:pt x="450" y="366"/>
                    </a:lnTo>
                    <a:lnTo>
                      <a:pt x="444" y="366"/>
                    </a:lnTo>
                    <a:lnTo>
                      <a:pt x="444" y="366"/>
                    </a:lnTo>
                    <a:lnTo>
                      <a:pt x="444" y="366"/>
                    </a:lnTo>
                    <a:lnTo>
                      <a:pt x="462" y="348"/>
                    </a:lnTo>
                    <a:lnTo>
                      <a:pt x="462" y="318"/>
                    </a:lnTo>
                    <a:lnTo>
                      <a:pt x="456" y="318"/>
                    </a:lnTo>
                    <a:lnTo>
                      <a:pt x="456" y="306"/>
                    </a:lnTo>
                    <a:lnTo>
                      <a:pt x="420" y="288"/>
                    </a:lnTo>
                    <a:lnTo>
                      <a:pt x="420" y="288"/>
                    </a:lnTo>
                    <a:lnTo>
                      <a:pt x="420" y="288"/>
                    </a:lnTo>
                    <a:lnTo>
                      <a:pt x="438" y="264"/>
                    </a:lnTo>
                    <a:lnTo>
                      <a:pt x="468" y="222"/>
                    </a:lnTo>
                    <a:lnTo>
                      <a:pt x="480" y="216"/>
                    </a:lnTo>
                    <a:lnTo>
                      <a:pt x="498" y="132"/>
                    </a:lnTo>
                    <a:lnTo>
                      <a:pt x="492" y="132"/>
                    </a:lnTo>
                    <a:lnTo>
                      <a:pt x="450" y="120"/>
                    </a:lnTo>
                    <a:lnTo>
                      <a:pt x="444" y="114"/>
                    </a:lnTo>
                    <a:lnTo>
                      <a:pt x="438" y="102"/>
                    </a:lnTo>
                    <a:lnTo>
                      <a:pt x="432" y="102"/>
                    </a:lnTo>
                    <a:lnTo>
                      <a:pt x="384" y="90"/>
                    </a:lnTo>
                    <a:lnTo>
                      <a:pt x="384" y="90"/>
                    </a:lnTo>
                    <a:lnTo>
                      <a:pt x="384" y="54"/>
                    </a:lnTo>
                    <a:lnTo>
                      <a:pt x="354" y="78"/>
                    </a:lnTo>
                    <a:lnTo>
                      <a:pt x="354" y="66"/>
                    </a:lnTo>
                    <a:lnTo>
                      <a:pt x="354" y="48"/>
                    </a:lnTo>
                    <a:lnTo>
                      <a:pt x="294" y="12"/>
                    </a:lnTo>
                    <a:lnTo>
                      <a:pt x="288" y="0"/>
                    </a:lnTo>
                    <a:lnTo>
                      <a:pt x="258" y="12"/>
                    </a:lnTo>
                    <a:lnTo>
                      <a:pt x="252" y="72"/>
                    </a:lnTo>
                    <a:lnTo>
                      <a:pt x="204" y="90"/>
                    </a:lnTo>
                    <a:lnTo>
                      <a:pt x="192" y="114"/>
                    </a:lnTo>
                    <a:lnTo>
                      <a:pt x="150" y="114"/>
                    </a:lnTo>
                    <a:lnTo>
                      <a:pt x="138" y="90"/>
                    </a:lnTo>
                    <a:lnTo>
                      <a:pt x="114" y="90"/>
                    </a:lnTo>
                    <a:lnTo>
                      <a:pt x="126" y="150"/>
                    </a:lnTo>
                    <a:lnTo>
                      <a:pt x="90" y="162"/>
                    </a:lnTo>
                    <a:lnTo>
                      <a:pt x="72" y="144"/>
                    </a:lnTo>
                    <a:lnTo>
                      <a:pt x="54" y="144"/>
                    </a:lnTo>
                    <a:lnTo>
                      <a:pt x="0" y="174"/>
                    </a:lnTo>
                    <a:lnTo>
                      <a:pt x="24" y="210"/>
                    </a:lnTo>
                    <a:lnTo>
                      <a:pt x="48" y="210"/>
                    </a:lnTo>
                    <a:lnTo>
                      <a:pt x="120" y="240"/>
                    </a:lnTo>
                    <a:lnTo>
                      <a:pt x="102" y="264"/>
                    </a:lnTo>
                    <a:lnTo>
                      <a:pt x="150" y="300"/>
                    </a:lnTo>
                    <a:lnTo>
                      <a:pt x="132" y="462"/>
                    </a:lnTo>
                    <a:lnTo>
                      <a:pt x="126" y="462"/>
                    </a:lnTo>
                    <a:lnTo>
                      <a:pt x="138" y="480"/>
                    </a:lnTo>
                    <a:lnTo>
                      <a:pt x="210" y="504"/>
                    </a:lnTo>
                    <a:lnTo>
                      <a:pt x="216" y="498"/>
                    </a:lnTo>
                    <a:lnTo>
                      <a:pt x="222" y="492"/>
                    </a:lnTo>
                    <a:lnTo>
                      <a:pt x="258" y="510"/>
                    </a:lnTo>
                    <a:lnTo>
                      <a:pt x="312" y="510"/>
                    </a:lnTo>
                    <a:lnTo>
                      <a:pt x="306" y="480"/>
                    </a:lnTo>
                    <a:lnTo>
                      <a:pt x="354" y="450"/>
                    </a:lnTo>
                    <a:lnTo>
                      <a:pt x="426" y="474"/>
                    </a:lnTo>
                    <a:lnTo>
                      <a:pt x="450" y="474"/>
                    </a:lnTo>
                    <a:lnTo>
                      <a:pt x="480" y="432"/>
                    </a:lnTo>
                    <a:lnTo>
                      <a:pt x="486" y="432"/>
                    </a:lnTo>
                    <a:lnTo>
                      <a:pt x="486" y="432"/>
                    </a:lnTo>
                    <a:lnTo>
                      <a:pt x="486" y="432"/>
                    </a:lnTo>
                    <a:lnTo>
                      <a:pt x="486" y="4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1" name="Freeform 252"/>
              <p:cNvSpPr>
                <a:spLocks/>
              </p:cNvSpPr>
              <p:nvPr/>
            </p:nvSpPr>
            <p:spPr bwMode="auto">
              <a:xfrm>
                <a:off x="2214" y="43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2" name="Freeform 253"/>
              <p:cNvSpPr>
                <a:spLocks/>
              </p:cNvSpPr>
              <p:nvPr/>
            </p:nvSpPr>
            <p:spPr bwMode="auto">
              <a:xfrm>
                <a:off x="2154" y="407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6 w 12"/>
                  <a:gd name="T3" fmla="*/ 0 h 12"/>
                  <a:gd name="T4" fmla="*/ 0 w 12"/>
                  <a:gd name="T5" fmla="*/ 0 h 12"/>
                  <a:gd name="T6" fmla="*/ 6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3" name="Freeform 254"/>
              <p:cNvSpPr>
                <a:spLocks/>
              </p:cNvSpPr>
              <p:nvPr/>
            </p:nvSpPr>
            <p:spPr bwMode="auto">
              <a:xfrm>
                <a:off x="2142" y="593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36 w 36"/>
                  <a:gd name="T5" fmla="*/ 18 h 30"/>
                  <a:gd name="T6" fmla="*/ 36 w 36"/>
                  <a:gd name="T7" fmla="*/ 30 h 30"/>
                  <a:gd name="T8" fmla="*/ 36 w 36"/>
                  <a:gd name="T9" fmla="*/ 30 h 30"/>
                  <a:gd name="T10" fmla="*/ 36 w 36"/>
                  <a:gd name="T11" fmla="*/ 18 h 30"/>
                  <a:gd name="T12" fmla="*/ 0 w 3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4" name="Freeform 255"/>
              <p:cNvSpPr>
                <a:spLocks/>
              </p:cNvSpPr>
              <p:nvPr/>
            </p:nvSpPr>
            <p:spPr bwMode="auto">
              <a:xfrm>
                <a:off x="2160" y="521"/>
                <a:ext cx="42" cy="48"/>
              </a:xfrm>
              <a:custGeom>
                <a:avLst/>
                <a:gdLst>
                  <a:gd name="T0" fmla="*/ 42 w 42"/>
                  <a:gd name="T1" fmla="*/ 0 h 48"/>
                  <a:gd name="T2" fmla="*/ 30 w 42"/>
                  <a:gd name="T3" fmla="*/ 6 h 48"/>
                  <a:gd name="T4" fmla="*/ 0 w 42"/>
                  <a:gd name="T5" fmla="*/ 48 h 48"/>
                  <a:gd name="T6" fmla="*/ 30 w 42"/>
                  <a:gd name="T7" fmla="*/ 6 h 48"/>
                  <a:gd name="T8" fmla="*/ 42 w 4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8">
                    <a:moveTo>
                      <a:pt x="42" y="0"/>
                    </a:moveTo>
                    <a:lnTo>
                      <a:pt x="30" y="6"/>
                    </a:lnTo>
                    <a:lnTo>
                      <a:pt x="0" y="48"/>
                    </a:lnTo>
                    <a:lnTo>
                      <a:pt x="3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5" name="Freeform 256"/>
              <p:cNvSpPr>
                <a:spLocks/>
              </p:cNvSpPr>
              <p:nvPr/>
            </p:nvSpPr>
            <p:spPr bwMode="auto">
              <a:xfrm>
                <a:off x="2106" y="359"/>
                <a:ext cx="0" cy="36"/>
              </a:xfrm>
              <a:custGeom>
                <a:avLst/>
                <a:gdLst>
                  <a:gd name="T0" fmla="*/ 0 h 36"/>
                  <a:gd name="T1" fmla="*/ 36 h 36"/>
                  <a:gd name="T2" fmla="*/ 0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6" name="Freeform 257"/>
              <p:cNvSpPr>
                <a:spLocks/>
              </p:cNvSpPr>
              <p:nvPr/>
            </p:nvSpPr>
            <p:spPr bwMode="auto">
              <a:xfrm>
                <a:off x="2010" y="305"/>
                <a:ext cx="66" cy="66"/>
              </a:xfrm>
              <a:custGeom>
                <a:avLst/>
                <a:gdLst>
                  <a:gd name="T0" fmla="*/ 66 w 66"/>
                  <a:gd name="T1" fmla="*/ 48 h 66"/>
                  <a:gd name="T2" fmla="*/ 66 w 66"/>
                  <a:gd name="T3" fmla="*/ 66 h 66"/>
                  <a:gd name="T4" fmla="*/ 66 w 66"/>
                  <a:gd name="T5" fmla="*/ 48 h 66"/>
                  <a:gd name="T6" fmla="*/ 6 w 66"/>
                  <a:gd name="T7" fmla="*/ 12 h 66"/>
                  <a:gd name="T8" fmla="*/ 0 w 66"/>
                  <a:gd name="T9" fmla="*/ 0 h 66"/>
                  <a:gd name="T10" fmla="*/ 6 w 66"/>
                  <a:gd name="T11" fmla="*/ 12 h 66"/>
                  <a:gd name="T12" fmla="*/ 66 w 66"/>
                  <a:gd name="T13" fmla="*/ 4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6">
                    <a:moveTo>
                      <a:pt x="66" y="48"/>
                    </a:moveTo>
                    <a:lnTo>
                      <a:pt x="66" y="66"/>
                    </a:lnTo>
                    <a:lnTo>
                      <a:pt x="66" y="48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6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7" name="Rectangle 258"/>
              <p:cNvSpPr>
                <a:spLocks noChangeArrowheads="1"/>
              </p:cNvSpPr>
              <p:nvPr/>
            </p:nvSpPr>
            <p:spPr bwMode="auto">
              <a:xfrm>
                <a:off x="2178" y="623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8" name="Freeform 259"/>
              <p:cNvSpPr>
                <a:spLocks/>
              </p:cNvSpPr>
              <p:nvPr/>
            </p:nvSpPr>
            <p:spPr bwMode="auto">
              <a:xfrm>
                <a:off x="2208" y="719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0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9" name="Rectangle 260"/>
              <p:cNvSpPr>
                <a:spLocks noChangeArrowheads="1"/>
              </p:cNvSpPr>
              <p:nvPr/>
            </p:nvSpPr>
            <p:spPr bwMode="auto">
              <a:xfrm>
                <a:off x="2166" y="671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0" name="Freeform 261"/>
              <p:cNvSpPr>
                <a:spLocks/>
              </p:cNvSpPr>
              <p:nvPr/>
            </p:nvSpPr>
            <p:spPr bwMode="auto">
              <a:xfrm>
                <a:off x="2064" y="941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12 w 18"/>
                  <a:gd name="T3" fmla="*/ 0 h 18"/>
                  <a:gd name="T4" fmla="*/ 0 w 18"/>
                  <a:gd name="T5" fmla="*/ 0 h 18"/>
                  <a:gd name="T6" fmla="*/ 0 w 18"/>
                  <a:gd name="T7" fmla="*/ 6 h 18"/>
                  <a:gd name="T8" fmla="*/ 12 w 18"/>
                  <a:gd name="T9" fmla="*/ 18 h 18"/>
                  <a:gd name="T10" fmla="*/ 18 w 18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1" name="Freeform 262"/>
              <p:cNvSpPr>
                <a:spLocks/>
              </p:cNvSpPr>
              <p:nvPr/>
            </p:nvSpPr>
            <p:spPr bwMode="auto">
              <a:xfrm>
                <a:off x="1548" y="749"/>
                <a:ext cx="492" cy="396"/>
              </a:xfrm>
              <a:custGeom>
                <a:avLst/>
                <a:gdLst>
                  <a:gd name="T0" fmla="*/ 396 w 492"/>
                  <a:gd name="T1" fmla="*/ 48 h 396"/>
                  <a:gd name="T2" fmla="*/ 384 w 492"/>
                  <a:gd name="T3" fmla="*/ 60 h 396"/>
                  <a:gd name="T4" fmla="*/ 384 w 492"/>
                  <a:gd name="T5" fmla="*/ 60 h 396"/>
                  <a:gd name="T6" fmla="*/ 300 w 492"/>
                  <a:gd name="T7" fmla="*/ 18 h 396"/>
                  <a:gd name="T8" fmla="*/ 192 w 492"/>
                  <a:gd name="T9" fmla="*/ 18 h 396"/>
                  <a:gd name="T10" fmla="*/ 84 w 492"/>
                  <a:gd name="T11" fmla="*/ 6 h 396"/>
                  <a:gd name="T12" fmla="*/ 42 w 492"/>
                  <a:gd name="T13" fmla="*/ 0 h 396"/>
                  <a:gd name="T14" fmla="*/ 6 w 492"/>
                  <a:gd name="T15" fmla="*/ 24 h 396"/>
                  <a:gd name="T16" fmla="*/ 18 w 492"/>
                  <a:gd name="T17" fmla="*/ 66 h 396"/>
                  <a:gd name="T18" fmla="*/ 18 w 492"/>
                  <a:gd name="T19" fmla="*/ 96 h 396"/>
                  <a:gd name="T20" fmla="*/ 42 w 492"/>
                  <a:gd name="T21" fmla="*/ 84 h 396"/>
                  <a:gd name="T22" fmla="*/ 108 w 492"/>
                  <a:gd name="T23" fmla="*/ 90 h 396"/>
                  <a:gd name="T24" fmla="*/ 108 w 492"/>
                  <a:gd name="T25" fmla="*/ 90 h 396"/>
                  <a:gd name="T26" fmla="*/ 120 w 492"/>
                  <a:gd name="T27" fmla="*/ 114 h 396"/>
                  <a:gd name="T28" fmla="*/ 120 w 492"/>
                  <a:gd name="T29" fmla="*/ 114 h 396"/>
                  <a:gd name="T30" fmla="*/ 96 w 492"/>
                  <a:gd name="T31" fmla="*/ 144 h 396"/>
                  <a:gd name="T32" fmla="*/ 78 w 492"/>
                  <a:gd name="T33" fmla="*/ 222 h 396"/>
                  <a:gd name="T34" fmla="*/ 84 w 492"/>
                  <a:gd name="T35" fmla="*/ 240 h 396"/>
                  <a:gd name="T36" fmla="*/ 84 w 492"/>
                  <a:gd name="T37" fmla="*/ 240 h 396"/>
                  <a:gd name="T38" fmla="*/ 78 w 492"/>
                  <a:gd name="T39" fmla="*/ 270 h 396"/>
                  <a:gd name="T40" fmla="*/ 90 w 492"/>
                  <a:gd name="T41" fmla="*/ 294 h 396"/>
                  <a:gd name="T42" fmla="*/ 90 w 492"/>
                  <a:gd name="T43" fmla="*/ 294 h 396"/>
                  <a:gd name="T44" fmla="*/ 72 w 492"/>
                  <a:gd name="T45" fmla="*/ 342 h 396"/>
                  <a:gd name="T46" fmla="*/ 72 w 492"/>
                  <a:gd name="T47" fmla="*/ 342 h 396"/>
                  <a:gd name="T48" fmla="*/ 120 w 492"/>
                  <a:gd name="T49" fmla="*/ 384 h 396"/>
                  <a:gd name="T50" fmla="*/ 180 w 492"/>
                  <a:gd name="T51" fmla="*/ 372 h 396"/>
                  <a:gd name="T52" fmla="*/ 282 w 492"/>
                  <a:gd name="T53" fmla="*/ 366 h 396"/>
                  <a:gd name="T54" fmla="*/ 330 w 492"/>
                  <a:gd name="T55" fmla="*/ 324 h 396"/>
                  <a:gd name="T56" fmla="*/ 372 w 492"/>
                  <a:gd name="T57" fmla="*/ 258 h 396"/>
                  <a:gd name="T58" fmla="*/ 402 w 492"/>
                  <a:gd name="T59" fmla="*/ 144 h 396"/>
                  <a:gd name="T60" fmla="*/ 492 w 492"/>
                  <a:gd name="T61" fmla="*/ 96 h 396"/>
                  <a:gd name="T62" fmla="*/ 486 w 492"/>
                  <a:gd name="T63" fmla="*/ 66 h 396"/>
                  <a:gd name="T64" fmla="*/ 432 w 492"/>
                  <a:gd name="T65" fmla="*/ 6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2" h="396">
                    <a:moveTo>
                      <a:pt x="432" y="66"/>
                    </a:moveTo>
                    <a:lnTo>
                      <a:pt x="396" y="48"/>
                    </a:lnTo>
                    <a:lnTo>
                      <a:pt x="390" y="54"/>
                    </a:lnTo>
                    <a:lnTo>
                      <a:pt x="384" y="60"/>
                    </a:lnTo>
                    <a:lnTo>
                      <a:pt x="384" y="60"/>
                    </a:lnTo>
                    <a:lnTo>
                      <a:pt x="384" y="60"/>
                    </a:lnTo>
                    <a:lnTo>
                      <a:pt x="312" y="36"/>
                    </a:lnTo>
                    <a:lnTo>
                      <a:pt x="300" y="18"/>
                    </a:lnTo>
                    <a:lnTo>
                      <a:pt x="216" y="12"/>
                    </a:lnTo>
                    <a:lnTo>
                      <a:pt x="192" y="18"/>
                    </a:lnTo>
                    <a:lnTo>
                      <a:pt x="132" y="0"/>
                    </a:lnTo>
                    <a:lnTo>
                      <a:pt x="84" y="6"/>
                    </a:lnTo>
                    <a:lnTo>
                      <a:pt x="66" y="0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18" y="66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42" y="84"/>
                    </a:lnTo>
                    <a:lnTo>
                      <a:pt x="48" y="96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14" y="102"/>
                    </a:lnTo>
                    <a:lnTo>
                      <a:pt x="120" y="114"/>
                    </a:lnTo>
                    <a:lnTo>
                      <a:pt x="120" y="114"/>
                    </a:lnTo>
                    <a:lnTo>
                      <a:pt x="120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90" y="204"/>
                    </a:lnTo>
                    <a:lnTo>
                      <a:pt x="78" y="222"/>
                    </a:lnTo>
                    <a:lnTo>
                      <a:pt x="84" y="234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52"/>
                    </a:lnTo>
                    <a:lnTo>
                      <a:pt x="78" y="270"/>
                    </a:lnTo>
                    <a:lnTo>
                      <a:pt x="84" y="282"/>
                    </a:lnTo>
                    <a:lnTo>
                      <a:pt x="90" y="294"/>
                    </a:lnTo>
                    <a:lnTo>
                      <a:pt x="90" y="294"/>
                    </a:lnTo>
                    <a:lnTo>
                      <a:pt x="90" y="294"/>
                    </a:lnTo>
                    <a:lnTo>
                      <a:pt x="72" y="318"/>
                    </a:lnTo>
                    <a:lnTo>
                      <a:pt x="72" y="342"/>
                    </a:lnTo>
                    <a:lnTo>
                      <a:pt x="72" y="342"/>
                    </a:lnTo>
                    <a:lnTo>
                      <a:pt x="72" y="342"/>
                    </a:lnTo>
                    <a:lnTo>
                      <a:pt x="108" y="342"/>
                    </a:lnTo>
                    <a:lnTo>
                      <a:pt x="120" y="384"/>
                    </a:lnTo>
                    <a:lnTo>
                      <a:pt x="150" y="396"/>
                    </a:lnTo>
                    <a:lnTo>
                      <a:pt x="180" y="372"/>
                    </a:lnTo>
                    <a:lnTo>
                      <a:pt x="204" y="366"/>
                    </a:lnTo>
                    <a:lnTo>
                      <a:pt x="282" y="366"/>
                    </a:lnTo>
                    <a:lnTo>
                      <a:pt x="306" y="324"/>
                    </a:lnTo>
                    <a:lnTo>
                      <a:pt x="330" y="324"/>
                    </a:lnTo>
                    <a:lnTo>
                      <a:pt x="342" y="288"/>
                    </a:lnTo>
                    <a:lnTo>
                      <a:pt x="372" y="258"/>
                    </a:lnTo>
                    <a:lnTo>
                      <a:pt x="342" y="228"/>
                    </a:lnTo>
                    <a:lnTo>
                      <a:pt x="402" y="144"/>
                    </a:lnTo>
                    <a:lnTo>
                      <a:pt x="444" y="132"/>
                    </a:lnTo>
                    <a:lnTo>
                      <a:pt x="492" y="96"/>
                    </a:lnTo>
                    <a:lnTo>
                      <a:pt x="486" y="66"/>
                    </a:lnTo>
                    <a:lnTo>
                      <a:pt x="486" y="66"/>
                    </a:lnTo>
                    <a:lnTo>
                      <a:pt x="432" y="66"/>
                    </a:lnTo>
                    <a:lnTo>
                      <a:pt x="43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2" name="Freeform 263"/>
              <p:cNvSpPr>
                <a:spLocks/>
              </p:cNvSpPr>
              <p:nvPr/>
            </p:nvSpPr>
            <p:spPr bwMode="auto">
              <a:xfrm>
                <a:off x="2004" y="947"/>
                <a:ext cx="42" cy="36"/>
              </a:xfrm>
              <a:custGeom>
                <a:avLst/>
                <a:gdLst>
                  <a:gd name="T0" fmla="*/ 42 w 42"/>
                  <a:gd name="T1" fmla="*/ 18 h 36"/>
                  <a:gd name="T2" fmla="*/ 30 w 42"/>
                  <a:gd name="T3" fmla="*/ 12 h 36"/>
                  <a:gd name="T4" fmla="*/ 30 w 42"/>
                  <a:gd name="T5" fmla="*/ 0 h 36"/>
                  <a:gd name="T6" fmla="*/ 6 w 42"/>
                  <a:gd name="T7" fmla="*/ 12 h 36"/>
                  <a:gd name="T8" fmla="*/ 0 w 42"/>
                  <a:gd name="T9" fmla="*/ 18 h 36"/>
                  <a:gd name="T10" fmla="*/ 30 w 42"/>
                  <a:gd name="T11" fmla="*/ 36 h 36"/>
                  <a:gd name="T12" fmla="*/ 42 w 42"/>
                  <a:gd name="T13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42" y="18"/>
                    </a:moveTo>
                    <a:lnTo>
                      <a:pt x="30" y="12"/>
                    </a:lnTo>
                    <a:lnTo>
                      <a:pt x="30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30" y="36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3" name="Freeform 264"/>
              <p:cNvSpPr>
                <a:spLocks/>
              </p:cNvSpPr>
              <p:nvPr/>
            </p:nvSpPr>
            <p:spPr bwMode="auto">
              <a:xfrm>
                <a:off x="1932" y="803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4" name="Freeform 265"/>
              <p:cNvSpPr>
                <a:spLocks/>
              </p:cNvSpPr>
              <p:nvPr/>
            </p:nvSpPr>
            <p:spPr bwMode="auto">
              <a:xfrm>
                <a:off x="1536" y="833"/>
                <a:ext cx="132" cy="258"/>
              </a:xfrm>
              <a:custGeom>
                <a:avLst/>
                <a:gdLst>
                  <a:gd name="T0" fmla="*/ 102 w 132"/>
                  <a:gd name="T1" fmla="*/ 210 h 258"/>
                  <a:gd name="T2" fmla="*/ 96 w 132"/>
                  <a:gd name="T3" fmla="*/ 198 h 258"/>
                  <a:gd name="T4" fmla="*/ 90 w 132"/>
                  <a:gd name="T5" fmla="*/ 186 h 258"/>
                  <a:gd name="T6" fmla="*/ 96 w 132"/>
                  <a:gd name="T7" fmla="*/ 168 h 258"/>
                  <a:gd name="T8" fmla="*/ 96 w 132"/>
                  <a:gd name="T9" fmla="*/ 156 h 258"/>
                  <a:gd name="T10" fmla="*/ 96 w 132"/>
                  <a:gd name="T11" fmla="*/ 150 h 258"/>
                  <a:gd name="T12" fmla="*/ 90 w 132"/>
                  <a:gd name="T13" fmla="*/ 138 h 258"/>
                  <a:gd name="T14" fmla="*/ 102 w 132"/>
                  <a:gd name="T15" fmla="*/ 120 h 258"/>
                  <a:gd name="T16" fmla="*/ 108 w 132"/>
                  <a:gd name="T17" fmla="*/ 60 h 258"/>
                  <a:gd name="T18" fmla="*/ 120 w 132"/>
                  <a:gd name="T19" fmla="*/ 48 h 258"/>
                  <a:gd name="T20" fmla="*/ 132 w 132"/>
                  <a:gd name="T21" fmla="*/ 30 h 258"/>
                  <a:gd name="T22" fmla="*/ 126 w 132"/>
                  <a:gd name="T23" fmla="*/ 18 h 258"/>
                  <a:gd name="T24" fmla="*/ 120 w 132"/>
                  <a:gd name="T25" fmla="*/ 6 h 258"/>
                  <a:gd name="T26" fmla="*/ 60 w 132"/>
                  <a:gd name="T27" fmla="*/ 12 h 258"/>
                  <a:gd name="T28" fmla="*/ 54 w 132"/>
                  <a:gd name="T29" fmla="*/ 0 h 258"/>
                  <a:gd name="T30" fmla="*/ 30 w 132"/>
                  <a:gd name="T31" fmla="*/ 12 h 258"/>
                  <a:gd name="T32" fmla="*/ 36 w 132"/>
                  <a:gd name="T33" fmla="*/ 54 h 258"/>
                  <a:gd name="T34" fmla="*/ 0 w 132"/>
                  <a:gd name="T35" fmla="*/ 174 h 258"/>
                  <a:gd name="T36" fmla="*/ 12 w 132"/>
                  <a:gd name="T37" fmla="*/ 198 h 258"/>
                  <a:gd name="T38" fmla="*/ 30 w 132"/>
                  <a:gd name="T39" fmla="*/ 192 h 258"/>
                  <a:gd name="T40" fmla="*/ 18 w 132"/>
                  <a:gd name="T41" fmla="*/ 258 h 258"/>
                  <a:gd name="T42" fmla="*/ 84 w 132"/>
                  <a:gd name="T43" fmla="*/ 258 h 258"/>
                  <a:gd name="T44" fmla="*/ 84 w 132"/>
                  <a:gd name="T45" fmla="*/ 234 h 258"/>
                  <a:gd name="T46" fmla="*/ 102 w 132"/>
                  <a:gd name="T47" fmla="*/ 21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2" h="258">
                    <a:moveTo>
                      <a:pt x="102" y="210"/>
                    </a:moveTo>
                    <a:lnTo>
                      <a:pt x="96" y="198"/>
                    </a:lnTo>
                    <a:lnTo>
                      <a:pt x="90" y="186"/>
                    </a:lnTo>
                    <a:lnTo>
                      <a:pt x="96" y="168"/>
                    </a:lnTo>
                    <a:lnTo>
                      <a:pt x="96" y="156"/>
                    </a:lnTo>
                    <a:lnTo>
                      <a:pt x="96" y="150"/>
                    </a:lnTo>
                    <a:lnTo>
                      <a:pt x="90" y="138"/>
                    </a:lnTo>
                    <a:lnTo>
                      <a:pt x="102" y="120"/>
                    </a:lnTo>
                    <a:lnTo>
                      <a:pt x="108" y="60"/>
                    </a:lnTo>
                    <a:lnTo>
                      <a:pt x="120" y="48"/>
                    </a:lnTo>
                    <a:lnTo>
                      <a:pt x="132" y="30"/>
                    </a:lnTo>
                    <a:lnTo>
                      <a:pt x="126" y="18"/>
                    </a:lnTo>
                    <a:lnTo>
                      <a:pt x="120" y="6"/>
                    </a:lnTo>
                    <a:lnTo>
                      <a:pt x="60" y="12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36" y="54"/>
                    </a:lnTo>
                    <a:lnTo>
                      <a:pt x="0" y="174"/>
                    </a:lnTo>
                    <a:lnTo>
                      <a:pt x="12" y="198"/>
                    </a:lnTo>
                    <a:lnTo>
                      <a:pt x="30" y="192"/>
                    </a:lnTo>
                    <a:lnTo>
                      <a:pt x="18" y="258"/>
                    </a:lnTo>
                    <a:lnTo>
                      <a:pt x="84" y="258"/>
                    </a:lnTo>
                    <a:lnTo>
                      <a:pt x="84" y="234"/>
                    </a:lnTo>
                    <a:lnTo>
                      <a:pt x="102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5" name="Freeform 266"/>
              <p:cNvSpPr>
                <a:spLocks/>
              </p:cNvSpPr>
              <p:nvPr/>
            </p:nvSpPr>
            <p:spPr bwMode="auto">
              <a:xfrm>
                <a:off x="1638" y="881"/>
                <a:ext cx="18" cy="72"/>
              </a:xfrm>
              <a:custGeom>
                <a:avLst/>
                <a:gdLst>
                  <a:gd name="T0" fmla="*/ 0 w 18"/>
                  <a:gd name="T1" fmla="*/ 72 h 72"/>
                  <a:gd name="T2" fmla="*/ 6 w 18"/>
                  <a:gd name="T3" fmla="*/ 12 h 72"/>
                  <a:gd name="T4" fmla="*/ 18 w 18"/>
                  <a:gd name="T5" fmla="*/ 0 h 72"/>
                  <a:gd name="T6" fmla="*/ 6 w 18"/>
                  <a:gd name="T7" fmla="*/ 12 h 72"/>
                  <a:gd name="T8" fmla="*/ 0 w 18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2">
                    <a:moveTo>
                      <a:pt x="0" y="72"/>
                    </a:moveTo>
                    <a:lnTo>
                      <a:pt x="6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6" name="Freeform 267"/>
              <p:cNvSpPr>
                <a:spLocks/>
              </p:cNvSpPr>
              <p:nvPr/>
            </p:nvSpPr>
            <p:spPr bwMode="auto">
              <a:xfrm>
                <a:off x="1662" y="851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7" name="Freeform 268"/>
              <p:cNvSpPr>
                <a:spLocks/>
              </p:cNvSpPr>
              <p:nvPr/>
            </p:nvSpPr>
            <p:spPr bwMode="auto">
              <a:xfrm>
                <a:off x="1632" y="98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8" name="Freeform 269"/>
              <p:cNvSpPr>
                <a:spLocks/>
              </p:cNvSpPr>
              <p:nvPr/>
            </p:nvSpPr>
            <p:spPr bwMode="auto">
              <a:xfrm>
                <a:off x="1626" y="1001"/>
                <a:ext cx="6" cy="30"/>
              </a:xfrm>
              <a:custGeom>
                <a:avLst/>
                <a:gdLst>
                  <a:gd name="T0" fmla="*/ 6 w 6"/>
                  <a:gd name="T1" fmla="*/ 30 h 30"/>
                  <a:gd name="T2" fmla="*/ 0 w 6"/>
                  <a:gd name="T3" fmla="*/ 18 h 30"/>
                  <a:gd name="T4" fmla="*/ 6 w 6"/>
                  <a:gd name="T5" fmla="*/ 0 h 30"/>
                  <a:gd name="T6" fmla="*/ 0 w 6"/>
                  <a:gd name="T7" fmla="*/ 18 h 30"/>
                  <a:gd name="T8" fmla="*/ 6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3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9" name="Freeform 270"/>
              <p:cNvSpPr>
                <a:spLocks/>
              </p:cNvSpPr>
              <p:nvPr/>
            </p:nvSpPr>
            <p:spPr bwMode="auto">
              <a:xfrm>
                <a:off x="1620" y="1043"/>
                <a:ext cx="18" cy="24"/>
              </a:xfrm>
              <a:custGeom>
                <a:avLst/>
                <a:gdLst>
                  <a:gd name="T0" fmla="*/ 18 w 18"/>
                  <a:gd name="T1" fmla="*/ 0 h 24"/>
                  <a:gd name="T2" fmla="*/ 18 w 18"/>
                  <a:gd name="T3" fmla="*/ 0 h 24"/>
                  <a:gd name="T4" fmla="*/ 0 w 18"/>
                  <a:gd name="T5" fmla="*/ 24 h 24"/>
                  <a:gd name="T6" fmla="*/ 18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18" y="0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0" name="Rectangle 271"/>
              <p:cNvSpPr>
                <a:spLocks noChangeArrowheads="1"/>
              </p:cNvSpPr>
              <p:nvPr/>
            </p:nvSpPr>
            <p:spPr bwMode="auto">
              <a:xfrm>
                <a:off x="1620" y="1067"/>
                <a:ext cx="1" cy="24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1" name="Freeform 272"/>
              <p:cNvSpPr>
                <a:spLocks/>
              </p:cNvSpPr>
              <p:nvPr/>
            </p:nvSpPr>
            <p:spPr bwMode="auto">
              <a:xfrm>
                <a:off x="1566" y="833"/>
                <a:ext cx="90" cy="12"/>
              </a:xfrm>
              <a:custGeom>
                <a:avLst/>
                <a:gdLst>
                  <a:gd name="T0" fmla="*/ 30 w 90"/>
                  <a:gd name="T1" fmla="*/ 12 h 12"/>
                  <a:gd name="T2" fmla="*/ 90 w 90"/>
                  <a:gd name="T3" fmla="*/ 6 h 12"/>
                  <a:gd name="T4" fmla="*/ 90 w 90"/>
                  <a:gd name="T5" fmla="*/ 6 h 12"/>
                  <a:gd name="T6" fmla="*/ 30 w 90"/>
                  <a:gd name="T7" fmla="*/ 12 h 12"/>
                  <a:gd name="T8" fmla="*/ 24 w 90"/>
                  <a:gd name="T9" fmla="*/ 0 h 12"/>
                  <a:gd name="T10" fmla="*/ 0 w 90"/>
                  <a:gd name="T11" fmla="*/ 12 h 12"/>
                  <a:gd name="T12" fmla="*/ 0 w 90"/>
                  <a:gd name="T13" fmla="*/ 12 h 12"/>
                  <a:gd name="T14" fmla="*/ 24 w 90"/>
                  <a:gd name="T15" fmla="*/ 0 h 12"/>
                  <a:gd name="T16" fmla="*/ 30 w 90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12">
                    <a:moveTo>
                      <a:pt x="30" y="12"/>
                    </a:moveTo>
                    <a:lnTo>
                      <a:pt x="90" y="6"/>
                    </a:lnTo>
                    <a:lnTo>
                      <a:pt x="90" y="6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2" name="Freeform 273"/>
              <p:cNvSpPr>
                <a:spLocks/>
              </p:cNvSpPr>
              <p:nvPr/>
            </p:nvSpPr>
            <p:spPr bwMode="auto">
              <a:xfrm>
                <a:off x="4326" y="1103"/>
                <a:ext cx="654" cy="613"/>
              </a:xfrm>
              <a:custGeom>
                <a:avLst/>
                <a:gdLst>
                  <a:gd name="T0" fmla="*/ 396 w 654"/>
                  <a:gd name="T1" fmla="*/ 583 h 613"/>
                  <a:gd name="T2" fmla="*/ 330 w 654"/>
                  <a:gd name="T3" fmla="*/ 469 h 613"/>
                  <a:gd name="T4" fmla="*/ 330 w 654"/>
                  <a:gd name="T5" fmla="*/ 469 h 613"/>
                  <a:gd name="T6" fmla="*/ 330 w 654"/>
                  <a:gd name="T7" fmla="*/ 469 h 613"/>
                  <a:gd name="T8" fmla="*/ 366 w 654"/>
                  <a:gd name="T9" fmla="*/ 415 h 613"/>
                  <a:gd name="T10" fmla="*/ 426 w 654"/>
                  <a:gd name="T11" fmla="*/ 427 h 613"/>
                  <a:gd name="T12" fmla="*/ 546 w 654"/>
                  <a:gd name="T13" fmla="*/ 271 h 613"/>
                  <a:gd name="T14" fmla="*/ 564 w 654"/>
                  <a:gd name="T15" fmla="*/ 223 h 613"/>
                  <a:gd name="T16" fmla="*/ 510 w 654"/>
                  <a:gd name="T17" fmla="*/ 180 h 613"/>
                  <a:gd name="T18" fmla="*/ 510 w 654"/>
                  <a:gd name="T19" fmla="*/ 102 h 613"/>
                  <a:gd name="T20" fmla="*/ 564 w 654"/>
                  <a:gd name="T21" fmla="*/ 114 h 613"/>
                  <a:gd name="T22" fmla="*/ 654 w 654"/>
                  <a:gd name="T23" fmla="*/ 66 h 613"/>
                  <a:gd name="T24" fmla="*/ 654 w 654"/>
                  <a:gd name="T25" fmla="*/ 66 h 613"/>
                  <a:gd name="T26" fmla="*/ 654 w 654"/>
                  <a:gd name="T27" fmla="*/ 66 h 613"/>
                  <a:gd name="T28" fmla="*/ 654 w 654"/>
                  <a:gd name="T29" fmla="*/ 66 h 613"/>
                  <a:gd name="T30" fmla="*/ 594 w 654"/>
                  <a:gd name="T31" fmla="*/ 48 h 613"/>
                  <a:gd name="T32" fmla="*/ 594 w 654"/>
                  <a:gd name="T33" fmla="*/ 6 h 613"/>
                  <a:gd name="T34" fmla="*/ 534 w 654"/>
                  <a:gd name="T35" fmla="*/ 0 h 613"/>
                  <a:gd name="T36" fmla="*/ 534 w 654"/>
                  <a:gd name="T37" fmla="*/ 0 h 613"/>
                  <a:gd name="T38" fmla="*/ 534 w 654"/>
                  <a:gd name="T39" fmla="*/ 0 h 613"/>
                  <a:gd name="T40" fmla="*/ 534 w 654"/>
                  <a:gd name="T41" fmla="*/ 0 h 613"/>
                  <a:gd name="T42" fmla="*/ 468 w 654"/>
                  <a:gd name="T43" fmla="*/ 0 h 613"/>
                  <a:gd name="T44" fmla="*/ 408 w 654"/>
                  <a:gd name="T45" fmla="*/ 36 h 613"/>
                  <a:gd name="T46" fmla="*/ 420 w 654"/>
                  <a:gd name="T47" fmla="*/ 90 h 613"/>
                  <a:gd name="T48" fmla="*/ 420 w 654"/>
                  <a:gd name="T49" fmla="*/ 90 h 613"/>
                  <a:gd name="T50" fmla="*/ 420 w 654"/>
                  <a:gd name="T51" fmla="*/ 90 h 613"/>
                  <a:gd name="T52" fmla="*/ 330 w 654"/>
                  <a:gd name="T53" fmla="*/ 205 h 613"/>
                  <a:gd name="T54" fmla="*/ 324 w 654"/>
                  <a:gd name="T55" fmla="*/ 229 h 613"/>
                  <a:gd name="T56" fmla="*/ 318 w 654"/>
                  <a:gd name="T57" fmla="*/ 259 h 613"/>
                  <a:gd name="T58" fmla="*/ 270 w 654"/>
                  <a:gd name="T59" fmla="*/ 271 h 613"/>
                  <a:gd name="T60" fmla="*/ 222 w 654"/>
                  <a:gd name="T61" fmla="*/ 283 h 613"/>
                  <a:gd name="T62" fmla="*/ 210 w 654"/>
                  <a:gd name="T63" fmla="*/ 331 h 613"/>
                  <a:gd name="T64" fmla="*/ 48 w 654"/>
                  <a:gd name="T65" fmla="*/ 355 h 613"/>
                  <a:gd name="T66" fmla="*/ 12 w 654"/>
                  <a:gd name="T67" fmla="*/ 337 h 613"/>
                  <a:gd name="T68" fmla="*/ 0 w 654"/>
                  <a:gd name="T69" fmla="*/ 331 h 613"/>
                  <a:gd name="T70" fmla="*/ 12 w 654"/>
                  <a:gd name="T71" fmla="*/ 373 h 613"/>
                  <a:gd name="T72" fmla="*/ 24 w 654"/>
                  <a:gd name="T73" fmla="*/ 391 h 613"/>
                  <a:gd name="T74" fmla="*/ 42 w 654"/>
                  <a:gd name="T75" fmla="*/ 403 h 613"/>
                  <a:gd name="T76" fmla="*/ 66 w 654"/>
                  <a:gd name="T77" fmla="*/ 409 h 613"/>
                  <a:gd name="T78" fmla="*/ 66 w 654"/>
                  <a:gd name="T79" fmla="*/ 451 h 613"/>
                  <a:gd name="T80" fmla="*/ 78 w 654"/>
                  <a:gd name="T81" fmla="*/ 457 h 613"/>
                  <a:gd name="T82" fmla="*/ 90 w 654"/>
                  <a:gd name="T83" fmla="*/ 463 h 613"/>
                  <a:gd name="T84" fmla="*/ 90 w 654"/>
                  <a:gd name="T85" fmla="*/ 463 h 613"/>
                  <a:gd name="T86" fmla="*/ 90 w 654"/>
                  <a:gd name="T87" fmla="*/ 463 h 613"/>
                  <a:gd name="T88" fmla="*/ 30 w 654"/>
                  <a:gd name="T89" fmla="*/ 499 h 613"/>
                  <a:gd name="T90" fmla="*/ 24 w 654"/>
                  <a:gd name="T91" fmla="*/ 553 h 613"/>
                  <a:gd name="T92" fmla="*/ 24 w 654"/>
                  <a:gd name="T93" fmla="*/ 553 h 613"/>
                  <a:gd name="T94" fmla="*/ 198 w 654"/>
                  <a:gd name="T95" fmla="*/ 535 h 613"/>
                  <a:gd name="T96" fmla="*/ 222 w 654"/>
                  <a:gd name="T97" fmla="*/ 547 h 613"/>
                  <a:gd name="T98" fmla="*/ 222 w 654"/>
                  <a:gd name="T99" fmla="*/ 565 h 613"/>
                  <a:gd name="T100" fmla="*/ 240 w 654"/>
                  <a:gd name="T101" fmla="*/ 571 h 613"/>
                  <a:gd name="T102" fmla="*/ 258 w 654"/>
                  <a:gd name="T103" fmla="*/ 607 h 613"/>
                  <a:gd name="T104" fmla="*/ 276 w 654"/>
                  <a:gd name="T105" fmla="*/ 613 h 613"/>
                  <a:gd name="T106" fmla="*/ 306 w 654"/>
                  <a:gd name="T107" fmla="*/ 583 h 613"/>
                  <a:gd name="T108" fmla="*/ 396 w 654"/>
                  <a:gd name="T109" fmla="*/ 583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54" h="613">
                    <a:moveTo>
                      <a:pt x="396" y="583"/>
                    </a:moveTo>
                    <a:lnTo>
                      <a:pt x="330" y="469"/>
                    </a:lnTo>
                    <a:lnTo>
                      <a:pt x="330" y="469"/>
                    </a:lnTo>
                    <a:lnTo>
                      <a:pt x="330" y="469"/>
                    </a:lnTo>
                    <a:lnTo>
                      <a:pt x="366" y="415"/>
                    </a:lnTo>
                    <a:lnTo>
                      <a:pt x="426" y="427"/>
                    </a:lnTo>
                    <a:lnTo>
                      <a:pt x="546" y="271"/>
                    </a:lnTo>
                    <a:lnTo>
                      <a:pt x="564" y="223"/>
                    </a:lnTo>
                    <a:lnTo>
                      <a:pt x="510" y="180"/>
                    </a:lnTo>
                    <a:lnTo>
                      <a:pt x="510" y="102"/>
                    </a:lnTo>
                    <a:lnTo>
                      <a:pt x="564" y="114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594" y="48"/>
                    </a:lnTo>
                    <a:lnTo>
                      <a:pt x="594" y="6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468" y="0"/>
                    </a:lnTo>
                    <a:lnTo>
                      <a:pt x="408" y="36"/>
                    </a:lnTo>
                    <a:lnTo>
                      <a:pt x="420" y="90"/>
                    </a:lnTo>
                    <a:lnTo>
                      <a:pt x="420" y="90"/>
                    </a:lnTo>
                    <a:lnTo>
                      <a:pt x="420" y="90"/>
                    </a:lnTo>
                    <a:lnTo>
                      <a:pt x="330" y="205"/>
                    </a:lnTo>
                    <a:lnTo>
                      <a:pt x="324" y="229"/>
                    </a:lnTo>
                    <a:lnTo>
                      <a:pt x="318" y="259"/>
                    </a:lnTo>
                    <a:lnTo>
                      <a:pt x="270" y="271"/>
                    </a:lnTo>
                    <a:lnTo>
                      <a:pt x="222" y="283"/>
                    </a:lnTo>
                    <a:lnTo>
                      <a:pt x="210" y="331"/>
                    </a:lnTo>
                    <a:lnTo>
                      <a:pt x="48" y="355"/>
                    </a:lnTo>
                    <a:lnTo>
                      <a:pt x="12" y="337"/>
                    </a:lnTo>
                    <a:lnTo>
                      <a:pt x="0" y="331"/>
                    </a:lnTo>
                    <a:lnTo>
                      <a:pt x="12" y="373"/>
                    </a:lnTo>
                    <a:lnTo>
                      <a:pt x="24" y="391"/>
                    </a:lnTo>
                    <a:lnTo>
                      <a:pt x="42" y="403"/>
                    </a:lnTo>
                    <a:lnTo>
                      <a:pt x="66" y="409"/>
                    </a:lnTo>
                    <a:lnTo>
                      <a:pt x="66" y="451"/>
                    </a:lnTo>
                    <a:lnTo>
                      <a:pt x="78" y="457"/>
                    </a:lnTo>
                    <a:lnTo>
                      <a:pt x="90" y="463"/>
                    </a:lnTo>
                    <a:lnTo>
                      <a:pt x="90" y="463"/>
                    </a:lnTo>
                    <a:lnTo>
                      <a:pt x="90" y="463"/>
                    </a:lnTo>
                    <a:lnTo>
                      <a:pt x="30" y="499"/>
                    </a:lnTo>
                    <a:lnTo>
                      <a:pt x="24" y="553"/>
                    </a:lnTo>
                    <a:lnTo>
                      <a:pt x="24" y="553"/>
                    </a:lnTo>
                    <a:lnTo>
                      <a:pt x="198" y="535"/>
                    </a:lnTo>
                    <a:lnTo>
                      <a:pt x="222" y="547"/>
                    </a:lnTo>
                    <a:lnTo>
                      <a:pt x="222" y="565"/>
                    </a:lnTo>
                    <a:lnTo>
                      <a:pt x="240" y="571"/>
                    </a:lnTo>
                    <a:lnTo>
                      <a:pt x="258" y="607"/>
                    </a:lnTo>
                    <a:lnTo>
                      <a:pt x="276" y="613"/>
                    </a:lnTo>
                    <a:lnTo>
                      <a:pt x="306" y="583"/>
                    </a:lnTo>
                    <a:lnTo>
                      <a:pt x="396" y="58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3" name="Freeform 274"/>
              <p:cNvSpPr>
                <a:spLocks/>
              </p:cNvSpPr>
              <p:nvPr/>
            </p:nvSpPr>
            <p:spPr bwMode="auto">
              <a:xfrm>
                <a:off x="4920" y="1109"/>
                <a:ext cx="60" cy="60"/>
              </a:xfrm>
              <a:custGeom>
                <a:avLst/>
                <a:gdLst>
                  <a:gd name="T0" fmla="*/ 60 w 60"/>
                  <a:gd name="T1" fmla="*/ 60 h 60"/>
                  <a:gd name="T2" fmla="*/ 60 w 60"/>
                  <a:gd name="T3" fmla="*/ 60 h 60"/>
                  <a:gd name="T4" fmla="*/ 60 w 60"/>
                  <a:gd name="T5" fmla="*/ 60 h 60"/>
                  <a:gd name="T6" fmla="*/ 60 w 60"/>
                  <a:gd name="T7" fmla="*/ 60 h 60"/>
                  <a:gd name="T8" fmla="*/ 60 w 60"/>
                  <a:gd name="T9" fmla="*/ 60 h 60"/>
                  <a:gd name="T10" fmla="*/ 60 w 60"/>
                  <a:gd name="T11" fmla="*/ 60 h 60"/>
                  <a:gd name="T12" fmla="*/ 0 w 60"/>
                  <a:gd name="T13" fmla="*/ 42 h 60"/>
                  <a:gd name="T14" fmla="*/ 0 w 60"/>
                  <a:gd name="T15" fmla="*/ 0 h 60"/>
                  <a:gd name="T16" fmla="*/ 0 w 60"/>
                  <a:gd name="T17" fmla="*/ 0 h 60"/>
                  <a:gd name="T18" fmla="*/ 0 w 60"/>
                  <a:gd name="T19" fmla="*/ 42 h 60"/>
                  <a:gd name="T20" fmla="*/ 60 w 60"/>
                  <a:gd name="T2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60">
                    <a:moveTo>
                      <a:pt x="60" y="60"/>
                    </a:move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6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4" name="Freeform 275"/>
              <p:cNvSpPr>
                <a:spLocks/>
              </p:cNvSpPr>
              <p:nvPr/>
            </p:nvSpPr>
            <p:spPr bwMode="auto">
              <a:xfrm>
                <a:off x="4752" y="1326"/>
                <a:ext cx="138" cy="204"/>
              </a:xfrm>
              <a:custGeom>
                <a:avLst/>
                <a:gdLst>
                  <a:gd name="T0" fmla="*/ 0 w 138"/>
                  <a:gd name="T1" fmla="*/ 204 h 204"/>
                  <a:gd name="T2" fmla="*/ 120 w 138"/>
                  <a:gd name="T3" fmla="*/ 48 h 204"/>
                  <a:gd name="T4" fmla="*/ 138 w 138"/>
                  <a:gd name="T5" fmla="*/ 0 h 204"/>
                  <a:gd name="T6" fmla="*/ 120 w 138"/>
                  <a:gd name="T7" fmla="*/ 48 h 204"/>
                  <a:gd name="T8" fmla="*/ 0 w 138"/>
                  <a:gd name="T9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04">
                    <a:moveTo>
                      <a:pt x="0" y="204"/>
                    </a:moveTo>
                    <a:lnTo>
                      <a:pt x="120" y="48"/>
                    </a:lnTo>
                    <a:lnTo>
                      <a:pt x="138" y="0"/>
                    </a:lnTo>
                    <a:lnTo>
                      <a:pt x="120" y="48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5" name="Rectangle 276"/>
              <p:cNvSpPr>
                <a:spLocks noChangeArrowheads="1"/>
              </p:cNvSpPr>
              <p:nvPr/>
            </p:nvSpPr>
            <p:spPr bwMode="auto">
              <a:xfrm>
                <a:off x="4980" y="11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6" name="Freeform 277"/>
              <p:cNvSpPr>
                <a:spLocks/>
              </p:cNvSpPr>
              <p:nvPr/>
            </p:nvSpPr>
            <p:spPr bwMode="auto">
              <a:xfrm>
                <a:off x="4656" y="1518"/>
                <a:ext cx="36" cy="54"/>
              </a:xfrm>
              <a:custGeom>
                <a:avLst/>
                <a:gdLst>
                  <a:gd name="T0" fmla="*/ 0 w 36"/>
                  <a:gd name="T1" fmla="*/ 54 h 54"/>
                  <a:gd name="T2" fmla="*/ 36 w 36"/>
                  <a:gd name="T3" fmla="*/ 0 h 54"/>
                  <a:gd name="T4" fmla="*/ 0 w 36"/>
                  <a:gd name="T5" fmla="*/ 54 h 54"/>
                  <a:gd name="T6" fmla="*/ 0 w 36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54">
                    <a:moveTo>
                      <a:pt x="0" y="54"/>
                    </a:moveTo>
                    <a:lnTo>
                      <a:pt x="36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7" name="Freeform 278"/>
              <p:cNvSpPr>
                <a:spLocks/>
              </p:cNvSpPr>
              <p:nvPr/>
            </p:nvSpPr>
            <p:spPr bwMode="auto">
              <a:xfrm>
                <a:off x="4980" y="1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8" name="Freeform 279"/>
              <p:cNvSpPr>
                <a:spLocks/>
              </p:cNvSpPr>
              <p:nvPr/>
            </p:nvSpPr>
            <p:spPr bwMode="auto">
              <a:xfrm>
                <a:off x="4308" y="1025"/>
                <a:ext cx="576" cy="433"/>
              </a:xfrm>
              <a:custGeom>
                <a:avLst/>
                <a:gdLst>
                  <a:gd name="T0" fmla="*/ 576 w 576"/>
                  <a:gd name="T1" fmla="*/ 54 h 433"/>
                  <a:gd name="T2" fmla="*/ 516 w 576"/>
                  <a:gd name="T3" fmla="*/ 54 h 433"/>
                  <a:gd name="T4" fmla="*/ 444 w 576"/>
                  <a:gd name="T5" fmla="*/ 90 h 433"/>
                  <a:gd name="T6" fmla="*/ 414 w 576"/>
                  <a:gd name="T7" fmla="*/ 0 h 433"/>
                  <a:gd name="T8" fmla="*/ 384 w 576"/>
                  <a:gd name="T9" fmla="*/ 42 h 433"/>
                  <a:gd name="T10" fmla="*/ 300 w 576"/>
                  <a:gd name="T11" fmla="*/ 72 h 433"/>
                  <a:gd name="T12" fmla="*/ 300 w 576"/>
                  <a:gd name="T13" fmla="*/ 72 h 433"/>
                  <a:gd name="T14" fmla="*/ 300 w 576"/>
                  <a:gd name="T15" fmla="*/ 72 h 433"/>
                  <a:gd name="T16" fmla="*/ 294 w 576"/>
                  <a:gd name="T17" fmla="*/ 66 h 433"/>
                  <a:gd name="T18" fmla="*/ 282 w 576"/>
                  <a:gd name="T19" fmla="*/ 66 h 433"/>
                  <a:gd name="T20" fmla="*/ 270 w 576"/>
                  <a:gd name="T21" fmla="*/ 66 h 433"/>
                  <a:gd name="T22" fmla="*/ 198 w 576"/>
                  <a:gd name="T23" fmla="*/ 48 h 433"/>
                  <a:gd name="T24" fmla="*/ 174 w 576"/>
                  <a:gd name="T25" fmla="*/ 60 h 433"/>
                  <a:gd name="T26" fmla="*/ 156 w 576"/>
                  <a:gd name="T27" fmla="*/ 108 h 433"/>
                  <a:gd name="T28" fmla="*/ 102 w 576"/>
                  <a:gd name="T29" fmla="*/ 126 h 433"/>
                  <a:gd name="T30" fmla="*/ 90 w 576"/>
                  <a:gd name="T31" fmla="*/ 162 h 433"/>
                  <a:gd name="T32" fmla="*/ 90 w 576"/>
                  <a:gd name="T33" fmla="*/ 162 h 433"/>
                  <a:gd name="T34" fmla="*/ 90 w 576"/>
                  <a:gd name="T35" fmla="*/ 162 h 433"/>
                  <a:gd name="T36" fmla="*/ 18 w 576"/>
                  <a:gd name="T37" fmla="*/ 144 h 433"/>
                  <a:gd name="T38" fmla="*/ 0 w 576"/>
                  <a:gd name="T39" fmla="*/ 210 h 433"/>
                  <a:gd name="T40" fmla="*/ 12 w 576"/>
                  <a:gd name="T41" fmla="*/ 325 h 433"/>
                  <a:gd name="T42" fmla="*/ 36 w 576"/>
                  <a:gd name="T43" fmla="*/ 337 h 433"/>
                  <a:gd name="T44" fmla="*/ 42 w 576"/>
                  <a:gd name="T45" fmla="*/ 361 h 433"/>
                  <a:gd name="T46" fmla="*/ 12 w 576"/>
                  <a:gd name="T47" fmla="*/ 403 h 433"/>
                  <a:gd name="T48" fmla="*/ 18 w 576"/>
                  <a:gd name="T49" fmla="*/ 409 h 433"/>
                  <a:gd name="T50" fmla="*/ 18 w 576"/>
                  <a:gd name="T51" fmla="*/ 409 h 433"/>
                  <a:gd name="T52" fmla="*/ 18 w 576"/>
                  <a:gd name="T53" fmla="*/ 409 h 433"/>
                  <a:gd name="T54" fmla="*/ 30 w 576"/>
                  <a:gd name="T55" fmla="*/ 415 h 433"/>
                  <a:gd name="T56" fmla="*/ 66 w 576"/>
                  <a:gd name="T57" fmla="*/ 433 h 433"/>
                  <a:gd name="T58" fmla="*/ 228 w 576"/>
                  <a:gd name="T59" fmla="*/ 409 h 433"/>
                  <a:gd name="T60" fmla="*/ 240 w 576"/>
                  <a:gd name="T61" fmla="*/ 361 h 433"/>
                  <a:gd name="T62" fmla="*/ 288 w 576"/>
                  <a:gd name="T63" fmla="*/ 349 h 433"/>
                  <a:gd name="T64" fmla="*/ 336 w 576"/>
                  <a:gd name="T65" fmla="*/ 337 h 433"/>
                  <a:gd name="T66" fmla="*/ 342 w 576"/>
                  <a:gd name="T67" fmla="*/ 307 h 433"/>
                  <a:gd name="T68" fmla="*/ 348 w 576"/>
                  <a:gd name="T69" fmla="*/ 283 h 433"/>
                  <a:gd name="T70" fmla="*/ 438 w 576"/>
                  <a:gd name="T71" fmla="*/ 168 h 433"/>
                  <a:gd name="T72" fmla="*/ 426 w 576"/>
                  <a:gd name="T73" fmla="*/ 114 h 433"/>
                  <a:gd name="T74" fmla="*/ 486 w 576"/>
                  <a:gd name="T75" fmla="*/ 78 h 433"/>
                  <a:gd name="T76" fmla="*/ 552 w 576"/>
                  <a:gd name="T77" fmla="*/ 78 h 433"/>
                  <a:gd name="T78" fmla="*/ 552 w 576"/>
                  <a:gd name="T79" fmla="*/ 78 h 433"/>
                  <a:gd name="T80" fmla="*/ 564 w 576"/>
                  <a:gd name="T81" fmla="*/ 66 h 433"/>
                  <a:gd name="T82" fmla="*/ 576 w 576"/>
                  <a:gd name="T83" fmla="*/ 54 h 433"/>
                  <a:gd name="T84" fmla="*/ 576 w 576"/>
                  <a:gd name="T85" fmla="*/ 54 h 433"/>
                  <a:gd name="T86" fmla="*/ 576 w 576"/>
                  <a:gd name="T87" fmla="*/ 54 h 433"/>
                  <a:gd name="T88" fmla="*/ 576 w 576"/>
                  <a:gd name="T89" fmla="*/ 54 h 433"/>
                  <a:gd name="T90" fmla="*/ 576 w 576"/>
                  <a:gd name="T91" fmla="*/ 54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76" h="433">
                    <a:moveTo>
                      <a:pt x="576" y="54"/>
                    </a:moveTo>
                    <a:lnTo>
                      <a:pt x="516" y="54"/>
                    </a:lnTo>
                    <a:lnTo>
                      <a:pt x="444" y="90"/>
                    </a:lnTo>
                    <a:lnTo>
                      <a:pt x="414" y="0"/>
                    </a:lnTo>
                    <a:lnTo>
                      <a:pt x="384" y="42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294" y="66"/>
                    </a:lnTo>
                    <a:lnTo>
                      <a:pt x="282" y="66"/>
                    </a:lnTo>
                    <a:lnTo>
                      <a:pt x="270" y="66"/>
                    </a:lnTo>
                    <a:lnTo>
                      <a:pt x="198" y="48"/>
                    </a:lnTo>
                    <a:lnTo>
                      <a:pt x="174" y="60"/>
                    </a:lnTo>
                    <a:lnTo>
                      <a:pt x="156" y="108"/>
                    </a:lnTo>
                    <a:lnTo>
                      <a:pt x="102" y="126"/>
                    </a:lnTo>
                    <a:lnTo>
                      <a:pt x="90" y="162"/>
                    </a:lnTo>
                    <a:lnTo>
                      <a:pt x="90" y="162"/>
                    </a:lnTo>
                    <a:lnTo>
                      <a:pt x="90" y="162"/>
                    </a:lnTo>
                    <a:lnTo>
                      <a:pt x="18" y="144"/>
                    </a:lnTo>
                    <a:lnTo>
                      <a:pt x="0" y="210"/>
                    </a:lnTo>
                    <a:lnTo>
                      <a:pt x="12" y="325"/>
                    </a:lnTo>
                    <a:lnTo>
                      <a:pt x="36" y="337"/>
                    </a:lnTo>
                    <a:lnTo>
                      <a:pt x="42" y="361"/>
                    </a:lnTo>
                    <a:lnTo>
                      <a:pt x="12" y="403"/>
                    </a:lnTo>
                    <a:lnTo>
                      <a:pt x="18" y="409"/>
                    </a:lnTo>
                    <a:lnTo>
                      <a:pt x="18" y="409"/>
                    </a:lnTo>
                    <a:lnTo>
                      <a:pt x="18" y="409"/>
                    </a:lnTo>
                    <a:lnTo>
                      <a:pt x="30" y="415"/>
                    </a:lnTo>
                    <a:lnTo>
                      <a:pt x="66" y="433"/>
                    </a:lnTo>
                    <a:lnTo>
                      <a:pt x="228" y="409"/>
                    </a:lnTo>
                    <a:lnTo>
                      <a:pt x="240" y="361"/>
                    </a:lnTo>
                    <a:lnTo>
                      <a:pt x="288" y="349"/>
                    </a:lnTo>
                    <a:lnTo>
                      <a:pt x="336" y="337"/>
                    </a:lnTo>
                    <a:lnTo>
                      <a:pt x="342" y="307"/>
                    </a:lnTo>
                    <a:lnTo>
                      <a:pt x="348" y="283"/>
                    </a:lnTo>
                    <a:lnTo>
                      <a:pt x="438" y="168"/>
                    </a:lnTo>
                    <a:lnTo>
                      <a:pt x="426" y="114"/>
                    </a:lnTo>
                    <a:lnTo>
                      <a:pt x="486" y="78"/>
                    </a:lnTo>
                    <a:lnTo>
                      <a:pt x="552" y="78"/>
                    </a:lnTo>
                    <a:lnTo>
                      <a:pt x="552" y="78"/>
                    </a:lnTo>
                    <a:lnTo>
                      <a:pt x="564" y="66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Rectangle 280"/>
              <p:cNvSpPr>
                <a:spLocks noChangeArrowheads="1"/>
              </p:cNvSpPr>
              <p:nvPr/>
            </p:nvSpPr>
            <p:spPr bwMode="auto">
              <a:xfrm>
                <a:off x="4860" y="11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Freeform 281"/>
              <p:cNvSpPr>
                <a:spLocks/>
              </p:cNvSpPr>
              <p:nvPr/>
            </p:nvSpPr>
            <p:spPr bwMode="auto">
              <a:xfrm>
                <a:off x="4860" y="1091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0 w 12"/>
                  <a:gd name="T5" fmla="*/ 12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1" name="Rectangle 282"/>
              <p:cNvSpPr>
                <a:spLocks noChangeArrowheads="1"/>
              </p:cNvSpPr>
              <p:nvPr/>
            </p:nvSpPr>
            <p:spPr bwMode="auto">
              <a:xfrm>
                <a:off x="4884" y="107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2" name="Freeform 283"/>
              <p:cNvSpPr>
                <a:spLocks/>
              </p:cNvSpPr>
              <p:nvPr/>
            </p:nvSpPr>
            <p:spPr bwMode="auto">
              <a:xfrm>
                <a:off x="4824" y="1079"/>
                <a:ext cx="60" cy="0"/>
              </a:xfrm>
              <a:custGeom>
                <a:avLst/>
                <a:gdLst>
                  <a:gd name="T0" fmla="*/ 60 w 60"/>
                  <a:gd name="T1" fmla="*/ 0 w 60"/>
                  <a:gd name="T2" fmla="*/ 60 w 60"/>
                  <a:gd name="T3" fmla="*/ 6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Freeform 284"/>
              <p:cNvSpPr>
                <a:spLocks/>
              </p:cNvSpPr>
              <p:nvPr/>
            </p:nvSpPr>
            <p:spPr bwMode="auto">
              <a:xfrm>
                <a:off x="4722" y="1025"/>
                <a:ext cx="102" cy="90"/>
              </a:xfrm>
              <a:custGeom>
                <a:avLst/>
                <a:gdLst>
                  <a:gd name="T0" fmla="*/ 102 w 102"/>
                  <a:gd name="T1" fmla="*/ 54 h 90"/>
                  <a:gd name="T2" fmla="*/ 30 w 102"/>
                  <a:gd name="T3" fmla="*/ 90 h 90"/>
                  <a:gd name="T4" fmla="*/ 0 w 102"/>
                  <a:gd name="T5" fmla="*/ 0 h 90"/>
                  <a:gd name="T6" fmla="*/ 30 w 102"/>
                  <a:gd name="T7" fmla="*/ 90 h 90"/>
                  <a:gd name="T8" fmla="*/ 102 w 102"/>
                  <a:gd name="T9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90">
                    <a:moveTo>
                      <a:pt x="102" y="54"/>
                    </a:moveTo>
                    <a:lnTo>
                      <a:pt x="30" y="90"/>
                    </a:lnTo>
                    <a:lnTo>
                      <a:pt x="0" y="0"/>
                    </a:lnTo>
                    <a:lnTo>
                      <a:pt x="30" y="90"/>
                    </a:lnTo>
                    <a:lnTo>
                      <a:pt x="102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Rectangle 285"/>
              <p:cNvSpPr>
                <a:spLocks noChangeArrowheads="1"/>
              </p:cNvSpPr>
              <p:nvPr/>
            </p:nvSpPr>
            <p:spPr bwMode="auto">
              <a:xfrm>
                <a:off x="4590" y="1091"/>
                <a:ext cx="1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5" name="Freeform 286"/>
              <p:cNvSpPr>
                <a:spLocks/>
              </p:cNvSpPr>
              <p:nvPr/>
            </p:nvSpPr>
            <p:spPr bwMode="auto">
              <a:xfrm>
                <a:off x="4608" y="1067"/>
                <a:ext cx="84" cy="30"/>
              </a:xfrm>
              <a:custGeom>
                <a:avLst/>
                <a:gdLst>
                  <a:gd name="T0" fmla="*/ 84 w 84"/>
                  <a:gd name="T1" fmla="*/ 0 h 30"/>
                  <a:gd name="T2" fmla="*/ 0 w 84"/>
                  <a:gd name="T3" fmla="*/ 30 h 30"/>
                  <a:gd name="T4" fmla="*/ 0 w 84"/>
                  <a:gd name="T5" fmla="*/ 30 h 30"/>
                  <a:gd name="T6" fmla="*/ 84 w 8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30">
                    <a:moveTo>
                      <a:pt x="84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6" name="Freeform 287"/>
              <p:cNvSpPr>
                <a:spLocks/>
              </p:cNvSpPr>
              <p:nvPr/>
            </p:nvSpPr>
            <p:spPr bwMode="auto">
              <a:xfrm>
                <a:off x="4578" y="1091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Freeform 288"/>
              <p:cNvSpPr>
                <a:spLocks/>
              </p:cNvSpPr>
              <p:nvPr/>
            </p:nvSpPr>
            <p:spPr bwMode="auto">
              <a:xfrm>
                <a:off x="4326" y="1169"/>
                <a:ext cx="72" cy="18"/>
              </a:xfrm>
              <a:custGeom>
                <a:avLst/>
                <a:gdLst>
                  <a:gd name="T0" fmla="*/ 0 w 72"/>
                  <a:gd name="T1" fmla="*/ 0 h 18"/>
                  <a:gd name="T2" fmla="*/ 72 w 72"/>
                  <a:gd name="T3" fmla="*/ 18 h 18"/>
                  <a:gd name="T4" fmla="*/ 72 w 72"/>
                  <a:gd name="T5" fmla="*/ 18 h 18"/>
                  <a:gd name="T6" fmla="*/ 0 w 72"/>
                  <a:gd name="T7" fmla="*/ 0 h 18"/>
                  <a:gd name="T8" fmla="*/ 0 w 7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8">
                    <a:moveTo>
                      <a:pt x="0" y="0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Rectangle 289"/>
              <p:cNvSpPr>
                <a:spLocks noChangeArrowheads="1"/>
              </p:cNvSpPr>
              <p:nvPr/>
            </p:nvSpPr>
            <p:spPr bwMode="auto">
              <a:xfrm>
                <a:off x="4860" y="11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Freeform 290"/>
              <p:cNvSpPr>
                <a:spLocks/>
              </p:cNvSpPr>
              <p:nvPr/>
            </p:nvSpPr>
            <p:spPr bwMode="auto">
              <a:xfrm>
                <a:off x="4650" y="1193"/>
                <a:ext cx="96" cy="139"/>
              </a:xfrm>
              <a:custGeom>
                <a:avLst/>
                <a:gdLst>
                  <a:gd name="T0" fmla="*/ 0 w 96"/>
                  <a:gd name="T1" fmla="*/ 139 h 139"/>
                  <a:gd name="T2" fmla="*/ 6 w 96"/>
                  <a:gd name="T3" fmla="*/ 115 h 139"/>
                  <a:gd name="T4" fmla="*/ 96 w 96"/>
                  <a:gd name="T5" fmla="*/ 0 h 139"/>
                  <a:gd name="T6" fmla="*/ 96 w 96"/>
                  <a:gd name="T7" fmla="*/ 0 h 139"/>
                  <a:gd name="T8" fmla="*/ 6 w 96"/>
                  <a:gd name="T9" fmla="*/ 115 h 139"/>
                  <a:gd name="T10" fmla="*/ 0 w 96"/>
                  <a:gd name="T1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39">
                    <a:moveTo>
                      <a:pt x="0" y="139"/>
                    </a:moveTo>
                    <a:lnTo>
                      <a:pt x="6" y="11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6" y="115"/>
                    </a:lnTo>
                    <a:lnTo>
                      <a:pt x="0" y="13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Freeform 291"/>
              <p:cNvSpPr>
                <a:spLocks/>
              </p:cNvSpPr>
              <p:nvPr/>
            </p:nvSpPr>
            <p:spPr bwMode="auto">
              <a:xfrm>
                <a:off x="4326" y="1434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Freeform 292"/>
              <p:cNvSpPr>
                <a:spLocks/>
              </p:cNvSpPr>
              <p:nvPr/>
            </p:nvSpPr>
            <p:spPr bwMode="auto">
              <a:xfrm>
                <a:off x="4536" y="1374"/>
                <a:ext cx="60" cy="60"/>
              </a:xfrm>
              <a:custGeom>
                <a:avLst/>
                <a:gdLst>
                  <a:gd name="T0" fmla="*/ 0 w 60"/>
                  <a:gd name="T1" fmla="*/ 60 h 60"/>
                  <a:gd name="T2" fmla="*/ 12 w 60"/>
                  <a:gd name="T3" fmla="*/ 12 h 60"/>
                  <a:gd name="T4" fmla="*/ 60 w 60"/>
                  <a:gd name="T5" fmla="*/ 0 h 60"/>
                  <a:gd name="T6" fmla="*/ 12 w 60"/>
                  <a:gd name="T7" fmla="*/ 12 h 60"/>
                  <a:gd name="T8" fmla="*/ 0 w 60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0" y="60"/>
                    </a:moveTo>
                    <a:lnTo>
                      <a:pt x="12" y="12"/>
                    </a:lnTo>
                    <a:lnTo>
                      <a:pt x="60" y="0"/>
                    </a:lnTo>
                    <a:lnTo>
                      <a:pt x="12" y="12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Freeform 293"/>
              <p:cNvSpPr>
                <a:spLocks/>
              </p:cNvSpPr>
              <p:nvPr/>
            </p:nvSpPr>
            <p:spPr bwMode="auto">
              <a:xfrm>
                <a:off x="3660" y="953"/>
                <a:ext cx="756" cy="703"/>
              </a:xfrm>
              <a:custGeom>
                <a:avLst/>
                <a:gdLst>
                  <a:gd name="T0" fmla="*/ 732 w 756"/>
                  <a:gd name="T1" fmla="*/ 559 h 703"/>
                  <a:gd name="T2" fmla="*/ 690 w 756"/>
                  <a:gd name="T3" fmla="*/ 541 h 703"/>
                  <a:gd name="T4" fmla="*/ 666 w 756"/>
                  <a:gd name="T5" fmla="*/ 481 h 703"/>
                  <a:gd name="T6" fmla="*/ 660 w 756"/>
                  <a:gd name="T7" fmla="*/ 475 h 703"/>
                  <a:gd name="T8" fmla="*/ 684 w 756"/>
                  <a:gd name="T9" fmla="*/ 409 h 703"/>
                  <a:gd name="T10" fmla="*/ 648 w 756"/>
                  <a:gd name="T11" fmla="*/ 282 h 703"/>
                  <a:gd name="T12" fmla="*/ 678 w 756"/>
                  <a:gd name="T13" fmla="*/ 162 h 703"/>
                  <a:gd name="T14" fmla="*/ 384 w 756"/>
                  <a:gd name="T15" fmla="*/ 120 h 703"/>
                  <a:gd name="T16" fmla="*/ 300 w 756"/>
                  <a:gd name="T17" fmla="*/ 168 h 703"/>
                  <a:gd name="T18" fmla="*/ 234 w 756"/>
                  <a:gd name="T19" fmla="*/ 126 h 703"/>
                  <a:gd name="T20" fmla="*/ 186 w 756"/>
                  <a:gd name="T21" fmla="*/ 72 h 703"/>
                  <a:gd name="T22" fmla="*/ 156 w 756"/>
                  <a:gd name="T23" fmla="*/ 12 h 703"/>
                  <a:gd name="T24" fmla="*/ 90 w 756"/>
                  <a:gd name="T25" fmla="*/ 48 h 703"/>
                  <a:gd name="T26" fmla="*/ 12 w 756"/>
                  <a:gd name="T27" fmla="*/ 0 h 703"/>
                  <a:gd name="T28" fmla="*/ 12 w 756"/>
                  <a:gd name="T29" fmla="*/ 0 h 703"/>
                  <a:gd name="T30" fmla="*/ 6 w 756"/>
                  <a:gd name="T31" fmla="*/ 102 h 703"/>
                  <a:gd name="T32" fmla="*/ 18 w 756"/>
                  <a:gd name="T33" fmla="*/ 138 h 703"/>
                  <a:gd name="T34" fmla="*/ 42 w 756"/>
                  <a:gd name="T35" fmla="*/ 186 h 703"/>
                  <a:gd name="T36" fmla="*/ 78 w 756"/>
                  <a:gd name="T37" fmla="*/ 234 h 703"/>
                  <a:gd name="T38" fmla="*/ 96 w 756"/>
                  <a:gd name="T39" fmla="*/ 361 h 703"/>
                  <a:gd name="T40" fmla="*/ 126 w 756"/>
                  <a:gd name="T41" fmla="*/ 379 h 703"/>
                  <a:gd name="T42" fmla="*/ 138 w 756"/>
                  <a:gd name="T43" fmla="*/ 403 h 703"/>
                  <a:gd name="T44" fmla="*/ 138 w 756"/>
                  <a:gd name="T45" fmla="*/ 415 h 703"/>
                  <a:gd name="T46" fmla="*/ 150 w 756"/>
                  <a:gd name="T47" fmla="*/ 451 h 703"/>
                  <a:gd name="T48" fmla="*/ 168 w 756"/>
                  <a:gd name="T49" fmla="*/ 481 h 703"/>
                  <a:gd name="T50" fmla="*/ 186 w 756"/>
                  <a:gd name="T51" fmla="*/ 457 h 703"/>
                  <a:gd name="T52" fmla="*/ 222 w 756"/>
                  <a:gd name="T53" fmla="*/ 475 h 703"/>
                  <a:gd name="T54" fmla="*/ 324 w 756"/>
                  <a:gd name="T55" fmla="*/ 589 h 703"/>
                  <a:gd name="T56" fmla="*/ 414 w 756"/>
                  <a:gd name="T57" fmla="*/ 637 h 703"/>
                  <a:gd name="T58" fmla="*/ 504 w 756"/>
                  <a:gd name="T59" fmla="*/ 625 h 703"/>
                  <a:gd name="T60" fmla="*/ 690 w 756"/>
                  <a:gd name="T61" fmla="*/ 703 h 703"/>
                  <a:gd name="T62" fmla="*/ 756 w 756"/>
                  <a:gd name="T63" fmla="*/ 613 h 703"/>
                  <a:gd name="T64" fmla="*/ 732 w 756"/>
                  <a:gd name="T65" fmla="*/ 601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6" h="703">
                    <a:moveTo>
                      <a:pt x="732" y="601"/>
                    </a:moveTo>
                    <a:lnTo>
                      <a:pt x="732" y="559"/>
                    </a:lnTo>
                    <a:lnTo>
                      <a:pt x="708" y="553"/>
                    </a:lnTo>
                    <a:lnTo>
                      <a:pt x="690" y="541"/>
                    </a:lnTo>
                    <a:lnTo>
                      <a:pt x="678" y="523"/>
                    </a:lnTo>
                    <a:lnTo>
                      <a:pt x="666" y="481"/>
                    </a:lnTo>
                    <a:lnTo>
                      <a:pt x="666" y="481"/>
                    </a:lnTo>
                    <a:lnTo>
                      <a:pt x="660" y="475"/>
                    </a:lnTo>
                    <a:lnTo>
                      <a:pt x="690" y="433"/>
                    </a:lnTo>
                    <a:lnTo>
                      <a:pt x="684" y="409"/>
                    </a:lnTo>
                    <a:lnTo>
                      <a:pt x="660" y="397"/>
                    </a:lnTo>
                    <a:lnTo>
                      <a:pt x="648" y="282"/>
                    </a:lnTo>
                    <a:lnTo>
                      <a:pt x="666" y="216"/>
                    </a:lnTo>
                    <a:lnTo>
                      <a:pt x="678" y="162"/>
                    </a:lnTo>
                    <a:lnTo>
                      <a:pt x="504" y="72"/>
                    </a:lnTo>
                    <a:lnTo>
                      <a:pt x="384" y="120"/>
                    </a:lnTo>
                    <a:lnTo>
                      <a:pt x="390" y="150"/>
                    </a:lnTo>
                    <a:lnTo>
                      <a:pt x="300" y="168"/>
                    </a:lnTo>
                    <a:lnTo>
                      <a:pt x="246" y="144"/>
                    </a:lnTo>
                    <a:lnTo>
                      <a:pt x="234" y="126"/>
                    </a:lnTo>
                    <a:lnTo>
                      <a:pt x="186" y="114"/>
                    </a:lnTo>
                    <a:lnTo>
                      <a:pt x="186" y="72"/>
                    </a:lnTo>
                    <a:lnTo>
                      <a:pt x="156" y="48"/>
                    </a:lnTo>
                    <a:lnTo>
                      <a:pt x="156" y="12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42" y="4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6" y="102"/>
                    </a:lnTo>
                    <a:lnTo>
                      <a:pt x="12" y="120"/>
                    </a:lnTo>
                    <a:lnTo>
                      <a:pt x="18" y="138"/>
                    </a:lnTo>
                    <a:lnTo>
                      <a:pt x="24" y="138"/>
                    </a:lnTo>
                    <a:lnTo>
                      <a:pt x="42" y="186"/>
                    </a:lnTo>
                    <a:lnTo>
                      <a:pt x="78" y="198"/>
                    </a:lnTo>
                    <a:lnTo>
                      <a:pt x="78" y="234"/>
                    </a:lnTo>
                    <a:lnTo>
                      <a:pt x="48" y="300"/>
                    </a:lnTo>
                    <a:lnTo>
                      <a:pt x="96" y="361"/>
                    </a:lnTo>
                    <a:lnTo>
                      <a:pt x="120" y="361"/>
                    </a:lnTo>
                    <a:lnTo>
                      <a:pt x="126" y="379"/>
                    </a:lnTo>
                    <a:lnTo>
                      <a:pt x="138" y="403"/>
                    </a:lnTo>
                    <a:lnTo>
                      <a:pt x="138" y="403"/>
                    </a:lnTo>
                    <a:lnTo>
                      <a:pt x="138" y="403"/>
                    </a:lnTo>
                    <a:lnTo>
                      <a:pt x="138" y="415"/>
                    </a:lnTo>
                    <a:lnTo>
                      <a:pt x="132" y="427"/>
                    </a:lnTo>
                    <a:lnTo>
                      <a:pt x="150" y="451"/>
                    </a:lnTo>
                    <a:lnTo>
                      <a:pt x="168" y="481"/>
                    </a:lnTo>
                    <a:lnTo>
                      <a:pt x="168" y="481"/>
                    </a:lnTo>
                    <a:lnTo>
                      <a:pt x="168" y="481"/>
                    </a:lnTo>
                    <a:lnTo>
                      <a:pt x="186" y="457"/>
                    </a:lnTo>
                    <a:lnTo>
                      <a:pt x="204" y="481"/>
                    </a:lnTo>
                    <a:lnTo>
                      <a:pt x="222" y="475"/>
                    </a:lnTo>
                    <a:lnTo>
                      <a:pt x="282" y="583"/>
                    </a:lnTo>
                    <a:lnTo>
                      <a:pt x="324" y="589"/>
                    </a:lnTo>
                    <a:lnTo>
                      <a:pt x="336" y="607"/>
                    </a:lnTo>
                    <a:lnTo>
                      <a:pt x="414" y="637"/>
                    </a:lnTo>
                    <a:lnTo>
                      <a:pt x="480" y="607"/>
                    </a:lnTo>
                    <a:lnTo>
                      <a:pt x="504" y="625"/>
                    </a:lnTo>
                    <a:lnTo>
                      <a:pt x="516" y="673"/>
                    </a:lnTo>
                    <a:lnTo>
                      <a:pt x="690" y="703"/>
                    </a:lnTo>
                    <a:lnTo>
                      <a:pt x="696" y="649"/>
                    </a:lnTo>
                    <a:lnTo>
                      <a:pt x="756" y="613"/>
                    </a:lnTo>
                    <a:lnTo>
                      <a:pt x="744" y="607"/>
                    </a:lnTo>
                    <a:lnTo>
                      <a:pt x="732" y="60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Freeform 294"/>
              <p:cNvSpPr>
                <a:spLocks/>
              </p:cNvSpPr>
              <p:nvPr/>
            </p:nvSpPr>
            <p:spPr bwMode="auto">
              <a:xfrm>
                <a:off x="4326" y="1115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54 h 54"/>
                  <a:gd name="T4" fmla="*/ 0 w 12"/>
                  <a:gd name="T5" fmla="*/ 54 h 54"/>
                  <a:gd name="T6" fmla="*/ 12 w 1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54"/>
                    </a:lnTo>
                    <a:lnTo>
                      <a:pt x="0" y="5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Freeform 295"/>
              <p:cNvSpPr>
                <a:spLocks/>
              </p:cNvSpPr>
              <p:nvPr/>
            </p:nvSpPr>
            <p:spPr bwMode="auto">
              <a:xfrm>
                <a:off x="4044" y="1025"/>
                <a:ext cx="120" cy="48"/>
              </a:xfrm>
              <a:custGeom>
                <a:avLst/>
                <a:gdLst>
                  <a:gd name="T0" fmla="*/ 0 w 120"/>
                  <a:gd name="T1" fmla="*/ 48 h 48"/>
                  <a:gd name="T2" fmla="*/ 120 w 120"/>
                  <a:gd name="T3" fmla="*/ 0 h 48"/>
                  <a:gd name="T4" fmla="*/ 120 w 120"/>
                  <a:gd name="T5" fmla="*/ 0 h 48"/>
                  <a:gd name="T6" fmla="*/ 0 w 120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48">
                    <a:moveTo>
                      <a:pt x="0" y="48"/>
                    </a:moveTo>
                    <a:lnTo>
                      <a:pt x="120" y="0"/>
                    </a:lnTo>
                    <a:lnTo>
                      <a:pt x="120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Freeform 296"/>
              <p:cNvSpPr>
                <a:spLocks/>
              </p:cNvSpPr>
              <p:nvPr/>
            </p:nvSpPr>
            <p:spPr bwMode="auto">
              <a:xfrm>
                <a:off x="3756" y="965"/>
                <a:ext cx="60" cy="36"/>
              </a:xfrm>
              <a:custGeom>
                <a:avLst/>
                <a:gdLst>
                  <a:gd name="T0" fmla="*/ 0 w 60"/>
                  <a:gd name="T1" fmla="*/ 36 h 36"/>
                  <a:gd name="T2" fmla="*/ 60 w 60"/>
                  <a:gd name="T3" fmla="*/ 0 h 36"/>
                  <a:gd name="T4" fmla="*/ 60 w 60"/>
                  <a:gd name="T5" fmla="*/ 0 h 36"/>
                  <a:gd name="T6" fmla="*/ 0 w 60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36">
                    <a:moveTo>
                      <a:pt x="0" y="36"/>
                    </a:moveTo>
                    <a:lnTo>
                      <a:pt x="60" y="0"/>
                    </a:lnTo>
                    <a:lnTo>
                      <a:pt x="60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Freeform 297"/>
              <p:cNvSpPr>
                <a:spLocks/>
              </p:cNvSpPr>
              <p:nvPr/>
            </p:nvSpPr>
            <p:spPr bwMode="auto">
              <a:xfrm>
                <a:off x="3672" y="953"/>
                <a:ext cx="30" cy="42"/>
              </a:xfrm>
              <a:custGeom>
                <a:avLst/>
                <a:gdLst>
                  <a:gd name="T0" fmla="*/ 0 w 30"/>
                  <a:gd name="T1" fmla="*/ 0 h 42"/>
                  <a:gd name="T2" fmla="*/ 0 w 30"/>
                  <a:gd name="T3" fmla="*/ 0 h 42"/>
                  <a:gd name="T4" fmla="*/ 0 w 30"/>
                  <a:gd name="T5" fmla="*/ 0 h 42"/>
                  <a:gd name="T6" fmla="*/ 30 w 30"/>
                  <a:gd name="T7" fmla="*/ 42 h 42"/>
                  <a:gd name="T8" fmla="*/ 0 w 30"/>
                  <a:gd name="T9" fmla="*/ 0 h 42"/>
                  <a:gd name="T10" fmla="*/ 0 w 30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Freeform 298"/>
              <p:cNvSpPr>
                <a:spLocks/>
              </p:cNvSpPr>
              <p:nvPr/>
            </p:nvSpPr>
            <p:spPr bwMode="auto">
              <a:xfrm>
                <a:off x="3660" y="983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6 w 12"/>
                  <a:gd name="T3" fmla="*/ 72 h 90"/>
                  <a:gd name="T4" fmla="*/ 0 w 12"/>
                  <a:gd name="T5" fmla="*/ 0 h 90"/>
                  <a:gd name="T6" fmla="*/ 6 w 12"/>
                  <a:gd name="T7" fmla="*/ 72 h 90"/>
                  <a:gd name="T8" fmla="*/ 12 w 12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0">
                    <a:moveTo>
                      <a:pt x="12" y="90"/>
                    </a:moveTo>
                    <a:lnTo>
                      <a:pt x="6" y="72"/>
                    </a:lnTo>
                    <a:lnTo>
                      <a:pt x="0" y="0"/>
                    </a:lnTo>
                    <a:lnTo>
                      <a:pt x="6" y="72"/>
                    </a:lnTo>
                    <a:lnTo>
                      <a:pt x="1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Rectangle 299"/>
              <p:cNvSpPr>
                <a:spLocks noChangeArrowheads="1"/>
              </p:cNvSpPr>
              <p:nvPr/>
            </p:nvSpPr>
            <p:spPr bwMode="auto">
              <a:xfrm>
                <a:off x="3672" y="95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Rectangle 300"/>
              <p:cNvSpPr>
                <a:spLocks noChangeArrowheads="1"/>
              </p:cNvSpPr>
              <p:nvPr/>
            </p:nvSpPr>
            <p:spPr bwMode="auto">
              <a:xfrm>
                <a:off x="3672" y="95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Freeform 301"/>
              <p:cNvSpPr>
                <a:spLocks/>
              </p:cNvSpPr>
              <p:nvPr/>
            </p:nvSpPr>
            <p:spPr bwMode="auto">
              <a:xfrm>
                <a:off x="4338" y="1476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12 w 30"/>
                  <a:gd name="T3" fmla="*/ 18 h 30"/>
                  <a:gd name="T4" fmla="*/ 0 w 30"/>
                  <a:gd name="T5" fmla="*/ 0 h 30"/>
                  <a:gd name="T6" fmla="*/ 12 w 30"/>
                  <a:gd name="T7" fmla="*/ 18 h 30"/>
                  <a:gd name="T8" fmla="*/ 30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Freeform 302"/>
              <p:cNvSpPr>
                <a:spLocks/>
              </p:cNvSpPr>
              <p:nvPr/>
            </p:nvSpPr>
            <p:spPr bwMode="auto">
              <a:xfrm>
                <a:off x="4404" y="156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2" name="Freeform 303"/>
              <p:cNvSpPr>
                <a:spLocks/>
              </p:cNvSpPr>
              <p:nvPr/>
            </p:nvSpPr>
            <p:spPr bwMode="auto">
              <a:xfrm>
                <a:off x="4320" y="142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3" name="Freeform 304"/>
              <p:cNvSpPr>
                <a:spLocks/>
              </p:cNvSpPr>
              <p:nvPr/>
            </p:nvSpPr>
            <p:spPr bwMode="auto">
              <a:xfrm>
                <a:off x="4308" y="1169"/>
                <a:ext cx="18" cy="66"/>
              </a:xfrm>
              <a:custGeom>
                <a:avLst/>
                <a:gdLst>
                  <a:gd name="T0" fmla="*/ 18 w 18"/>
                  <a:gd name="T1" fmla="*/ 0 h 66"/>
                  <a:gd name="T2" fmla="*/ 0 w 18"/>
                  <a:gd name="T3" fmla="*/ 66 h 66"/>
                  <a:gd name="T4" fmla="*/ 18 w 18"/>
                  <a:gd name="T5" fmla="*/ 0 h 66"/>
                  <a:gd name="T6" fmla="*/ 18 w 18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6">
                    <a:moveTo>
                      <a:pt x="18" y="0"/>
                    </a:moveTo>
                    <a:lnTo>
                      <a:pt x="0" y="6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Rectangle 305"/>
              <p:cNvSpPr>
                <a:spLocks noChangeArrowheads="1"/>
              </p:cNvSpPr>
              <p:nvPr/>
            </p:nvSpPr>
            <p:spPr bwMode="auto">
              <a:xfrm>
                <a:off x="4326" y="11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Freeform 306"/>
              <p:cNvSpPr>
                <a:spLocks/>
              </p:cNvSpPr>
              <p:nvPr/>
            </p:nvSpPr>
            <p:spPr bwMode="auto">
              <a:xfrm>
                <a:off x="3750" y="1428"/>
                <a:ext cx="72" cy="72"/>
              </a:xfrm>
              <a:custGeom>
                <a:avLst/>
                <a:gdLst>
                  <a:gd name="T0" fmla="*/ 6 w 72"/>
                  <a:gd name="T1" fmla="*/ 42 h 72"/>
                  <a:gd name="T2" fmla="*/ 48 w 72"/>
                  <a:gd name="T3" fmla="*/ 72 h 72"/>
                  <a:gd name="T4" fmla="*/ 72 w 72"/>
                  <a:gd name="T5" fmla="*/ 72 h 72"/>
                  <a:gd name="T6" fmla="*/ 60 w 72"/>
                  <a:gd name="T7" fmla="*/ 42 h 72"/>
                  <a:gd name="T8" fmla="*/ 48 w 72"/>
                  <a:gd name="T9" fmla="*/ 36 h 72"/>
                  <a:gd name="T10" fmla="*/ 66 w 72"/>
                  <a:gd name="T11" fmla="*/ 24 h 72"/>
                  <a:gd name="T12" fmla="*/ 60 w 72"/>
                  <a:gd name="T13" fmla="*/ 6 h 72"/>
                  <a:gd name="T14" fmla="*/ 54 w 72"/>
                  <a:gd name="T15" fmla="*/ 0 h 72"/>
                  <a:gd name="T16" fmla="*/ 30 w 72"/>
                  <a:gd name="T17" fmla="*/ 6 h 72"/>
                  <a:gd name="T18" fmla="*/ 0 w 72"/>
                  <a:gd name="T19" fmla="*/ 42 h 72"/>
                  <a:gd name="T20" fmla="*/ 6 w 72"/>
                  <a:gd name="T21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72">
                    <a:moveTo>
                      <a:pt x="6" y="42"/>
                    </a:moveTo>
                    <a:lnTo>
                      <a:pt x="48" y="72"/>
                    </a:lnTo>
                    <a:lnTo>
                      <a:pt x="72" y="72"/>
                    </a:lnTo>
                    <a:lnTo>
                      <a:pt x="60" y="42"/>
                    </a:lnTo>
                    <a:lnTo>
                      <a:pt x="48" y="36"/>
                    </a:lnTo>
                    <a:lnTo>
                      <a:pt x="66" y="24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0" y="6"/>
                    </a:lnTo>
                    <a:lnTo>
                      <a:pt x="0" y="42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6" name="Freeform 307"/>
              <p:cNvSpPr>
                <a:spLocks/>
              </p:cNvSpPr>
              <p:nvPr/>
            </p:nvSpPr>
            <p:spPr bwMode="auto">
              <a:xfrm>
                <a:off x="3444" y="1073"/>
                <a:ext cx="384" cy="397"/>
              </a:xfrm>
              <a:custGeom>
                <a:avLst/>
                <a:gdLst>
                  <a:gd name="T0" fmla="*/ 348 w 384"/>
                  <a:gd name="T1" fmla="*/ 307 h 397"/>
                  <a:gd name="T2" fmla="*/ 348 w 384"/>
                  <a:gd name="T3" fmla="*/ 307 h 397"/>
                  <a:gd name="T4" fmla="*/ 348 w 384"/>
                  <a:gd name="T5" fmla="*/ 307 h 397"/>
                  <a:gd name="T6" fmla="*/ 354 w 384"/>
                  <a:gd name="T7" fmla="*/ 295 h 397"/>
                  <a:gd name="T8" fmla="*/ 354 w 384"/>
                  <a:gd name="T9" fmla="*/ 283 h 397"/>
                  <a:gd name="T10" fmla="*/ 342 w 384"/>
                  <a:gd name="T11" fmla="*/ 259 h 397"/>
                  <a:gd name="T12" fmla="*/ 336 w 384"/>
                  <a:gd name="T13" fmla="*/ 241 h 397"/>
                  <a:gd name="T14" fmla="*/ 312 w 384"/>
                  <a:gd name="T15" fmla="*/ 241 h 397"/>
                  <a:gd name="T16" fmla="*/ 264 w 384"/>
                  <a:gd name="T17" fmla="*/ 180 h 397"/>
                  <a:gd name="T18" fmla="*/ 294 w 384"/>
                  <a:gd name="T19" fmla="*/ 114 h 397"/>
                  <a:gd name="T20" fmla="*/ 294 w 384"/>
                  <a:gd name="T21" fmla="*/ 78 h 397"/>
                  <a:gd name="T22" fmla="*/ 258 w 384"/>
                  <a:gd name="T23" fmla="*/ 66 h 397"/>
                  <a:gd name="T24" fmla="*/ 240 w 384"/>
                  <a:gd name="T25" fmla="*/ 18 h 397"/>
                  <a:gd name="T26" fmla="*/ 234 w 384"/>
                  <a:gd name="T27" fmla="*/ 18 h 397"/>
                  <a:gd name="T28" fmla="*/ 234 w 384"/>
                  <a:gd name="T29" fmla="*/ 18 h 397"/>
                  <a:gd name="T30" fmla="*/ 216 w 384"/>
                  <a:gd name="T31" fmla="*/ 6 h 397"/>
                  <a:gd name="T32" fmla="*/ 192 w 384"/>
                  <a:gd name="T33" fmla="*/ 12 h 397"/>
                  <a:gd name="T34" fmla="*/ 174 w 384"/>
                  <a:gd name="T35" fmla="*/ 0 h 397"/>
                  <a:gd name="T36" fmla="*/ 150 w 384"/>
                  <a:gd name="T37" fmla="*/ 18 h 397"/>
                  <a:gd name="T38" fmla="*/ 150 w 384"/>
                  <a:gd name="T39" fmla="*/ 18 h 397"/>
                  <a:gd name="T40" fmla="*/ 150 w 384"/>
                  <a:gd name="T41" fmla="*/ 18 h 397"/>
                  <a:gd name="T42" fmla="*/ 144 w 384"/>
                  <a:gd name="T43" fmla="*/ 18 h 397"/>
                  <a:gd name="T44" fmla="*/ 138 w 384"/>
                  <a:gd name="T45" fmla="*/ 12 h 397"/>
                  <a:gd name="T46" fmla="*/ 126 w 384"/>
                  <a:gd name="T47" fmla="*/ 48 h 397"/>
                  <a:gd name="T48" fmla="*/ 102 w 384"/>
                  <a:gd name="T49" fmla="*/ 54 h 397"/>
                  <a:gd name="T50" fmla="*/ 96 w 384"/>
                  <a:gd name="T51" fmla="*/ 144 h 397"/>
                  <a:gd name="T52" fmla="*/ 0 w 384"/>
                  <a:gd name="T53" fmla="*/ 198 h 397"/>
                  <a:gd name="T54" fmla="*/ 0 w 384"/>
                  <a:gd name="T55" fmla="*/ 198 h 397"/>
                  <a:gd name="T56" fmla="*/ 0 w 384"/>
                  <a:gd name="T57" fmla="*/ 198 h 397"/>
                  <a:gd name="T58" fmla="*/ 12 w 384"/>
                  <a:gd name="T59" fmla="*/ 253 h 397"/>
                  <a:gd name="T60" fmla="*/ 18 w 384"/>
                  <a:gd name="T61" fmla="*/ 253 h 397"/>
                  <a:gd name="T62" fmla="*/ 78 w 384"/>
                  <a:gd name="T63" fmla="*/ 271 h 397"/>
                  <a:gd name="T64" fmla="*/ 78 w 384"/>
                  <a:gd name="T65" fmla="*/ 271 h 397"/>
                  <a:gd name="T66" fmla="*/ 78 w 384"/>
                  <a:gd name="T67" fmla="*/ 271 h 397"/>
                  <a:gd name="T68" fmla="*/ 114 w 384"/>
                  <a:gd name="T69" fmla="*/ 307 h 397"/>
                  <a:gd name="T70" fmla="*/ 126 w 384"/>
                  <a:gd name="T71" fmla="*/ 313 h 397"/>
                  <a:gd name="T72" fmla="*/ 162 w 384"/>
                  <a:gd name="T73" fmla="*/ 325 h 397"/>
                  <a:gd name="T74" fmla="*/ 168 w 384"/>
                  <a:gd name="T75" fmla="*/ 331 h 397"/>
                  <a:gd name="T76" fmla="*/ 174 w 384"/>
                  <a:gd name="T77" fmla="*/ 349 h 397"/>
                  <a:gd name="T78" fmla="*/ 186 w 384"/>
                  <a:gd name="T79" fmla="*/ 343 h 397"/>
                  <a:gd name="T80" fmla="*/ 192 w 384"/>
                  <a:gd name="T81" fmla="*/ 343 h 397"/>
                  <a:gd name="T82" fmla="*/ 192 w 384"/>
                  <a:gd name="T83" fmla="*/ 343 h 397"/>
                  <a:gd name="T84" fmla="*/ 192 w 384"/>
                  <a:gd name="T85" fmla="*/ 343 h 397"/>
                  <a:gd name="T86" fmla="*/ 192 w 384"/>
                  <a:gd name="T87" fmla="*/ 361 h 397"/>
                  <a:gd name="T88" fmla="*/ 192 w 384"/>
                  <a:gd name="T89" fmla="*/ 373 h 397"/>
                  <a:gd name="T90" fmla="*/ 240 w 384"/>
                  <a:gd name="T91" fmla="*/ 397 h 397"/>
                  <a:gd name="T92" fmla="*/ 306 w 384"/>
                  <a:gd name="T93" fmla="*/ 397 h 397"/>
                  <a:gd name="T94" fmla="*/ 336 w 384"/>
                  <a:gd name="T95" fmla="*/ 361 h 397"/>
                  <a:gd name="T96" fmla="*/ 360 w 384"/>
                  <a:gd name="T97" fmla="*/ 355 h 397"/>
                  <a:gd name="T98" fmla="*/ 366 w 384"/>
                  <a:gd name="T99" fmla="*/ 361 h 397"/>
                  <a:gd name="T100" fmla="*/ 360 w 384"/>
                  <a:gd name="T101" fmla="*/ 355 h 397"/>
                  <a:gd name="T102" fmla="*/ 378 w 384"/>
                  <a:gd name="T103" fmla="*/ 367 h 397"/>
                  <a:gd name="T104" fmla="*/ 384 w 384"/>
                  <a:gd name="T105" fmla="*/ 361 h 397"/>
                  <a:gd name="T106" fmla="*/ 366 w 384"/>
                  <a:gd name="T107" fmla="*/ 331 h 397"/>
                  <a:gd name="T108" fmla="*/ 348 w 384"/>
                  <a:gd name="T109" fmla="*/ 30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4" h="397">
                    <a:moveTo>
                      <a:pt x="348" y="307"/>
                    </a:moveTo>
                    <a:lnTo>
                      <a:pt x="348" y="307"/>
                    </a:lnTo>
                    <a:lnTo>
                      <a:pt x="348" y="307"/>
                    </a:lnTo>
                    <a:lnTo>
                      <a:pt x="354" y="295"/>
                    </a:lnTo>
                    <a:lnTo>
                      <a:pt x="354" y="283"/>
                    </a:lnTo>
                    <a:lnTo>
                      <a:pt x="342" y="259"/>
                    </a:lnTo>
                    <a:lnTo>
                      <a:pt x="336" y="241"/>
                    </a:lnTo>
                    <a:lnTo>
                      <a:pt x="312" y="241"/>
                    </a:lnTo>
                    <a:lnTo>
                      <a:pt x="264" y="180"/>
                    </a:lnTo>
                    <a:lnTo>
                      <a:pt x="294" y="114"/>
                    </a:lnTo>
                    <a:lnTo>
                      <a:pt x="294" y="78"/>
                    </a:lnTo>
                    <a:lnTo>
                      <a:pt x="258" y="66"/>
                    </a:lnTo>
                    <a:lnTo>
                      <a:pt x="240" y="18"/>
                    </a:lnTo>
                    <a:lnTo>
                      <a:pt x="234" y="18"/>
                    </a:lnTo>
                    <a:lnTo>
                      <a:pt x="234" y="18"/>
                    </a:lnTo>
                    <a:lnTo>
                      <a:pt x="216" y="6"/>
                    </a:lnTo>
                    <a:lnTo>
                      <a:pt x="192" y="12"/>
                    </a:lnTo>
                    <a:lnTo>
                      <a:pt x="174" y="0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44" y="18"/>
                    </a:lnTo>
                    <a:lnTo>
                      <a:pt x="138" y="12"/>
                    </a:lnTo>
                    <a:lnTo>
                      <a:pt x="126" y="48"/>
                    </a:lnTo>
                    <a:lnTo>
                      <a:pt x="102" y="54"/>
                    </a:lnTo>
                    <a:lnTo>
                      <a:pt x="96" y="144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12" y="253"/>
                    </a:lnTo>
                    <a:lnTo>
                      <a:pt x="18" y="253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114" y="307"/>
                    </a:lnTo>
                    <a:lnTo>
                      <a:pt x="126" y="313"/>
                    </a:lnTo>
                    <a:lnTo>
                      <a:pt x="162" y="325"/>
                    </a:lnTo>
                    <a:lnTo>
                      <a:pt x="168" y="331"/>
                    </a:lnTo>
                    <a:lnTo>
                      <a:pt x="174" y="349"/>
                    </a:lnTo>
                    <a:lnTo>
                      <a:pt x="186" y="343"/>
                    </a:lnTo>
                    <a:lnTo>
                      <a:pt x="192" y="343"/>
                    </a:lnTo>
                    <a:lnTo>
                      <a:pt x="192" y="343"/>
                    </a:lnTo>
                    <a:lnTo>
                      <a:pt x="192" y="343"/>
                    </a:lnTo>
                    <a:lnTo>
                      <a:pt x="192" y="361"/>
                    </a:lnTo>
                    <a:lnTo>
                      <a:pt x="192" y="373"/>
                    </a:lnTo>
                    <a:lnTo>
                      <a:pt x="240" y="397"/>
                    </a:lnTo>
                    <a:lnTo>
                      <a:pt x="306" y="397"/>
                    </a:lnTo>
                    <a:lnTo>
                      <a:pt x="336" y="361"/>
                    </a:lnTo>
                    <a:lnTo>
                      <a:pt x="360" y="355"/>
                    </a:lnTo>
                    <a:lnTo>
                      <a:pt x="366" y="361"/>
                    </a:lnTo>
                    <a:lnTo>
                      <a:pt x="360" y="355"/>
                    </a:lnTo>
                    <a:lnTo>
                      <a:pt x="378" y="367"/>
                    </a:lnTo>
                    <a:lnTo>
                      <a:pt x="384" y="361"/>
                    </a:lnTo>
                    <a:lnTo>
                      <a:pt x="366" y="331"/>
                    </a:lnTo>
                    <a:lnTo>
                      <a:pt x="348" y="30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Freeform 308"/>
              <p:cNvSpPr>
                <a:spLocks/>
              </p:cNvSpPr>
              <p:nvPr/>
            </p:nvSpPr>
            <p:spPr bwMode="auto">
              <a:xfrm>
                <a:off x="3660" y="1079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12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Freeform 309"/>
              <p:cNvSpPr>
                <a:spLocks/>
              </p:cNvSpPr>
              <p:nvPr/>
            </p:nvSpPr>
            <p:spPr bwMode="auto">
              <a:xfrm>
                <a:off x="3588" y="1091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Freeform 310"/>
              <p:cNvSpPr>
                <a:spLocks/>
              </p:cNvSpPr>
              <p:nvPr/>
            </p:nvSpPr>
            <p:spPr bwMode="auto">
              <a:xfrm>
                <a:off x="3618" y="1073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0 w 18"/>
                  <a:gd name="T5" fmla="*/ 0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Freeform 311"/>
              <p:cNvSpPr>
                <a:spLocks/>
              </p:cNvSpPr>
              <p:nvPr/>
            </p:nvSpPr>
            <p:spPr bwMode="auto">
              <a:xfrm>
                <a:off x="3786" y="1332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0 w 12"/>
                  <a:gd name="T3" fmla="*/ 0 h 24"/>
                  <a:gd name="T4" fmla="*/ 12 w 12"/>
                  <a:gd name="T5" fmla="*/ 24 h 24"/>
                  <a:gd name="T6" fmla="*/ 12 w 1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Freeform 312"/>
              <p:cNvSpPr>
                <a:spLocks/>
              </p:cNvSpPr>
              <p:nvPr/>
            </p:nvSpPr>
            <p:spPr bwMode="auto">
              <a:xfrm>
                <a:off x="3792" y="136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Freeform 313"/>
              <p:cNvSpPr>
                <a:spLocks/>
              </p:cNvSpPr>
              <p:nvPr/>
            </p:nvSpPr>
            <p:spPr bwMode="auto">
              <a:xfrm>
                <a:off x="3810" y="1404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18 w 18"/>
                  <a:gd name="T3" fmla="*/ 30 h 30"/>
                  <a:gd name="T4" fmla="*/ 18 w 18"/>
                  <a:gd name="T5" fmla="*/ 30 h 30"/>
                  <a:gd name="T6" fmla="*/ 0 w 18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18" y="30"/>
                    </a:lnTo>
                    <a:lnTo>
                      <a:pt x="18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Freeform 314"/>
              <p:cNvSpPr>
                <a:spLocks/>
              </p:cNvSpPr>
              <p:nvPr/>
            </p:nvSpPr>
            <p:spPr bwMode="auto">
              <a:xfrm>
                <a:off x="3312" y="1085"/>
                <a:ext cx="270" cy="241"/>
              </a:xfrm>
              <a:custGeom>
                <a:avLst/>
                <a:gdLst>
                  <a:gd name="T0" fmla="*/ 36 w 270"/>
                  <a:gd name="T1" fmla="*/ 120 h 241"/>
                  <a:gd name="T2" fmla="*/ 48 w 270"/>
                  <a:gd name="T3" fmla="*/ 138 h 241"/>
                  <a:gd name="T4" fmla="*/ 48 w 270"/>
                  <a:gd name="T5" fmla="*/ 138 h 241"/>
                  <a:gd name="T6" fmla="*/ 48 w 270"/>
                  <a:gd name="T7" fmla="*/ 138 h 241"/>
                  <a:gd name="T8" fmla="*/ 24 w 270"/>
                  <a:gd name="T9" fmla="*/ 180 h 241"/>
                  <a:gd name="T10" fmla="*/ 0 w 270"/>
                  <a:gd name="T11" fmla="*/ 192 h 241"/>
                  <a:gd name="T12" fmla="*/ 0 w 270"/>
                  <a:gd name="T13" fmla="*/ 223 h 241"/>
                  <a:gd name="T14" fmla="*/ 12 w 270"/>
                  <a:gd name="T15" fmla="*/ 223 h 241"/>
                  <a:gd name="T16" fmla="*/ 12 w 270"/>
                  <a:gd name="T17" fmla="*/ 223 h 241"/>
                  <a:gd name="T18" fmla="*/ 12 w 270"/>
                  <a:gd name="T19" fmla="*/ 223 h 241"/>
                  <a:gd name="T20" fmla="*/ 24 w 270"/>
                  <a:gd name="T21" fmla="*/ 229 h 241"/>
                  <a:gd name="T22" fmla="*/ 36 w 270"/>
                  <a:gd name="T23" fmla="*/ 241 h 241"/>
                  <a:gd name="T24" fmla="*/ 132 w 270"/>
                  <a:gd name="T25" fmla="*/ 186 h 241"/>
                  <a:gd name="T26" fmla="*/ 132 w 270"/>
                  <a:gd name="T27" fmla="*/ 186 h 241"/>
                  <a:gd name="T28" fmla="*/ 228 w 270"/>
                  <a:gd name="T29" fmla="*/ 132 h 241"/>
                  <a:gd name="T30" fmla="*/ 234 w 270"/>
                  <a:gd name="T31" fmla="*/ 42 h 241"/>
                  <a:gd name="T32" fmla="*/ 258 w 270"/>
                  <a:gd name="T33" fmla="*/ 36 h 241"/>
                  <a:gd name="T34" fmla="*/ 270 w 270"/>
                  <a:gd name="T35" fmla="*/ 0 h 241"/>
                  <a:gd name="T36" fmla="*/ 270 w 270"/>
                  <a:gd name="T37" fmla="*/ 0 h 241"/>
                  <a:gd name="T38" fmla="*/ 270 w 270"/>
                  <a:gd name="T39" fmla="*/ 0 h 241"/>
                  <a:gd name="T40" fmla="*/ 270 w 270"/>
                  <a:gd name="T41" fmla="*/ 0 h 241"/>
                  <a:gd name="T42" fmla="*/ 270 w 270"/>
                  <a:gd name="T43" fmla="*/ 0 h 241"/>
                  <a:gd name="T44" fmla="*/ 210 w 270"/>
                  <a:gd name="T45" fmla="*/ 6 h 241"/>
                  <a:gd name="T46" fmla="*/ 156 w 270"/>
                  <a:gd name="T47" fmla="*/ 30 h 241"/>
                  <a:gd name="T48" fmla="*/ 114 w 270"/>
                  <a:gd name="T49" fmla="*/ 12 h 241"/>
                  <a:gd name="T50" fmla="*/ 84 w 270"/>
                  <a:gd name="T51" fmla="*/ 30 h 241"/>
                  <a:gd name="T52" fmla="*/ 48 w 270"/>
                  <a:gd name="T53" fmla="*/ 18 h 241"/>
                  <a:gd name="T54" fmla="*/ 54 w 270"/>
                  <a:gd name="T55" fmla="*/ 48 h 241"/>
                  <a:gd name="T56" fmla="*/ 30 w 270"/>
                  <a:gd name="T57" fmla="*/ 72 h 241"/>
                  <a:gd name="T58" fmla="*/ 12 w 270"/>
                  <a:gd name="T59" fmla="*/ 60 h 241"/>
                  <a:gd name="T60" fmla="*/ 18 w 270"/>
                  <a:gd name="T61" fmla="*/ 126 h 241"/>
                  <a:gd name="T62" fmla="*/ 18 w 270"/>
                  <a:gd name="T63" fmla="*/ 126 h 241"/>
                  <a:gd name="T64" fmla="*/ 18 w 270"/>
                  <a:gd name="T65" fmla="*/ 126 h 241"/>
                  <a:gd name="T66" fmla="*/ 36 w 270"/>
                  <a:gd name="T67" fmla="*/ 12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0" h="241">
                    <a:moveTo>
                      <a:pt x="36" y="120"/>
                    </a:move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24" y="180"/>
                    </a:lnTo>
                    <a:lnTo>
                      <a:pt x="0" y="192"/>
                    </a:lnTo>
                    <a:lnTo>
                      <a:pt x="0" y="223"/>
                    </a:lnTo>
                    <a:lnTo>
                      <a:pt x="12" y="223"/>
                    </a:lnTo>
                    <a:lnTo>
                      <a:pt x="12" y="223"/>
                    </a:lnTo>
                    <a:lnTo>
                      <a:pt x="12" y="223"/>
                    </a:lnTo>
                    <a:lnTo>
                      <a:pt x="24" y="229"/>
                    </a:lnTo>
                    <a:lnTo>
                      <a:pt x="36" y="241"/>
                    </a:lnTo>
                    <a:lnTo>
                      <a:pt x="132" y="186"/>
                    </a:lnTo>
                    <a:lnTo>
                      <a:pt x="132" y="186"/>
                    </a:lnTo>
                    <a:lnTo>
                      <a:pt x="228" y="132"/>
                    </a:lnTo>
                    <a:lnTo>
                      <a:pt x="234" y="42"/>
                    </a:lnTo>
                    <a:lnTo>
                      <a:pt x="258" y="36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10" y="6"/>
                    </a:lnTo>
                    <a:lnTo>
                      <a:pt x="156" y="30"/>
                    </a:lnTo>
                    <a:lnTo>
                      <a:pt x="114" y="12"/>
                    </a:lnTo>
                    <a:lnTo>
                      <a:pt x="84" y="30"/>
                    </a:lnTo>
                    <a:lnTo>
                      <a:pt x="48" y="18"/>
                    </a:lnTo>
                    <a:lnTo>
                      <a:pt x="54" y="48"/>
                    </a:lnTo>
                    <a:lnTo>
                      <a:pt x="30" y="72"/>
                    </a:lnTo>
                    <a:lnTo>
                      <a:pt x="12" y="60"/>
                    </a:lnTo>
                    <a:lnTo>
                      <a:pt x="18" y="126"/>
                    </a:lnTo>
                    <a:lnTo>
                      <a:pt x="18" y="126"/>
                    </a:lnTo>
                    <a:lnTo>
                      <a:pt x="18" y="126"/>
                    </a:lnTo>
                    <a:lnTo>
                      <a:pt x="36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Freeform 315"/>
              <p:cNvSpPr>
                <a:spLocks/>
              </p:cNvSpPr>
              <p:nvPr/>
            </p:nvSpPr>
            <p:spPr bwMode="auto">
              <a:xfrm>
                <a:off x="3468" y="1085"/>
                <a:ext cx="114" cy="30"/>
              </a:xfrm>
              <a:custGeom>
                <a:avLst/>
                <a:gdLst>
                  <a:gd name="T0" fmla="*/ 0 w 114"/>
                  <a:gd name="T1" fmla="*/ 30 h 30"/>
                  <a:gd name="T2" fmla="*/ 54 w 114"/>
                  <a:gd name="T3" fmla="*/ 6 h 30"/>
                  <a:gd name="T4" fmla="*/ 114 w 114"/>
                  <a:gd name="T5" fmla="*/ 0 h 30"/>
                  <a:gd name="T6" fmla="*/ 54 w 114"/>
                  <a:gd name="T7" fmla="*/ 6 h 30"/>
                  <a:gd name="T8" fmla="*/ 0 w 114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30">
                    <a:moveTo>
                      <a:pt x="0" y="30"/>
                    </a:moveTo>
                    <a:lnTo>
                      <a:pt x="54" y="6"/>
                    </a:lnTo>
                    <a:lnTo>
                      <a:pt x="114" y="0"/>
                    </a:lnTo>
                    <a:lnTo>
                      <a:pt x="54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5" name="Freeform 316"/>
              <p:cNvSpPr>
                <a:spLocks/>
              </p:cNvSpPr>
              <p:nvPr/>
            </p:nvSpPr>
            <p:spPr bwMode="auto">
              <a:xfrm>
                <a:off x="3360" y="1097"/>
                <a:ext cx="108" cy="18"/>
              </a:xfrm>
              <a:custGeom>
                <a:avLst/>
                <a:gdLst>
                  <a:gd name="T0" fmla="*/ 36 w 108"/>
                  <a:gd name="T1" fmla="*/ 18 h 18"/>
                  <a:gd name="T2" fmla="*/ 0 w 108"/>
                  <a:gd name="T3" fmla="*/ 6 h 18"/>
                  <a:gd name="T4" fmla="*/ 0 w 108"/>
                  <a:gd name="T5" fmla="*/ 6 h 18"/>
                  <a:gd name="T6" fmla="*/ 36 w 108"/>
                  <a:gd name="T7" fmla="*/ 18 h 18"/>
                  <a:gd name="T8" fmla="*/ 66 w 108"/>
                  <a:gd name="T9" fmla="*/ 0 h 18"/>
                  <a:gd name="T10" fmla="*/ 108 w 108"/>
                  <a:gd name="T11" fmla="*/ 18 h 18"/>
                  <a:gd name="T12" fmla="*/ 66 w 108"/>
                  <a:gd name="T13" fmla="*/ 0 h 18"/>
                  <a:gd name="T14" fmla="*/ 36 w 108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18">
                    <a:moveTo>
                      <a:pt x="36" y="18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6" y="18"/>
                    </a:lnTo>
                    <a:lnTo>
                      <a:pt x="66" y="0"/>
                    </a:lnTo>
                    <a:lnTo>
                      <a:pt x="108" y="18"/>
                    </a:lnTo>
                    <a:lnTo>
                      <a:pt x="66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6" name="Rectangle 317"/>
              <p:cNvSpPr>
                <a:spLocks noChangeArrowheads="1"/>
              </p:cNvSpPr>
              <p:nvPr/>
            </p:nvSpPr>
            <p:spPr bwMode="auto">
              <a:xfrm>
                <a:off x="3582" y="108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Rectangle 318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Freeform 319"/>
              <p:cNvSpPr>
                <a:spLocks/>
              </p:cNvSpPr>
              <p:nvPr/>
            </p:nvSpPr>
            <p:spPr bwMode="auto">
              <a:xfrm>
                <a:off x="3444" y="1127"/>
                <a:ext cx="102" cy="144"/>
              </a:xfrm>
              <a:custGeom>
                <a:avLst/>
                <a:gdLst>
                  <a:gd name="T0" fmla="*/ 0 w 102"/>
                  <a:gd name="T1" fmla="*/ 144 h 144"/>
                  <a:gd name="T2" fmla="*/ 96 w 102"/>
                  <a:gd name="T3" fmla="*/ 90 h 144"/>
                  <a:gd name="T4" fmla="*/ 102 w 102"/>
                  <a:gd name="T5" fmla="*/ 0 h 144"/>
                  <a:gd name="T6" fmla="*/ 96 w 102"/>
                  <a:gd name="T7" fmla="*/ 90 h 144"/>
                  <a:gd name="T8" fmla="*/ 0 w 102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44">
                    <a:moveTo>
                      <a:pt x="0" y="144"/>
                    </a:moveTo>
                    <a:lnTo>
                      <a:pt x="96" y="90"/>
                    </a:lnTo>
                    <a:lnTo>
                      <a:pt x="102" y="0"/>
                    </a:lnTo>
                    <a:lnTo>
                      <a:pt x="96" y="90"/>
                    </a:lnTo>
                    <a:lnTo>
                      <a:pt x="0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9" name="Freeform 320"/>
              <p:cNvSpPr>
                <a:spLocks/>
              </p:cNvSpPr>
              <p:nvPr/>
            </p:nvSpPr>
            <p:spPr bwMode="auto">
              <a:xfrm>
                <a:off x="3546" y="1085"/>
                <a:ext cx="36" cy="42"/>
              </a:xfrm>
              <a:custGeom>
                <a:avLst/>
                <a:gdLst>
                  <a:gd name="T0" fmla="*/ 24 w 36"/>
                  <a:gd name="T1" fmla="*/ 36 h 42"/>
                  <a:gd name="T2" fmla="*/ 0 w 36"/>
                  <a:gd name="T3" fmla="*/ 42 h 42"/>
                  <a:gd name="T4" fmla="*/ 24 w 36"/>
                  <a:gd name="T5" fmla="*/ 36 h 42"/>
                  <a:gd name="T6" fmla="*/ 36 w 36"/>
                  <a:gd name="T7" fmla="*/ 0 h 42"/>
                  <a:gd name="T8" fmla="*/ 36 w 36"/>
                  <a:gd name="T9" fmla="*/ 0 h 42"/>
                  <a:gd name="T10" fmla="*/ 24 w 36"/>
                  <a:gd name="T11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2">
                    <a:moveTo>
                      <a:pt x="24" y="36"/>
                    </a:moveTo>
                    <a:lnTo>
                      <a:pt x="0" y="42"/>
                    </a:lnTo>
                    <a:lnTo>
                      <a:pt x="24" y="3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0" name="Freeform 321"/>
              <p:cNvSpPr>
                <a:spLocks/>
              </p:cNvSpPr>
              <p:nvPr/>
            </p:nvSpPr>
            <p:spPr bwMode="auto">
              <a:xfrm>
                <a:off x="3288" y="1271"/>
                <a:ext cx="168" cy="205"/>
              </a:xfrm>
              <a:custGeom>
                <a:avLst/>
                <a:gdLst>
                  <a:gd name="T0" fmla="*/ 84 w 168"/>
                  <a:gd name="T1" fmla="*/ 163 h 205"/>
                  <a:gd name="T2" fmla="*/ 96 w 168"/>
                  <a:gd name="T3" fmla="*/ 163 h 205"/>
                  <a:gd name="T4" fmla="*/ 120 w 168"/>
                  <a:gd name="T5" fmla="*/ 133 h 205"/>
                  <a:gd name="T6" fmla="*/ 84 w 168"/>
                  <a:gd name="T7" fmla="*/ 91 h 205"/>
                  <a:gd name="T8" fmla="*/ 84 w 168"/>
                  <a:gd name="T9" fmla="*/ 91 h 205"/>
                  <a:gd name="T10" fmla="*/ 84 w 168"/>
                  <a:gd name="T11" fmla="*/ 91 h 205"/>
                  <a:gd name="T12" fmla="*/ 156 w 168"/>
                  <a:gd name="T13" fmla="*/ 79 h 205"/>
                  <a:gd name="T14" fmla="*/ 168 w 168"/>
                  <a:gd name="T15" fmla="*/ 55 h 205"/>
                  <a:gd name="T16" fmla="*/ 156 w 168"/>
                  <a:gd name="T17" fmla="*/ 0 h 205"/>
                  <a:gd name="T18" fmla="*/ 156 w 168"/>
                  <a:gd name="T19" fmla="*/ 0 h 205"/>
                  <a:gd name="T20" fmla="*/ 156 w 168"/>
                  <a:gd name="T21" fmla="*/ 0 h 205"/>
                  <a:gd name="T22" fmla="*/ 60 w 168"/>
                  <a:gd name="T23" fmla="*/ 55 h 205"/>
                  <a:gd name="T24" fmla="*/ 60 w 168"/>
                  <a:gd name="T25" fmla="*/ 55 h 205"/>
                  <a:gd name="T26" fmla="*/ 60 w 168"/>
                  <a:gd name="T27" fmla="*/ 55 h 205"/>
                  <a:gd name="T28" fmla="*/ 48 w 168"/>
                  <a:gd name="T29" fmla="*/ 43 h 205"/>
                  <a:gd name="T30" fmla="*/ 36 w 168"/>
                  <a:gd name="T31" fmla="*/ 37 h 205"/>
                  <a:gd name="T32" fmla="*/ 24 w 168"/>
                  <a:gd name="T33" fmla="*/ 37 h 205"/>
                  <a:gd name="T34" fmla="*/ 18 w 168"/>
                  <a:gd name="T35" fmla="*/ 115 h 205"/>
                  <a:gd name="T36" fmla="*/ 12 w 168"/>
                  <a:gd name="T37" fmla="*/ 115 h 205"/>
                  <a:gd name="T38" fmla="*/ 12 w 168"/>
                  <a:gd name="T39" fmla="*/ 127 h 205"/>
                  <a:gd name="T40" fmla="*/ 6 w 168"/>
                  <a:gd name="T41" fmla="*/ 175 h 205"/>
                  <a:gd name="T42" fmla="*/ 0 w 168"/>
                  <a:gd name="T43" fmla="*/ 193 h 205"/>
                  <a:gd name="T44" fmla="*/ 0 w 168"/>
                  <a:gd name="T45" fmla="*/ 193 h 205"/>
                  <a:gd name="T46" fmla="*/ 0 w 168"/>
                  <a:gd name="T47" fmla="*/ 193 h 205"/>
                  <a:gd name="T48" fmla="*/ 36 w 168"/>
                  <a:gd name="T49" fmla="*/ 205 h 205"/>
                  <a:gd name="T50" fmla="*/ 66 w 168"/>
                  <a:gd name="T51" fmla="*/ 163 h 205"/>
                  <a:gd name="T52" fmla="*/ 84 w 168"/>
                  <a:gd name="T53" fmla="*/ 16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8" h="205">
                    <a:moveTo>
                      <a:pt x="84" y="163"/>
                    </a:moveTo>
                    <a:lnTo>
                      <a:pt x="96" y="163"/>
                    </a:lnTo>
                    <a:lnTo>
                      <a:pt x="120" y="133"/>
                    </a:lnTo>
                    <a:lnTo>
                      <a:pt x="84" y="91"/>
                    </a:lnTo>
                    <a:lnTo>
                      <a:pt x="84" y="91"/>
                    </a:lnTo>
                    <a:lnTo>
                      <a:pt x="84" y="91"/>
                    </a:lnTo>
                    <a:lnTo>
                      <a:pt x="156" y="79"/>
                    </a:lnTo>
                    <a:lnTo>
                      <a:pt x="168" y="55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48" y="43"/>
                    </a:lnTo>
                    <a:lnTo>
                      <a:pt x="36" y="37"/>
                    </a:lnTo>
                    <a:lnTo>
                      <a:pt x="24" y="37"/>
                    </a:lnTo>
                    <a:lnTo>
                      <a:pt x="18" y="115"/>
                    </a:lnTo>
                    <a:lnTo>
                      <a:pt x="12" y="115"/>
                    </a:lnTo>
                    <a:lnTo>
                      <a:pt x="12" y="127"/>
                    </a:lnTo>
                    <a:lnTo>
                      <a:pt x="6" y="175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36" y="205"/>
                    </a:lnTo>
                    <a:lnTo>
                      <a:pt x="66" y="163"/>
                    </a:lnTo>
                    <a:lnTo>
                      <a:pt x="84" y="16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Rectangle 322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Freeform 323"/>
              <p:cNvSpPr>
                <a:spLocks/>
              </p:cNvSpPr>
              <p:nvPr/>
            </p:nvSpPr>
            <p:spPr bwMode="auto">
              <a:xfrm>
                <a:off x="3324" y="130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3" name="Freeform 324"/>
              <p:cNvSpPr>
                <a:spLocks/>
              </p:cNvSpPr>
              <p:nvPr/>
            </p:nvSpPr>
            <p:spPr bwMode="auto">
              <a:xfrm>
                <a:off x="3348" y="1271"/>
                <a:ext cx="96" cy="55"/>
              </a:xfrm>
              <a:custGeom>
                <a:avLst/>
                <a:gdLst>
                  <a:gd name="T0" fmla="*/ 96 w 96"/>
                  <a:gd name="T1" fmla="*/ 0 h 55"/>
                  <a:gd name="T2" fmla="*/ 0 w 96"/>
                  <a:gd name="T3" fmla="*/ 55 h 55"/>
                  <a:gd name="T4" fmla="*/ 0 w 96"/>
                  <a:gd name="T5" fmla="*/ 55 h 55"/>
                  <a:gd name="T6" fmla="*/ 96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96 w 96"/>
                  <a:gd name="T1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55">
                    <a:moveTo>
                      <a:pt x="96" y="0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4" name="Rectangle 325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Freeform 326"/>
              <p:cNvSpPr>
                <a:spLocks/>
              </p:cNvSpPr>
              <p:nvPr/>
            </p:nvSpPr>
            <p:spPr bwMode="auto">
              <a:xfrm>
                <a:off x="3252" y="1205"/>
                <a:ext cx="108" cy="259"/>
              </a:xfrm>
              <a:custGeom>
                <a:avLst/>
                <a:gdLst>
                  <a:gd name="T0" fmla="*/ 42 w 108"/>
                  <a:gd name="T1" fmla="*/ 241 h 259"/>
                  <a:gd name="T2" fmla="*/ 48 w 108"/>
                  <a:gd name="T3" fmla="*/ 193 h 259"/>
                  <a:gd name="T4" fmla="*/ 48 w 108"/>
                  <a:gd name="T5" fmla="*/ 181 h 259"/>
                  <a:gd name="T6" fmla="*/ 54 w 108"/>
                  <a:gd name="T7" fmla="*/ 181 h 259"/>
                  <a:gd name="T8" fmla="*/ 60 w 108"/>
                  <a:gd name="T9" fmla="*/ 72 h 259"/>
                  <a:gd name="T10" fmla="*/ 84 w 108"/>
                  <a:gd name="T11" fmla="*/ 60 h 259"/>
                  <a:gd name="T12" fmla="*/ 108 w 108"/>
                  <a:gd name="T13" fmla="*/ 18 h 259"/>
                  <a:gd name="T14" fmla="*/ 96 w 108"/>
                  <a:gd name="T15" fmla="*/ 0 h 259"/>
                  <a:gd name="T16" fmla="*/ 78 w 108"/>
                  <a:gd name="T17" fmla="*/ 6 h 259"/>
                  <a:gd name="T18" fmla="*/ 78 w 108"/>
                  <a:gd name="T19" fmla="*/ 6 h 259"/>
                  <a:gd name="T20" fmla="*/ 36 w 108"/>
                  <a:gd name="T21" fmla="*/ 85 h 259"/>
                  <a:gd name="T22" fmla="*/ 12 w 108"/>
                  <a:gd name="T23" fmla="*/ 157 h 259"/>
                  <a:gd name="T24" fmla="*/ 0 w 108"/>
                  <a:gd name="T25" fmla="*/ 163 h 259"/>
                  <a:gd name="T26" fmla="*/ 30 w 108"/>
                  <a:gd name="T27" fmla="*/ 259 h 259"/>
                  <a:gd name="T28" fmla="*/ 36 w 108"/>
                  <a:gd name="T29" fmla="*/ 259 h 259"/>
                  <a:gd name="T30" fmla="*/ 36 w 108"/>
                  <a:gd name="T31" fmla="*/ 259 h 259"/>
                  <a:gd name="T32" fmla="*/ 42 w 108"/>
                  <a:gd name="T33" fmla="*/ 24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8" h="259">
                    <a:moveTo>
                      <a:pt x="42" y="241"/>
                    </a:moveTo>
                    <a:lnTo>
                      <a:pt x="48" y="193"/>
                    </a:lnTo>
                    <a:lnTo>
                      <a:pt x="48" y="181"/>
                    </a:lnTo>
                    <a:lnTo>
                      <a:pt x="54" y="181"/>
                    </a:lnTo>
                    <a:lnTo>
                      <a:pt x="60" y="72"/>
                    </a:lnTo>
                    <a:lnTo>
                      <a:pt x="84" y="60"/>
                    </a:lnTo>
                    <a:lnTo>
                      <a:pt x="108" y="18"/>
                    </a:lnTo>
                    <a:lnTo>
                      <a:pt x="96" y="0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36" y="85"/>
                    </a:lnTo>
                    <a:lnTo>
                      <a:pt x="12" y="157"/>
                    </a:lnTo>
                    <a:lnTo>
                      <a:pt x="0" y="163"/>
                    </a:lnTo>
                    <a:lnTo>
                      <a:pt x="30" y="259"/>
                    </a:lnTo>
                    <a:lnTo>
                      <a:pt x="36" y="259"/>
                    </a:lnTo>
                    <a:lnTo>
                      <a:pt x="36" y="259"/>
                    </a:lnTo>
                    <a:lnTo>
                      <a:pt x="42" y="24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Freeform 327"/>
              <p:cNvSpPr>
                <a:spLocks/>
              </p:cNvSpPr>
              <p:nvPr/>
            </p:nvSpPr>
            <p:spPr bwMode="auto">
              <a:xfrm>
                <a:off x="3336" y="1223"/>
                <a:ext cx="24" cy="42"/>
              </a:xfrm>
              <a:custGeom>
                <a:avLst/>
                <a:gdLst>
                  <a:gd name="T0" fmla="*/ 24 w 24"/>
                  <a:gd name="T1" fmla="*/ 0 h 42"/>
                  <a:gd name="T2" fmla="*/ 0 w 24"/>
                  <a:gd name="T3" fmla="*/ 42 h 42"/>
                  <a:gd name="T4" fmla="*/ 24 w 24"/>
                  <a:gd name="T5" fmla="*/ 0 h 42"/>
                  <a:gd name="T6" fmla="*/ 24 w 24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2">
                    <a:moveTo>
                      <a:pt x="24" y="0"/>
                    </a:moveTo>
                    <a:lnTo>
                      <a:pt x="0" y="4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7" name="Freeform 328"/>
              <p:cNvSpPr>
                <a:spLocks/>
              </p:cNvSpPr>
              <p:nvPr/>
            </p:nvSpPr>
            <p:spPr bwMode="auto">
              <a:xfrm>
                <a:off x="3330" y="1205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8" name="Freeform 329"/>
              <p:cNvSpPr>
                <a:spLocks/>
              </p:cNvSpPr>
              <p:nvPr/>
            </p:nvSpPr>
            <p:spPr bwMode="auto">
              <a:xfrm>
                <a:off x="3288" y="144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0 w 6"/>
                  <a:gd name="T7" fmla="*/ 18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Freeform 330"/>
              <p:cNvSpPr>
                <a:spLocks/>
              </p:cNvSpPr>
              <p:nvPr/>
            </p:nvSpPr>
            <p:spPr bwMode="auto">
              <a:xfrm>
                <a:off x="3294" y="1386"/>
                <a:ext cx="6" cy="60"/>
              </a:xfrm>
              <a:custGeom>
                <a:avLst/>
                <a:gdLst>
                  <a:gd name="T0" fmla="*/ 0 w 6"/>
                  <a:gd name="T1" fmla="*/ 60 h 60"/>
                  <a:gd name="T2" fmla="*/ 6 w 6"/>
                  <a:gd name="T3" fmla="*/ 12 h 60"/>
                  <a:gd name="T4" fmla="*/ 6 w 6"/>
                  <a:gd name="T5" fmla="*/ 0 h 60"/>
                  <a:gd name="T6" fmla="*/ 6 w 6"/>
                  <a:gd name="T7" fmla="*/ 12 h 60"/>
                  <a:gd name="T8" fmla="*/ 0 w 6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0">
                    <a:moveTo>
                      <a:pt x="0" y="60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Freeform 331"/>
              <p:cNvSpPr>
                <a:spLocks/>
              </p:cNvSpPr>
              <p:nvPr/>
            </p:nvSpPr>
            <p:spPr bwMode="auto">
              <a:xfrm>
                <a:off x="3276" y="1326"/>
                <a:ext cx="834" cy="708"/>
              </a:xfrm>
              <a:custGeom>
                <a:avLst/>
                <a:gdLst>
                  <a:gd name="T0" fmla="*/ 474 w 834"/>
                  <a:gd name="T1" fmla="*/ 144 h 708"/>
                  <a:gd name="T2" fmla="*/ 360 w 834"/>
                  <a:gd name="T3" fmla="*/ 120 h 708"/>
                  <a:gd name="T4" fmla="*/ 360 w 834"/>
                  <a:gd name="T5" fmla="*/ 90 h 708"/>
                  <a:gd name="T6" fmla="*/ 342 w 834"/>
                  <a:gd name="T7" fmla="*/ 96 h 708"/>
                  <a:gd name="T8" fmla="*/ 330 w 834"/>
                  <a:gd name="T9" fmla="*/ 72 h 708"/>
                  <a:gd name="T10" fmla="*/ 282 w 834"/>
                  <a:gd name="T11" fmla="*/ 54 h 708"/>
                  <a:gd name="T12" fmla="*/ 186 w 834"/>
                  <a:gd name="T13" fmla="*/ 0 h 708"/>
                  <a:gd name="T14" fmla="*/ 96 w 834"/>
                  <a:gd name="T15" fmla="*/ 36 h 708"/>
                  <a:gd name="T16" fmla="*/ 108 w 834"/>
                  <a:gd name="T17" fmla="*/ 108 h 708"/>
                  <a:gd name="T18" fmla="*/ 78 w 834"/>
                  <a:gd name="T19" fmla="*/ 108 h 708"/>
                  <a:gd name="T20" fmla="*/ 12 w 834"/>
                  <a:gd name="T21" fmla="*/ 138 h 708"/>
                  <a:gd name="T22" fmla="*/ 0 w 834"/>
                  <a:gd name="T23" fmla="*/ 192 h 708"/>
                  <a:gd name="T24" fmla="*/ 96 w 834"/>
                  <a:gd name="T25" fmla="*/ 306 h 708"/>
                  <a:gd name="T26" fmla="*/ 120 w 834"/>
                  <a:gd name="T27" fmla="*/ 366 h 708"/>
                  <a:gd name="T28" fmla="*/ 174 w 834"/>
                  <a:gd name="T29" fmla="*/ 450 h 708"/>
                  <a:gd name="T30" fmla="*/ 204 w 834"/>
                  <a:gd name="T31" fmla="*/ 534 h 708"/>
                  <a:gd name="T32" fmla="*/ 258 w 834"/>
                  <a:gd name="T33" fmla="*/ 588 h 708"/>
                  <a:gd name="T34" fmla="*/ 282 w 834"/>
                  <a:gd name="T35" fmla="*/ 642 h 708"/>
                  <a:gd name="T36" fmla="*/ 318 w 834"/>
                  <a:gd name="T37" fmla="*/ 708 h 708"/>
                  <a:gd name="T38" fmla="*/ 474 w 834"/>
                  <a:gd name="T39" fmla="*/ 660 h 708"/>
                  <a:gd name="T40" fmla="*/ 546 w 834"/>
                  <a:gd name="T41" fmla="*/ 618 h 708"/>
                  <a:gd name="T42" fmla="*/ 690 w 834"/>
                  <a:gd name="T43" fmla="*/ 588 h 708"/>
                  <a:gd name="T44" fmla="*/ 834 w 834"/>
                  <a:gd name="T45" fmla="*/ 462 h 708"/>
                  <a:gd name="T46" fmla="*/ 816 w 834"/>
                  <a:gd name="T47" fmla="*/ 432 h 708"/>
                  <a:gd name="T48" fmla="*/ 714 w 834"/>
                  <a:gd name="T49" fmla="*/ 420 h 708"/>
                  <a:gd name="T50" fmla="*/ 684 w 834"/>
                  <a:gd name="T51" fmla="*/ 372 h 708"/>
                  <a:gd name="T52" fmla="*/ 684 w 834"/>
                  <a:gd name="T53" fmla="*/ 372 h 708"/>
                  <a:gd name="T54" fmla="*/ 666 w 834"/>
                  <a:gd name="T55" fmla="*/ 348 h 708"/>
                  <a:gd name="T56" fmla="*/ 648 w 834"/>
                  <a:gd name="T57" fmla="*/ 348 h 708"/>
                  <a:gd name="T58" fmla="*/ 642 w 834"/>
                  <a:gd name="T59" fmla="*/ 348 h 708"/>
                  <a:gd name="T60" fmla="*/ 612 w 834"/>
                  <a:gd name="T61" fmla="*/ 300 h 708"/>
                  <a:gd name="T62" fmla="*/ 558 w 834"/>
                  <a:gd name="T63" fmla="*/ 198 h 708"/>
                  <a:gd name="T64" fmla="*/ 522 w 834"/>
                  <a:gd name="T65" fmla="*/ 174 h 708"/>
                  <a:gd name="T66" fmla="*/ 474 w 834"/>
                  <a:gd name="T67" fmla="*/ 144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34" h="708">
                    <a:moveTo>
                      <a:pt x="474" y="144"/>
                    </a:moveTo>
                    <a:lnTo>
                      <a:pt x="474" y="144"/>
                    </a:lnTo>
                    <a:lnTo>
                      <a:pt x="408" y="144"/>
                    </a:lnTo>
                    <a:lnTo>
                      <a:pt x="360" y="120"/>
                    </a:lnTo>
                    <a:lnTo>
                      <a:pt x="360" y="108"/>
                    </a:lnTo>
                    <a:lnTo>
                      <a:pt x="360" y="90"/>
                    </a:lnTo>
                    <a:lnTo>
                      <a:pt x="354" y="90"/>
                    </a:lnTo>
                    <a:lnTo>
                      <a:pt x="342" y="96"/>
                    </a:lnTo>
                    <a:lnTo>
                      <a:pt x="336" y="78"/>
                    </a:lnTo>
                    <a:lnTo>
                      <a:pt x="330" y="72"/>
                    </a:lnTo>
                    <a:lnTo>
                      <a:pt x="294" y="60"/>
                    </a:lnTo>
                    <a:lnTo>
                      <a:pt x="282" y="54"/>
                    </a:lnTo>
                    <a:lnTo>
                      <a:pt x="246" y="18"/>
                    </a:lnTo>
                    <a:lnTo>
                      <a:pt x="186" y="0"/>
                    </a:lnTo>
                    <a:lnTo>
                      <a:pt x="168" y="24"/>
                    </a:lnTo>
                    <a:lnTo>
                      <a:pt x="96" y="36"/>
                    </a:lnTo>
                    <a:lnTo>
                      <a:pt x="132" y="78"/>
                    </a:lnTo>
                    <a:lnTo>
                      <a:pt x="108" y="108"/>
                    </a:lnTo>
                    <a:lnTo>
                      <a:pt x="96" y="108"/>
                    </a:lnTo>
                    <a:lnTo>
                      <a:pt x="78" y="108"/>
                    </a:lnTo>
                    <a:lnTo>
                      <a:pt x="48" y="150"/>
                    </a:lnTo>
                    <a:lnTo>
                      <a:pt x="12" y="138"/>
                    </a:lnTo>
                    <a:lnTo>
                      <a:pt x="6" y="174"/>
                    </a:lnTo>
                    <a:lnTo>
                      <a:pt x="0" y="192"/>
                    </a:lnTo>
                    <a:lnTo>
                      <a:pt x="18" y="192"/>
                    </a:lnTo>
                    <a:lnTo>
                      <a:pt x="96" y="306"/>
                    </a:lnTo>
                    <a:lnTo>
                      <a:pt x="114" y="366"/>
                    </a:lnTo>
                    <a:lnTo>
                      <a:pt x="120" y="366"/>
                    </a:lnTo>
                    <a:lnTo>
                      <a:pt x="156" y="390"/>
                    </a:lnTo>
                    <a:lnTo>
                      <a:pt x="174" y="450"/>
                    </a:lnTo>
                    <a:lnTo>
                      <a:pt x="180" y="510"/>
                    </a:lnTo>
                    <a:lnTo>
                      <a:pt x="204" y="534"/>
                    </a:lnTo>
                    <a:lnTo>
                      <a:pt x="216" y="534"/>
                    </a:lnTo>
                    <a:lnTo>
                      <a:pt x="258" y="588"/>
                    </a:lnTo>
                    <a:lnTo>
                      <a:pt x="258" y="600"/>
                    </a:lnTo>
                    <a:lnTo>
                      <a:pt x="282" y="642"/>
                    </a:lnTo>
                    <a:lnTo>
                      <a:pt x="300" y="654"/>
                    </a:lnTo>
                    <a:lnTo>
                      <a:pt x="318" y="708"/>
                    </a:lnTo>
                    <a:lnTo>
                      <a:pt x="384" y="654"/>
                    </a:lnTo>
                    <a:lnTo>
                      <a:pt x="474" y="660"/>
                    </a:lnTo>
                    <a:lnTo>
                      <a:pt x="504" y="678"/>
                    </a:lnTo>
                    <a:lnTo>
                      <a:pt x="546" y="618"/>
                    </a:lnTo>
                    <a:lnTo>
                      <a:pt x="654" y="594"/>
                    </a:lnTo>
                    <a:lnTo>
                      <a:pt x="690" y="588"/>
                    </a:lnTo>
                    <a:lnTo>
                      <a:pt x="804" y="546"/>
                    </a:lnTo>
                    <a:lnTo>
                      <a:pt x="834" y="462"/>
                    </a:lnTo>
                    <a:lnTo>
                      <a:pt x="816" y="432"/>
                    </a:lnTo>
                    <a:lnTo>
                      <a:pt x="816" y="432"/>
                    </a:lnTo>
                    <a:lnTo>
                      <a:pt x="768" y="426"/>
                    </a:lnTo>
                    <a:lnTo>
                      <a:pt x="714" y="420"/>
                    </a:lnTo>
                    <a:lnTo>
                      <a:pt x="696" y="396"/>
                    </a:lnTo>
                    <a:lnTo>
                      <a:pt x="684" y="372"/>
                    </a:lnTo>
                    <a:lnTo>
                      <a:pt x="684" y="372"/>
                    </a:lnTo>
                    <a:lnTo>
                      <a:pt x="684" y="372"/>
                    </a:lnTo>
                    <a:lnTo>
                      <a:pt x="660" y="360"/>
                    </a:lnTo>
                    <a:lnTo>
                      <a:pt x="666" y="348"/>
                    </a:lnTo>
                    <a:lnTo>
                      <a:pt x="654" y="348"/>
                    </a:lnTo>
                    <a:lnTo>
                      <a:pt x="648" y="348"/>
                    </a:lnTo>
                    <a:lnTo>
                      <a:pt x="642" y="342"/>
                    </a:lnTo>
                    <a:lnTo>
                      <a:pt x="642" y="348"/>
                    </a:lnTo>
                    <a:lnTo>
                      <a:pt x="624" y="312"/>
                    </a:lnTo>
                    <a:lnTo>
                      <a:pt x="612" y="300"/>
                    </a:lnTo>
                    <a:lnTo>
                      <a:pt x="612" y="258"/>
                    </a:lnTo>
                    <a:lnTo>
                      <a:pt x="558" y="198"/>
                    </a:lnTo>
                    <a:lnTo>
                      <a:pt x="546" y="174"/>
                    </a:lnTo>
                    <a:lnTo>
                      <a:pt x="522" y="174"/>
                    </a:lnTo>
                    <a:lnTo>
                      <a:pt x="480" y="144"/>
                    </a:lnTo>
                    <a:lnTo>
                      <a:pt x="47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Rectangle 332"/>
              <p:cNvSpPr>
                <a:spLocks noChangeArrowheads="1"/>
              </p:cNvSpPr>
              <p:nvPr/>
            </p:nvSpPr>
            <p:spPr bwMode="auto">
              <a:xfrm>
                <a:off x="3750" y="1470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2" name="Freeform 333"/>
              <p:cNvSpPr>
                <a:spLocks/>
              </p:cNvSpPr>
              <p:nvPr/>
            </p:nvSpPr>
            <p:spPr bwMode="auto">
              <a:xfrm>
                <a:off x="3612" y="1404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6 w 18"/>
                  <a:gd name="T3" fmla="*/ 18 h 18"/>
                  <a:gd name="T4" fmla="*/ 0 w 18"/>
                  <a:gd name="T5" fmla="*/ 0 h 18"/>
                  <a:gd name="T6" fmla="*/ 6 w 18"/>
                  <a:gd name="T7" fmla="*/ 18 h 18"/>
                  <a:gd name="T8" fmla="*/ 18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6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Freeform 334"/>
              <p:cNvSpPr>
                <a:spLocks/>
              </p:cNvSpPr>
              <p:nvPr/>
            </p:nvSpPr>
            <p:spPr bwMode="auto">
              <a:xfrm>
                <a:off x="3636" y="1416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18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4" name="Freeform 335"/>
              <p:cNvSpPr>
                <a:spLocks/>
              </p:cNvSpPr>
              <p:nvPr/>
            </p:nvSpPr>
            <p:spPr bwMode="auto">
              <a:xfrm>
                <a:off x="3522" y="1344"/>
                <a:ext cx="48" cy="42"/>
              </a:xfrm>
              <a:custGeom>
                <a:avLst/>
                <a:gdLst>
                  <a:gd name="T0" fmla="*/ 48 w 48"/>
                  <a:gd name="T1" fmla="*/ 42 h 42"/>
                  <a:gd name="T2" fmla="*/ 36 w 48"/>
                  <a:gd name="T3" fmla="*/ 36 h 42"/>
                  <a:gd name="T4" fmla="*/ 0 w 48"/>
                  <a:gd name="T5" fmla="*/ 0 h 42"/>
                  <a:gd name="T6" fmla="*/ 0 w 48"/>
                  <a:gd name="T7" fmla="*/ 0 h 42"/>
                  <a:gd name="T8" fmla="*/ 36 w 48"/>
                  <a:gd name="T9" fmla="*/ 36 h 42"/>
                  <a:gd name="T10" fmla="*/ 48 w 48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2">
                    <a:moveTo>
                      <a:pt x="48" y="42"/>
                    </a:moveTo>
                    <a:lnTo>
                      <a:pt x="36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36"/>
                    </a:lnTo>
                    <a:lnTo>
                      <a:pt x="4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5" name="Freeform 336"/>
              <p:cNvSpPr>
                <a:spLocks/>
              </p:cNvSpPr>
              <p:nvPr/>
            </p:nvSpPr>
            <p:spPr bwMode="auto">
              <a:xfrm>
                <a:off x="3372" y="1362"/>
                <a:ext cx="36" cy="42"/>
              </a:xfrm>
              <a:custGeom>
                <a:avLst/>
                <a:gdLst>
                  <a:gd name="T0" fmla="*/ 36 w 36"/>
                  <a:gd name="T1" fmla="*/ 42 h 42"/>
                  <a:gd name="T2" fmla="*/ 0 w 36"/>
                  <a:gd name="T3" fmla="*/ 0 h 42"/>
                  <a:gd name="T4" fmla="*/ 0 w 36"/>
                  <a:gd name="T5" fmla="*/ 0 h 42"/>
                  <a:gd name="T6" fmla="*/ 36 w 36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42">
                    <a:moveTo>
                      <a:pt x="36" y="4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6" name="Freeform 337"/>
              <p:cNvSpPr>
                <a:spLocks/>
              </p:cNvSpPr>
              <p:nvPr/>
            </p:nvSpPr>
            <p:spPr bwMode="auto">
              <a:xfrm>
                <a:off x="3372" y="1404"/>
                <a:ext cx="36" cy="30"/>
              </a:xfrm>
              <a:custGeom>
                <a:avLst/>
                <a:gdLst>
                  <a:gd name="T0" fmla="*/ 0 w 36"/>
                  <a:gd name="T1" fmla="*/ 30 h 30"/>
                  <a:gd name="T2" fmla="*/ 12 w 36"/>
                  <a:gd name="T3" fmla="*/ 30 h 30"/>
                  <a:gd name="T4" fmla="*/ 36 w 36"/>
                  <a:gd name="T5" fmla="*/ 0 h 30"/>
                  <a:gd name="T6" fmla="*/ 12 w 36"/>
                  <a:gd name="T7" fmla="*/ 30 h 30"/>
                  <a:gd name="T8" fmla="*/ 0 w 3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0">
                    <a:moveTo>
                      <a:pt x="0" y="30"/>
                    </a:moveTo>
                    <a:lnTo>
                      <a:pt x="12" y="30"/>
                    </a:lnTo>
                    <a:lnTo>
                      <a:pt x="36" y="0"/>
                    </a:lnTo>
                    <a:lnTo>
                      <a:pt x="12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7" name="Freeform 338"/>
              <p:cNvSpPr>
                <a:spLocks/>
              </p:cNvSpPr>
              <p:nvPr/>
            </p:nvSpPr>
            <p:spPr bwMode="auto">
              <a:xfrm>
                <a:off x="3918" y="1608"/>
                <a:ext cx="30" cy="66"/>
              </a:xfrm>
              <a:custGeom>
                <a:avLst/>
                <a:gdLst>
                  <a:gd name="T0" fmla="*/ 6 w 30"/>
                  <a:gd name="T1" fmla="*/ 66 h 66"/>
                  <a:gd name="T2" fmla="*/ 12 w 30"/>
                  <a:gd name="T3" fmla="*/ 66 h 66"/>
                  <a:gd name="T4" fmla="*/ 24 w 30"/>
                  <a:gd name="T5" fmla="*/ 66 h 66"/>
                  <a:gd name="T6" fmla="*/ 30 w 30"/>
                  <a:gd name="T7" fmla="*/ 6 h 66"/>
                  <a:gd name="T8" fmla="*/ 12 w 30"/>
                  <a:gd name="T9" fmla="*/ 0 h 66"/>
                  <a:gd name="T10" fmla="*/ 0 w 30"/>
                  <a:gd name="T11" fmla="*/ 30 h 66"/>
                  <a:gd name="T12" fmla="*/ 0 w 30"/>
                  <a:gd name="T13" fmla="*/ 60 h 66"/>
                  <a:gd name="T14" fmla="*/ 0 w 30"/>
                  <a:gd name="T15" fmla="*/ 60 h 66"/>
                  <a:gd name="T16" fmla="*/ 0 w 30"/>
                  <a:gd name="T17" fmla="*/ 60 h 66"/>
                  <a:gd name="T18" fmla="*/ 6 w 30"/>
                  <a:gd name="T1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66">
                    <a:moveTo>
                      <a:pt x="6" y="66"/>
                    </a:moveTo>
                    <a:lnTo>
                      <a:pt x="12" y="66"/>
                    </a:lnTo>
                    <a:lnTo>
                      <a:pt x="24" y="6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8" name="Freeform 339"/>
              <p:cNvSpPr>
                <a:spLocks/>
              </p:cNvSpPr>
              <p:nvPr/>
            </p:nvSpPr>
            <p:spPr bwMode="auto">
              <a:xfrm>
                <a:off x="3918" y="1668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  <a:gd name="T8" fmla="*/ 6 w 12"/>
                  <a:gd name="T9" fmla="*/ 6 h 6"/>
                  <a:gd name="T10" fmla="*/ 12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Freeform 340"/>
              <p:cNvSpPr>
                <a:spLocks/>
              </p:cNvSpPr>
              <p:nvPr/>
            </p:nvSpPr>
            <p:spPr bwMode="auto">
              <a:xfrm>
                <a:off x="3960" y="1602"/>
                <a:ext cx="180" cy="156"/>
              </a:xfrm>
              <a:custGeom>
                <a:avLst/>
                <a:gdLst>
                  <a:gd name="T0" fmla="*/ 30 w 180"/>
                  <a:gd name="T1" fmla="*/ 144 h 156"/>
                  <a:gd name="T2" fmla="*/ 84 w 180"/>
                  <a:gd name="T3" fmla="*/ 150 h 156"/>
                  <a:gd name="T4" fmla="*/ 132 w 180"/>
                  <a:gd name="T5" fmla="*/ 156 h 156"/>
                  <a:gd name="T6" fmla="*/ 150 w 180"/>
                  <a:gd name="T7" fmla="*/ 108 h 156"/>
                  <a:gd name="T8" fmla="*/ 162 w 180"/>
                  <a:gd name="T9" fmla="*/ 90 h 156"/>
                  <a:gd name="T10" fmla="*/ 150 w 180"/>
                  <a:gd name="T11" fmla="*/ 60 h 156"/>
                  <a:gd name="T12" fmla="*/ 174 w 180"/>
                  <a:gd name="T13" fmla="*/ 60 h 156"/>
                  <a:gd name="T14" fmla="*/ 180 w 180"/>
                  <a:gd name="T15" fmla="*/ 0 h 156"/>
                  <a:gd name="T16" fmla="*/ 96 w 180"/>
                  <a:gd name="T17" fmla="*/ 90 h 156"/>
                  <a:gd name="T18" fmla="*/ 24 w 180"/>
                  <a:gd name="T19" fmla="*/ 90 h 156"/>
                  <a:gd name="T20" fmla="*/ 12 w 180"/>
                  <a:gd name="T21" fmla="*/ 102 h 156"/>
                  <a:gd name="T22" fmla="*/ 0 w 180"/>
                  <a:gd name="T23" fmla="*/ 96 h 156"/>
                  <a:gd name="T24" fmla="*/ 12 w 180"/>
                  <a:gd name="T25" fmla="*/ 120 h 156"/>
                  <a:gd name="T26" fmla="*/ 30 w 180"/>
                  <a:gd name="T27" fmla="*/ 14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0" h="156">
                    <a:moveTo>
                      <a:pt x="30" y="144"/>
                    </a:moveTo>
                    <a:lnTo>
                      <a:pt x="84" y="150"/>
                    </a:lnTo>
                    <a:lnTo>
                      <a:pt x="132" y="156"/>
                    </a:lnTo>
                    <a:lnTo>
                      <a:pt x="150" y="108"/>
                    </a:lnTo>
                    <a:lnTo>
                      <a:pt x="162" y="90"/>
                    </a:lnTo>
                    <a:lnTo>
                      <a:pt x="150" y="60"/>
                    </a:lnTo>
                    <a:lnTo>
                      <a:pt x="174" y="60"/>
                    </a:lnTo>
                    <a:lnTo>
                      <a:pt x="180" y="0"/>
                    </a:lnTo>
                    <a:lnTo>
                      <a:pt x="96" y="90"/>
                    </a:lnTo>
                    <a:lnTo>
                      <a:pt x="24" y="90"/>
                    </a:lnTo>
                    <a:lnTo>
                      <a:pt x="12" y="102"/>
                    </a:lnTo>
                    <a:lnTo>
                      <a:pt x="0" y="96"/>
                    </a:lnTo>
                    <a:lnTo>
                      <a:pt x="12" y="120"/>
                    </a:lnTo>
                    <a:lnTo>
                      <a:pt x="30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0" name="Freeform 341"/>
              <p:cNvSpPr>
                <a:spLocks/>
              </p:cNvSpPr>
              <p:nvPr/>
            </p:nvSpPr>
            <p:spPr bwMode="auto">
              <a:xfrm>
                <a:off x="3960" y="1698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0 w 12"/>
                  <a:gd name="T3" fmla="*/ 0 h 24"/>
                  <a:gd name="T4" fmla="*/ 0 w 12"/>
                  <a:gd name="T5" fmla="*/ 0 h 24"/>
                  <a:gd name="T6" fmla="*/ 12 w 1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1" name="Freeform 342"/>
              <p:cNvSpPr>
                <a:spLocks/>
              </p:cNvSpPr>
              <p:nvPr/>
            </p:nvSpPr>
            <p:spPr bwMode="auto">
              <a:xfrm>
                <a:off x="4044" y="1752"/>
                <a:ext cx="48" cy="6"/>
              </a:xfrm>
              <a:custGeom>
                <a:avLst/>
                <a:gdLst>
                  <a:gd name="T0" fmla="*/ 0 w 48"/>
                  <a:gd name="T1" fmla="*/ 0 h 6"/>
                  <a:gd name="T2" fmla="*/ 48 w 48"/>
                  <a:gd name="T3" fmla="*/ 6 h 6"/>
                  <a:gd name="T4" fmla="*/ 48 w 48"/>
                  <a:gd name="T5" fmla="*/ 6 h 6"/>
                  <a:gd name="T6" fmla="*/ 0 w 4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6">
                    <a:moveTo>
                      <a:pt x="0" y="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2" name="Freeform 343"/>
              <p:cNvSpPr>
                <a:spLocks/>
              </p:cNvSpPr>
              <p:nvPr/>
            </p:nvSpPr>
            <p:spPr bwMode="auto">
              <a:xfrm>
                <a:off x="3966" y="1662"/>
                <a:ext cx="306" cy="360"/>
              </a:xfrm>
              <a:custGeom>
                <a:avLst/>
                <a:gdLst>
                  <a:gd name="T0" fmla="*/ 156 w 306"/>
                  <a:gd name="T1" fmla="*/ 30 h 360"/>
                  <a:gd name="T2" fmla="*/ 144 w 306"/>
                  <a:gd name="T3" fmla="*/ 48 h 360"/>
                  <a:gd name="T4" fmla="*/ 126 w 306"/>
                  <a:gd name="T5" fmla="*/ 96 h 360"/>
                  <a:gd name="T6" fmla="*/ 126 w 306"/>
                  <a:gd name="T7" fmla="*/ 96 h 360"/>
                  <a:gd name="T8" fmla="*/ 126 w 306"/>
                  <a:gd name="T9" fmla="*/ 96 h 360"/>
                  <a:gd name="T10" fmla="*/ 144 w 306"/>
                  <a:gd name="T11" fmla="*/ 126 h 360"/>
                  <a:gd name="T12" fmla="*/ 114 w 306"/>
                  <a:gd name="T13" fmla="*/ 210 h 360"/>
                  <a:gd name="T14" fmla="*/ 0 w 306"/>
                  <a:gd name="T15" fmla="*/ 252 h 360"/>
                  <a:gd name="T16" fmla="*/ 0 w 306"/>
                  <a:gd name="T17" fmla="*/ 252 h 360"/>
                  <a:gd name="T18" fmla="*/ 0 w 306"/>
                  <a:gd name="T19" fmla="*/ 252 h 360"/>
                  <a:gd name="T20" fmla="*/ 0 w 306"/>
                  <a:gd name="T21" fmla="*/ 252 h 360"/>
                  <a:gd name="T22" fmla="*/ 42 w 306"/>
                  <a:gd name="T23" fmla="*/ 360 h 360"/>
                  <a:gd name="T24" fmla="*/ 90 w 306"/>
                  <a:gd name="T25" fmla="*/ 336 h 360"/>
                  <a:gd name="T26" fmla="*/ 120 w 306"/>
                  <a:gd name="T27" fmla="*/ 342 h 360"/>
                  <a:gd name="T28" fmla="*/ 132 w 306"/>
                  <a:gd name="T29" fmla="*/ 306 h 360"/>
                  <a:gd name="T30" fmla="*/ 174 w 306"/>
                  <a:gd name="T31" fmla="*/ 300 h 360"/>
                  <a:gd name="T32" fmla="*/ 192 w 306"/>
                  <a:gd name="T33" fmla="*/ 264 h 360"/>
                  <a:gd name="T34" fmla="*/ 228 w 306"/>
                  <a:gd name="T35" fmla="*/ 252 h 360"/>
                  <a:gd name="T36" fmla="*/ 222 w 306"/>
                  <a:gd name="T37" fmla="*/ 216 h 360"/>
                  <a:gd name="T38" fmla="*/ 240 w 306"/>
                  <a:gd name="T39" fmla="*/ 192 h 360"/>
                  <a:gd name="T40" fmla="*/ 252 w 306"/>
                  <a:gd name="T41" fmla="*/ 192 h 360"/>
                  <a:gd name="T42" fmla="*/ 306 w 306"/>
                  <a:gd name="T43" fmla="*/ 108 h 360"/>
                  <a:gd name="T44" fmla="*/ 288 w 306"/>
                  <a:gd name="T45" fmla="*/ 96 h 360"/>
                  <a:gd name="T46" fmla="*/ 264 w 306"/>
                  <a:gd name="T47" fmla="*/ 54 h 360"/>
                  <a:gd name="T48" fmla="*/ 204 w 306"/>
                  <a:gd name="T49" fmla="*/ 42 h 360"/>
                  <a:gd name="T50" fmla="*/ 168 w 306"/>
                  <a:gd name="T51" fmla="*/ 0 h 360"/>
                  <a:gd name="T52" fmla="*/ 168 w 306"/>
                  <a:gd name="T53" fmla="*/ 0 h 360"/>
                  <a:gd name="T54" fmla="*/ 144 w 306"/>
                  <a:gd name="T55" fmla="*/ 0 h 360"/>
                  <a:gd name="T56" fmla="*/ 156 w 306"/>
                  <a:gd name="T57" fmla="*/ 3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6" h="360">
                    <a:moveTo>
                      <a:pt x="156" y="30"/>
                    </a:moveTo>
                    <a:lnTo>
                      <a:pt x="144" y="48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44" y="126"/>
                    </a:lnTo>
                    <a:lnTo>
                      <a:pt x="114" y="210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42" y="360"/>
                    </a:lnTo>
                    <a:lnTo>
                      <a:pt x="90" y="336"/>
                    </a:lnTo>
                    <a:lnTo>
                      <a:pt x="120" y="342"/>
                    </a:lnTo>
                    <a:lnTo>
                      <a:pt x="132" y="306"/>
                    </a:lnTo>
                    <a:lnTo>
                      <a:pt x="174" y="300"/>
                    </a:lnTo>
                    <a:lnTo>
                      <a:pt x="192" y="264"/>
                    </a:lnTo>
                    <a:lnTo>
                      <a:pt x="228" y="252"/>
                    </a:lnTo>
                    <a:lnTo>
                      <a:pt x="222" y="216"/>
                    </a:lnTo>
                    <a:lnTo>
                      <a:pt x="240" y="192"/>
                    </a:lnTo>
                    <a:lnTo>
                      <a:pt x="252" y="192"/>
                    </a:lnTo>
                    <a:lnTo>
                      <a:pt x="306" y="108"/>
                    </a:lnTo>
                    <a:lnTo>
                      <a:pt x="288" y="96"/>
                    </a:lnTo>
                    <a:lnTo>
                      <a:pt x="264" y="54"/>
                    </a:lnTo>
                    <a:lnTo>
                      <a:pt x="204" y="42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44" y="0"/>
                    </a:lnTo>
                    <a:lnTo>
                      <a:pt x="15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3" name="Freeform 344"/>
              <p:cNvSpPr>
                <a:spLocks/>
              </p:cNvSpPr>
              <p:nvPr/>
            </p:nvSpPr>
            <p:spPr bwMode="auto">
              <a:xfrm>
                <a:off x="4092" y="17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4" name="Freeform 345"/>
              <p:cNvSpPr>
                <a:spLocks/>
              </p:cNvSpPr>
              <p:nvPr/>
            </p:nvSpPr>
            <p:spPr bwMode="auto">
              <a:xfrm>
                <a:off x="4092" y="1710"/>
                <a:ext cx="18" cy="48"/>
              </a:xfrm>
              <a:custGeom>
                <a:avLst/>
                <a:gdLst>
                  <a:gd name="T0" fmla="*/ 18 w 18"/>
                  <a:gd name="T1" fmla="*/ 0 h 48"/>
                  <a:gd name="T2" fmla="*/ 0 w 18"/>
                  <a:gd name="T3" fmla="*/ 48 h 48"/>
                  <a:gd name="T4" fmla="*/ 0 w 18"/>
                  <a:gd name="T5" fmla="*/ 48 h 48"/>
                  <a:gd name="T6" fmla="*/ 18 w 18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8">
                    <a:moveTo>
                      <a:pt x="18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5" name="Rectangle 346"/>
              <p:cNvSpPr>
                <a:spLocks noChangeArrowheads="1"/>
              </p:cNvSpPr>
              <p:nvPr/>
            </p:nvSpPr>
            <p:spPr bwMode="auto">
              <a:xfrm>
                <a:off x="4092" y="175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Freeform 347"/>
              <p:cNvSpPr>
                <a:spLocks/>
              </p:cNvSpPr>
              <p:nvPr/>
            </p:nvSpPr>
            <p:spPr bwMode="auto">
              <a:xfrm>
                <a:off x="3594" y="1914"/>
                <a:ext cx="414" cy="264"/>
              </a:xfrm>
              <a:custGeom>
                <a:avLst/>
                <a:gdLst>
                  <a:gd name="T0" fmla="*/ 372 w 414"/>
                  <a:gd name="T1" fmla="*/ 0 h 264"/>
                  <a:gd name="T2" fmla="*/ 336 w 414"/>
                  <a:gd name="T3" fmla="*/ 6 h 264"/>
                  <a:gd name="T4" fmla="*/ 228 w 414"/>
                  <a:gd name="T5" fmla="*/ 30 h 264"/>
                  <a:gd name="T6" fmla="*/ 186 w 414"/>
                  <a:gd name="T7" fmla="*/ 90 h 264"/>
                  <a:gd name="T8" fmla="*/ 156 w 414"/>
                  <a:gd name="T9" fmla="*/ 72 h 264"/>
                  <a:gd name="T10" fmla="*/ 66 w 414"/>
                  <a:gd name="T11" fmla="*/ 66 h 264"/>
                  <a:gd name="T12" fmla="*/ 0 w 414"/>
                  <a:gd name="T13" fmla="*/ 120 h 264"/>
                  <a:gd name="T14" fmla="*/ 6 w 414"/>
                  <a:gd name="T15" fmla="*/ 132 h 264"/>
                  <a:gd name="T16" fmla="*/ 0 w 414"/>
                  <a:gd name="T17" fmla="*/ 156 h 264"/>
                  <a:gd name="T18" fmla="*/ 36 w 414"/>
                  <a:gd name="T19" fmla="*/ 264 h 264"/>
                  <a:gd name="T20" fmla="*/ 96 w 414"/>
                  <a:gd name="T21" fmla="*/ 258 h 264"/>
                  <a:gd name="T22" fmla="*/ 126 w 414"/>
                  <a:gd name="T23" fmla="*/ 234 h 264"/>
                  <a:gd name="T24" fmla="*/ 174 w 414"/>
                  <a:gd name="T25" fmla="*/ 234 h 264"/>
                  <a:gd name="T26" fmla="*/ 204 w 414"/>
                  <a:gd name="T27" fmla="*/ 210 h 264"/>
                  <a:gd name="T28" fmla="*/ 234 w 414"/>
                  <a:gd name="T29" fmla="*/ 210 h 264"/>
                  <a:gd name="T30" fmla="*/ 258 w 414"/>
                  <a:gd name="T31" fmla="*/ 186 h 264"/>
                  <a:gd name="T32" fmla="*/ 384 w 414"/>
                  <a:gd name="T33" fmla="*/ 144 h 264"/>
                  <a:gd name="T34" fmla="*/ 378 w 414"/>
                  <a:gd name="T35" fmla="*/ 120 h 264"/>
                  <a:gd name="T36" fmla="*/ 414 w 414"/>
                  <a:gd name="T37" fmla="*/ 108 h 264"/>
                  <a:gd name="T38" fmla="*/ 372 w 414"/>
                  <a:gd name="T39" fmla="*/ 0 h 264"/>
                  <a:gd name="T40" fmla="*/ 372 w 414"/>
                  <a:gd name="T41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4" h="264">
                    <a:moveTo>
                      <a:pt x="372" y="0"/>
                    </a:moveTo>
                    <a:lnTo>
                      <a:pt x="336" y="6"/>
                    </a:lnTo>
                    <a:lnTo>
                      <a:pt x="228" y="30"/>
                    </a:lnTo>
                    <a:lnTo>
                      <a:pt x="186" y="90"/>
                    </a:lnTo>
                    <a:lnTo>
                      <a:pt x="156" y="72"/>
                    </a:lnTo>
                    <a:lnTo>
                      <a:pt x="66" y="6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0" y="156"/>
                    </a:lnTo>
                    <a:lnTo>
                      <a:pt x="36" y="264"/>
                    </a:lnTo>
                    <a:lnTo>
                      <a:pt x="96" y="258"/>
                    </a:lnTo>
                    <a:lnTo>
                      <a:pt x="126" y="234"/>
                    </a:lnTo>
                    <a:lnTo>
                      <a:pt x="174" y="234"/>
                    </a:lnTo>
                    <a:lnTo>
                      <a:pt x="204" y="210"/>
                    </a:lnTo>
                    <a:lnTo>
                      <a:pt x="234" y="210"/>
                    </a:lnTo>
                    <a:lnTo>
                      <a:pt x="258" y="186"/>
                    </a:lnTo>
                    <a:lnTo>
                      <a:pt x="384" y="144"/>
                    </a:lnTo>
                    <a:lnTo>
                      <a:pt x="378" y="120"/>
                    </a:lnTo>
                    <a:lnTo>
                      <a:pt x="414" y="108"/>
                    </a:lnTo>
                    <a:lnTo>
                      <a:pt x="372" y="0"/>
                    </a:lnTo>
                    <a:lnTo>
                      <a:pt x="3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7" name="Freeform 348"/>
              <p:cNvSpPr>
                <a:spLocks/>
              </p:cNvSpPr>
              <p:nvPr/>
            </p:nvSpPr>
            <p:spPr bwMode="auto">
              <a:xfrm>
                <a:off x="3930" y="1914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0 w 36"/>
                  <a:gd name="T3" fmla="*/ 6 h 6"/>
                  <a:gd name="T4" fmla="*/ 36 w 36"/>
                  <a:gd name="T5" fmla="*/ 0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8" name="Rectangle 349"/>
              <p:cNvSpPr>
                <a:spLocks noChangeArrowheads="1"/>
              </p:cNvSpPr>
              <p:nvPr/>
            </p:nvSpPr>
            <p:spPr bwMode="auto">
              <a:xfrm>
                <a:off x="3966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9" name="Freeform 350"/>
              <p:cNvSpPr>
                <a:spLocks/>
              </p:cNvSpPr>
              <p:nvPr/>
            </p:nvSpPr>
            <p:spPr bwMode="auto">
              <a:xfrm>
                <a:off x="1566" y="1091"/>
                <a:ext cx="804" cy="823"/>
              </a:xfrm>
              <a:custGeom>
                <a:avLst/>
                <a:gdLst>
                  <a:gd name="T0" fmla="*/ 300 w 804"/>
                  <a:gd name="T1" fmla="*/ 235 h 823"/>
                  <a:gd name="T2" fmla="*/ 192 w 804"/>
                  <a:gd name="T3" fmla="*/ 259 h 823"/>
                  <a:gd name="T4" fmla="*/ 198 w 804"/>
                  <a:gd name="T5" fmla="*/ 277 h 823"/>
                  <a:gd name="T6" fmla="*/ 198 w 804"/>
                  <a:gd name="T7" fmla="*/ 295 h 823"/>
                  <a:gd name="T8" fmla="*/ 174 w 804"/>
                  <a:gd name="T9" fmla="*/ 301 h 823"/>
                  <a:gd name="T10" fmla="*/ 144 w 804"/>
                  <a:gd name="T11" fmla="*/ 313 h 823"/>
                  <a:gd name="T12" fmla="*/ 126 w 804"/>
                  <a:gd name="T13" fmla="*/ 337 h 823"/>
                  <a:gd name="T14" fmla="*/ 120 w 804"/>
                  <a:gd name="T15" fmla="*/ 343 h 823"/>
                  <a:gd name="T16" fmla="*/ 120 w 804"/>
                  <a:gd name="T17" fmla="*/ 343 h 823"/>
                  <a:gd name="T18" fmla="*/ 120 w 804"/>
                  <a:gd name="T19" fmla="*/ 343 h 823"/>
                  <a:gd name="T20" fmla="*/ 102 w 804"/>
                  <a:gd name="T21" fmla="*/ 343 h 823"/>
                  <a:gd name="T22" fmla="*/ 78 w 804"/>
                  <a:gd name="T23" fmla="*/ 349 h 823"/>
                  <a:gd name="T24" fmla="*/ 0 w 804"/>
                  <a:gd name="T25" fmla="*/ 391 h 823"/>
                  <a:gd name="T26" fmla="*/ 0 w 804"/>
                  <a:gd name="T27" fmla="*/ 445 h 823"/>
                  <a:gd name="T28" fmla="*/ 0 w 804"/>
                  <a:gd name="T29" fmla="*/ 445 h 823"/>
                  <a:gd name="T30" fmla="*/ 0 w 804"/>
                  <a:gd name="T31" fmla="*/ 463 h 823"/>
                  <a:gd name="T32" fmla="*/ 144 w 804"/>
                  <a:gd name="T33" fmla="*/ 559 h 823"/>
                  <a:gd name="T34" fmla="*/ 144 w 804"/>
                  <a:gd name="T35" fmla="*/ 559 h 823"/>
                  <a:gd name="T36" fmla="*/ 384 w 804"/>
                  <a:gd name="T37" fmla="*/ 727 h 823"/>
                  <a:gd name="T38" fmla="*/ 384 w 804"/>
                  <a:gd name="T39" fmla="*/ 745 h 823"/>
                  <a:gd name="T40" fmla="*/ 408 w 804"/>
                  <a:gd name="T41" fmla="*/ 751 h 823"/>
                  <a:gd name="T42" fmla="*/ 468 w 804"/>
                  <a:gd name="T43" fmla="*/ 787 h 823"/>
                  <a:gd name="T44" fmla="*/ 468 w 804"/>
                  <a:gd name="T45" fmla="*/ 805 h 823"/>
                  <a:gd name="T46" fmla="*/ 468 w 804"/>
                  <a:gd name="T47" fmla="*/ 823 h 823"/>
                  <a:gd name="T48" fmla="*/ 504 w 804"/>
                  <a:gd name="T49" fmla="*/ 817 h 823"/>
                  <a:gd name="T50" fmla="*/ 504 w 804"/>
                  <a:gd name="T51" fmla="*/ 811 h 823"/>
                  <a:gd name="T52" fmla="*/ 570 w 804"/>
                  <a:gd name="T53" fmla="*/ 799 h 823"/>
                  <a:gd name="T54" fmla="*/ 804 w 804"/>
                  <a:gd name="T55" fmla="*/ 625 h 823"/>
                  <a:gd name="T56" fmla="*/ 726 w 804"/>
                  <a:gd name="T57" fmla="*/ 565 h 823"/>
                  <a:gd name="T58" fmla="*/ 726 w 804"/>
                  <a:gd name="T59" fmla="*/ 379 h 823"/>
                  <a:gd name="T60" fmla="*/ 696 w 804"/>
                  <a:gd name="T61" fmla="*/ 331 h 823"/>
                  <a:gd name="T62" fmla="*/ 696 w 804"/>
                  <a:gd name="T63" fmla="*/ 331 h 823"/>
                  <a:gd name="T64" fmla="*/ 696 w 804"/>
                  <a:gd name="T65" fmla="*/ 331 h 823"/>
                  <a:gd name="T66" fmla="*/ 714 w 804"/>
                  <a:gd name="T67" fmla="*/ 325 h 823"/>
                  <a:gd name="T68" fmla="*/ 696 w 804"/>
                  <a:gd name="T69" fmla="*/ 241 h 823"/>
                  <a:gd name="T70" fmla="*/ 660 w 804"/>
                  <a:gd name="T71" fmla="*/ 223 h 823"/>
                  <a:gd name="T72" fmla="*/ 654 w 804"/>
                  <a:gd name="T73" fmla="*/ 186 h 823"/>
                  <a:gd name="T74" fmla="*/ 636 w 804"/>
                  <a:gd name="T75" fmla="*/ 180 h 823"/>
                  <a:gd name="T76" fmla="*/ 636 w 804"/>
                  <a:gd name="T77" fmla="*/ 150 h 823"/>
                  <a:gd name="T78" fmla="*/ 636 w 804"/>
                  <a:gd name="T79" fmla="*/ 150 h 823"/>
                  <a:gd name="T80" fmla="*/ 636 w 804"/>
                  <a:gd name="T81" fmla="*/ 150 h 823"/>
                  <a:gd name="T82" fmla="*/ 678 w 804"/>
                  <a:gd name="T83" fmla="*/ 102 h 823"/>
                  <a:gd name="T84" fmla="*/ 672 w 804"/>
                  <a:gd name="T85" fmla="*/ 30 h 823"/>
                  <a:gd name="T86" fmla="*/ 684 w 804"/>
                  <a:gd name="T87" fmla="*/ 12 h 823"/>
                  <a:gd name="T88" fmla="*/ 678 w 804"/>
                  <a:gd name="T89" fmla="*/ 12 h 823"/>
                  <a:gd name="T90" fmla="*/ 588 w 804"/>
                  <a:gd name="T91" fmla="*/ 0 h 823"/>
                  <a:gd name="T92" fmla="*/ 546 w 804"/>
                  <a:gd name="T93" fmla="*/ 24 h 823"/>
                  <a:gd name="T94" fmla="*/ 528 w 804"/>
                  <a:gd name="T95" fmla="*/ 12 h 823"/>
                  <a:gd name="T96" fmla="*/ 456 w 804"/>
                  <a:gd name="T97" fmla="*/ 18 h 823"/>
                  <a:gd name="T98" fmla="*/ 438 w 804"/>
                  <a:gd name="T99" fmla="*/ 24 h 823"/>
                  <a:gd name="T100" fmla="*/ 360 w 804"/>
                  <a:gd name="T101" fmla="*/ 54 h 823"/>
                  <a:gd name="T102" fmla="*/ 342 w 804"/>
                  <a:gd name="T103" fmla="*/ 66 h 823"/>
                  <a:gd name="T104" fmla="*/ 318 w 804"/>
                  <a:gd name="T105" fmla="*/ 66 h 823"/>
                  <a:gd name="T106" fmla="*/ 270 w 804"/>
                  <a:gd name="T107" fmla="*/ 102 h 823"/>
                  <a:gd name="T108" fmla="*/ 270 w 804"/>
                  <a:gd name="T109" fmla="*/ 102 h 823"/>
                  <a:gd name="T110" fmla="*/ 282 w 804"/>
                  <a:gd name="T111" fmla="*/ 120 h 823"/>
                  <a:gd name="T112" fmla="*/ 300 w 804"/>
                  <a:gd name="T113" fmla="*/ 235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4" h="823">
                    <a:moveTo>
                      <a:pt x="300" y="235"/>
                    </a:moveTo>
                    <a:lnTo>
                      <a:pt x="192" y="259"/>
                    </a:lnTo>
                    <a:lnTo>
                      <a:pt x="198" y="277"/>
                    </a:lnTo>
                    <a:lnTo>
                      <a:pt x="198" y="295"/>
                    </a:lnTo>
                    <a:lnTo>
                      <a:pt x="174" y="301"/>
                    </a:lnTo>
                    <a:lnTo>
                      <a:pt x="144" y="313"/>
                    </a:lnTo>
                    <a:lnTo>
                      <a:pt x="126" y="337"/>
                    </a:lnTo>
                    <a:lnTo>
                      <a:pt x="120" y="343"/>
                    </a:lnTo>
                    <a:lnTo>
                      <a:pt x="120" y="343"/>
                    </a:lnTo>
                    <a:lnTo>
                      <a:pt x="120" y="343"/>
                    </a:lnTo>
                    <a:lnTo>
                      <a:pt x="102" y="343"/>
                    </a:lnTo>
                    <a:lnTo>
                      <a:pt x="78" y="349"/>
                    </a:lnTo>
                    <a:lnTo>
                      <a:pt x="0" y="391"/>
                    </a:lnTo>
                    <a:lnTo>
                      <a:pt x="0" y="445"/>
                    </a:lnTo>
                    <a:lnTo>
                      <a:pt x="0" y="445"/>
                    </a:lnTo>
                    <a:lnTo>
                      <a:pt x="0" y="463"/>
                    </a:lnTo>
                    <a:lnTo>
                      <a:pt x="144" y="559"/>
                    </a:lnTo>
                    <a:lnTo>
                      <a:pt x="144" y="559"/>
                    </a:lnTo>
                    <a:lnTo>
                      <a:pt x="384" y="727"/>
                    </a:lnTo>
                    <a:lnTo>
                      <a:pt x="384" y="745"/>
                    </a:lnTo>
                    <a:lnTo>
                      <a:pt x="408" y="751"/>
                    </a:lnTo>
                    <a:lnTo>
                      <a:pt x="468" y="787"/>
                    </a:lnTo>
                    <a:lnTo>
                      <a:pt x="468" y="805"/>
                    </a:lnTo>
                    <a:lnTo>
                      <a:pt x="468" y="823"/>
                    </a:lnTo>
                    <a:lnTo>
                      <a:pt x="504" y="817"/>
                    </a:lnTo>
                    <a:lnTo>
                      <a:pt x="504" y="811"/>
                    </a:lnTo>
                    <a:lnTo>
                      <a:pt x="570" y="799"/>
                    </a:lnTo>
                    <a:lnTo>
                      <a:pt x="804" y="625"/>
                    </a:lnTo>
                    <a:lnTo>
                      <a:pt x="726" y="565"/>
                    </a:lnTo>
                    <a:lnTo>
                      <a:pt x="726" y="379"/>
                    </a:lnTo>
                    <a:lnTo>
                      <a:pt x="696" y="331"/>
                    </a:lnTo>
                    <a:lnTo>
                      <a:pt x="696" y="331"/>
                    </a:lnTo>
                    <a:lnTo>
                      <a:pt x="696" y="331"/>
                    </a:lnTo>
                    <a:lnTo>
                      <a:pt x="714" y="325"/>
                    </a:lnTo>
                    <a:lnTo>
                      <a:pt x="696" y="241"/>
                    </a:lnTo>
                    <a:lnTo>
                      <a:pt x="660" y="223"/>
                    </a:lnTo>
                    <a:lnTo>
                      <a:pt x="654" y="186"/>
                    </a:lnTo>
                    <a:lnTo>
                      <a:pt x="636" y="180"/>
                    </a:lnTo>
                    <a:lnTo>
                      <a:pt x="636" y="150"/>
                    </a:lnTo>
                    <a:lnTo>
                      <a:pt x="636" y="150"/>
                    </a:lnTo>
                    <a:lnTo>
                      <a:pt x="636" y="150"/>
                    </a:lnTo>
                    <a:lnTo>
                      <a:pt x="678" y="102"/>
                    </a:lnTo>
                    <a:lnTo>
                      <a:pt x="672" y="30"/>
                    </a:lnTo>
                    <a:lnTo>
                      <a:pt x="684" y="12"/>
                    </a:lnTo>
                    <a:lnTo>
                      <a:pt x="678" y="12"/>
                    </a:lnTo>
                    <a:lnTo>
                      <a:pt x="588" y="0"/>
                    </a:lnTo>
                    <a:lnTo>
                      <a:pt x="546" y="24"/>
                    </a:lnTo>
                    <a:lnTo>
                      <a:pt x="528" y="12"/>
                    </a:lnTo>
                    <a:lnTo>
                      <a:pt x="456" y="18"/>
                    </a:lnTo>
                    <a:lnTo>
                      <a:pt x="438" y="24"/>
                    </a:lnTo>
                    <a:lnTo>
                      <a:pt x="360" y="54"/>
                    </a:lnTo>
                    <a:lnTo>
                      <a:pt x="342" y="66"/>
                    </a:lnTo>
                    <a:lnTo>
                      <a:pt x="318" y="66"/>
                    </a:lnTo>
                    <a:lnTo>
                      <a:pt x="270" y="102"/>
                    </a:lnTo>
                    <a:lnTo>
                      <a:pt x="270" y="102"/>
                    </a:lnTo>
                    <a:lnTo>
                      <a:pt x="282" y="120"/>
                    </a:lnTo>
                    <a:lnTo>
                      <a:pt x="300" y="23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0" name="Freeform 351"/>
              <p:cNvSpPr>
                <a:spLocks/>
              </p:cNvSpPr>
              <p:nvPr/>
            </p:nvSpPr>
            <p:spPr bwMode="auto">
              <a:xfrm>
                <a:off x="2202" y="1079"/>
                <a:ext cx="156" cy="337"/>
              </a:xfrm>
              <a:custGeom>
                <a:avLst/>
                <a:gdLst>
                  <a:gd name="T0" fmla="*/ 36 w 156"/>
                  <a:gd name="T1" fmla="*/ 42 h 337"/>
                  <a:gd name="T2" fmla="*/ 42 w 156"/>
                  <a:gd name="T3" fmla="*/ 114 h 337"/>
                  <a:gd name="T4" fmla="*/ 0 w 156"/>
                  <a:gd name="T5" fmla="*/ 162 h 337"/>
                  <a:gd name="T6" fmla="*/ 0 w 156"/>
                  <a:gd name="T7" fmla="*/ 192 h 337"/>
                  <a:gd name="T8" fmla="*/ 18 w 156"/>
                  <a:gd name="T9" fmla="*/ 198 h 337"/>
                  <a:gd name="T10" fmla="*/ 24 w 156"/>
                  <a:gd name="T11" fmla="*/ 235 h 337"/>
                  <a:gd name="T12" fmla="*/ 60 w 156"/>
                  <a:gd name="T13" fmla="*/ 253 h 337"/>
                  <a:gd name="T14" fmla="*/ 78 w 156"/>
                  <a:gd name="T15" fmla="*/ 337 h 337"/>
                  <a:gd name="T16" fmla="*/ 102 w 156"/>
                  <a:gd name="T17" fmla="*/ 319 h 337"/>
                  <a:gd name="T18" fmla="*/ 108 w 156"/>
                  <a:gd name="T19" fmla="*/ 277 h 337"/>
                  <a:gd name="T20" fmla="*/ 156 w 156"/>
                  <a:gd name="T21" fmla="*/ 241 h 337"/>
                  <a:gd name="T22" fmla="*/ 156 w 156"/>
                  <a:gd name="T23" fmla="*/ 204 h 337"/>
                  <a:gd name="T24" fmla="*/ 126 w 156"/>
                  <a:gd name="T25" fmla="*/ 186 h 337"/>
                  <a:gd name="T26" fmla="*/ 96 w 156"/>
                  <a:gd name="T27" fmla="*/ 162 h 337"/>
                  <a:gd name="T28" fmla="*/ 150 w 156"/>
                  <a:gd name="T29" fmla="*/ 114 h 337"/>
                  <a:gd name="T30" fmla="*/ 144 w 156"/>
                  <a:gd name="T31" fmla="*/ 84 h 337"/>
                  <a:gd name="T32" fmla="*/ 120 w 156"/>
                  <a:gd name="T33" fmla="*/ 60 h 337"/>
                  <a:gd name="T34" fmla="*/ 144 w 156"/>
                  <a:gd name="T35" fmla="*/ 36 h 337"/>
                  <a:gd name="T36" fmla="*/ 144 w 156"/>
                  <a:gd name="T37" fmla="*/ 12 h 337"/>
                  <a:gd name="T38" fmla="*/ 108 w 156"/>
                  <a:gd name="T39" fmla="*/ 30 h 337"/>
                  <a:gd name="T40" fmla="*/ 108 w 156"/>
                  <a:gd name="T41" fmla="*/ 12 h 337"/>
                  <a:gd name="T42" fmla="*/ 72 w 156"/>
                  <a:gd name="T43" fmla="*/ 0 h 337"/>
                  <a:gd name="T44" fmla="*/ 48 w 156"/>
                  <a:gd name="T45" fmla="*/ 18 h 337"/>
                  <a:gd name="T46" fmla="*/ 48 w 156"/>
                  <a:gd name="T47" fmla="*/ 24 h 337"/>
                  <a:gd name="T48" fmla="*/ 48 w 156"/>
                  <a:gd name="T49" fmla="*/ 24 h 337"/>
                  <a:gd name="T50" fmla="*/ 36 w 156"/>
                  <a:gd name="T51" fmla="*/ 42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6" h="337">
                    <a:moveTo>
                      <a:pt x="36" y="42"/>
                    </a:moveTo>
                    <a:lnTo>
                      <a:pt x="42" y="114"/>
                    </a:lnTo>
                    <a:lnTo>
                      <a:pt x="0" y="162"/>
                    </a:lnTo>
                    <a:lnTo>
                      <a:pt x="0" y="192"/>
                    </a:lnTo>
                    <a:lnTo>
                      <a:pt x="18" y="198"/>
                    </a:lnTo>
                    <a:lnTo>
                      <a:pt x="24" y="235"/>
                    </a:lnTo>
                    <a:lnTo>
                      <a:pt x="60" y="253"/>
                    </a:lnTo>
                    <a:lnTo>
                      <a:pt x="78" y="337"/>
                    </a:lnTo>
                    <a:lnTo>
                      <a:pt x="102" y="319"/>
                    </a:lnTo>
                    <a:lnTo>
                      <a:pt x="108" y="277"/>
                    </a:lnTo>
                    <a:lnTo>
                      <a:pt x="156" y="241"/>
                    </a:lnTo>
                    <a:lnTo>
                      <a:pt x="156" y="204"/>
                    </a:lnTo>
                    <a:lnTo>
                      <a:pt x="126" y="186"/>
                    </a:lnTo>
                    <a:lnTo>
                      <a:pt x="96" y="162"/>
                    </a:lnTo>
                    <a:lnTo>
                      <a:pt x="150" y="114"/>
                    </a:lnTo>
                    <a:lnTo>
                      <a:pt x="144" y="84"/>
                    </a:lnTo>
                    <a:lnTo>
                      <a:pt x="120" y="60"/>
                    </a:lnTo>
                    <a:lnTo>
                      <a:pt x="144" y="36"/>
                    </a:lnTo>
                    <a:lnTo>
                      <a:pt x="144" y="12"/>
                    </a:lnTo>
                    <a:lnTo>
                      <a:pt x="108" y="30"/>
                    </a:lnTo>
                    <a:lnTo>
                      <a:pt x="108" y="12"/>
                    </a:lnTo>
                    <a:lnTo>
                      <a:pt x="72" y="0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3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Freeform 352"/>
              <p:cNvSpPr>
                <a:spLocks/>
              </p:cNvSpPr>
              <p:nvPr/>
            </p:nvSpPr>
            <p:spPr bwMode="auto">
              <a:xfrm>
                <a:off x="2226" y="1314"/>
                <a:ext cx="54" cy="102"/>
              </a:xfrm>
              <a:custGeom>
                <a:avLst/>
                <a:gdLst>
                  <a:gd name="T0" fmla="*/ 36 w 54"/>
                  <a:gd name="T1" fmla="*/ 18 h 102"/>
                  <a:gd name="T2" fmla="*/ 0 w 54"/>
                  <a:gd name="T3" fmla="*/ 0 h 102"/>
                  <a:gd name="T4" fmla="*/ 36 w 54"/>
                  <a:gd name="T5" fmla="*/ 18 h 102"/>
                  <a:gd name="T6" fmla="*/ 54 w 54"/>
                  <a:gd name="T7" fmla="*/ 102 h 102"/>
                  <a:gd name="T8" fmla="*/ 54 w 54"/>
                  <a:gd name="T9" fmla="*/ 102 h 102"/>
                  <a:gd name="T10" fmla="*/ 36 w 54"/>
                  <a:gd name="T11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02">
                    <a:moveTo>
                      <a:pt x="36" y="18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Freeform 353"/>
              <p:cNvSpPr>
                <a:spLocks/>
              </p:cNvSpPr>
              <p:nvPr/>
            </p:nvSpPr>
            <p:spPr bwMode="auto">
              <a:xfrm>
                <a:off x="2202" y="1241"/>
                <a:ext cx="0" cy="30"/>
              </a:xfrm>
              <a:custGeom>
                <a:avLst/>
                <a:gdLst>
                  <a:gd name="T0" fmla="*/ 0 h 30"/>
                  <a:gd name="T1" fmla="*/ 30 h 30"/>
                  <a:gd name="T2" fmla="*/ 0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3" name="Freeform 354"/>
              <p:cNvSpPr>
                <a:spLocks/>
              </p:cNvSpPr>
              <p:nvPr/>
            </p:nvSpPr>
            <p:spPr bwMode="auto">
              <a:xfrm>
                <a:off x="2238" y="1103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12 w 12"/>
                  <a:gd name="T3" fmla="*/ 0 h 18"/>
                  <a:gd name="T4" fmla="*/ 0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Freeform 355"/>
              <p:cNvSpPr>
                <a:spLocks/>
              </p:cNvSpPr>
              <p:nvPr/>
            </p:nvSpPr>
            <p:spPr bwMode="auto">
              <a:xfrm>
                <a:off x="1392" y="1151"/>
                <a:ext cx="474" cy="385"/>
              </a:xfrm>
              <a:custGeom>
                <a:avLst/>
                <a:gdLst>
                  <a:gd name="T0" fmla="*/ 174 w 474"/>
                  <a:gd name="T1" fmla="*/ 385 h 385"/>
                  <a:gd name="T2" fmla="*/ 174 w 474"/>
                  <a:gd name="T3" fmla="*/ 385 h 385"/>
                  <a:gd name="T4" fmla="*/ 174 w 474"/>
                  <a:gd name="T5" fmla="*/ 331 h 385"/>
                  <a:gd name="T6" fmla="*/ 252 w 474"/>
                  <a:gd name="T7" fmla="*/ 289 h 385"/>
                  <a:gd name="T8" fmla="*/ 276 w 474"/>
                  <a:gd name="T9" fmla="*/ 283 h 385"/>
                  <a:gd name="T10" fmla="*/ 294 w 474"/>
                  <a:gd name="T11" fmla="*/ 283 h 385"/>
                  <a:gd name="T12" fmla="*/ 300 w 474"/>
                  <a:gd name="T13" fmla="*/ 277 h 385"/>
                  <a:gd name="T14" fmla="*/ 318 w 474"/>
                  <a:gd name="T15" fmla="*/ 253 h 385"/>
                  <a:gd name="T16" fmla="*/ 348 w 474"/>
                  <a:gd name="T17" fmla="*/ 241 h 385"/>
                  <a:gd name="T18" fmla="*/ 372 w 474"/>
                  <a:gd name="T19" fmla="*/ 235 h 385"/>
                  <a:gd name="T20" fmla="*/ 372 w 474"/>
                  <a:gd name="T21" fmla="*/ 217 h 385"/>
                  <a:gd name="T22" fmla="*/ 366 w 474"/>
                  <a:gd name="T23" fmla="*/ 199 h 385"/>
                  <a:gd name="T24" fmla="*/ 474 w 474"/>
                  <a:gd name="T25" fmla="*/ 175 h 385"/>
                  <a:gd name="T26" fmla="*/ 456 w 474"/>
                  <a:gd name="T27" fmla="*/ 60 h 385"/>
                  <a:gd name="T28" fmla="*/ 444 w 474"/>
                  <a:gd name="T29" fmla="*/ 42 h 385"/>
                  <a:gd name="T30" fmla="*/ 396 w 474"/>
                  <a:gd name="T31" fmla="*/ 30 h 385"/>
                  <a:gd name="T32" fmla="*/ 330 w 474"/>
                  <a:gd name="T33" fmla="*/ 36 h 385"/>
                  <a:gd name="T34" fmla="*/ 300 w 474"/>
                  <a:gd name="T35" fmla="*/ 0 h 385"/>
                  <a:gd name="T36" fmla="*/ 276 w 474"/>
                  <a:gd name="T37" fmla="*/ 6 h 385"/>
                  <a:gd name="T38" fmla="*/ 252 w 474"/>
                  <a:gd name="T39" fmla="*/ 96 h 385"/>
                  <a:gd name="T40" fmla="*/ 186 w 474"/>
                  <a:gd name="T41" fmla="*/ 132 h 385"/>
                  <a:gd name="T42" fmla="*/ 156 w 474"/>
                  <a:gd name="T43" fmla="*/ 169 h 385"/>
                  <a:gd name="T44" fmla="*/ 126 w 474"/>
                  <a:gd name="T45" fmla="*/ 235 h 385"/>
                  <a:gd name="T46" fmla="*/ 126 w 474"/>
                  <a:gd name="T47" fmla="*/ 259 h 385"/>
                  <a:gd name="T48" fmla="*/ 138 w 474"/>
                  <a:gd name="T49" fmla="*/ 277 h 385"/>
                  <a:gd name="T50" fmla="*/ 108 w 474"/>
                  <a:gd name="T51" fmla="*/ 319 h 385"/>
                  <a:gd name="T52" fmla="*/ 54 w 474"/>
                  <a:gd name="T53" fmla="*/ 361 h 385"/>
                  <a:gd name="T54" fmla="*/ 6 w 474"/>
                  <a:gd name="T55" fmla="*/ 373 h 385"/>
                  <a:gd name="T56" fmla="*/ 0 w 474"/>
                  <a:gd name="T57" fmla="*/ 379 h 385"/>
                  <a:gd name="T58" fmla="*/ 90 w 474"/>
                  <a:gd name="T59" fmla="*/ 379 h 385"/>
                  <a:gd name="T60" fmla="*/ 174 w 474"/>
                  <a:gd name="T61" fmla="*/ 385 h 385"/>
                  <a:gd name="T62" fmla="*/ 174 w 474"/>
                  <a:gd name="T63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4" h="385">
                    <a:moveTo>
                      <a:pt x="174" y="385"/>
                    </a:moveTo>
                    <a:lnTo>
                      <a:pt x="174" y="385"/>
                    </a:lnTo>
                    <a:lnTo>
                      <a:pt x="174" y="331"/>
                    </a:lnTo>
                    <a:lnTo>
                      <a:pt x="252" y="289"/>
                    </a:lnTo>
                    <a:lnTo>
                      <a:pt x="276" y="283"/>
                    </a:lnTo>
                    <a:lnTo>
                      <a:pt x="294" y="283"/>
                    </a:lnTo>
                    <a:lnTo>
                      <a:pt x="300" y="277"/>
                    </a:lnTo>
                    <a:lnTo>
                      <a:pt x="318" y="253"/>
                    </a:lnTo>
                    <a:lnTo>
                      <a:pt x="348" y="241"/>
                    </a:lnTo>
                    <a:lnTo>
                      <a:pt x="372" y="235"/>
                    </a:lnTo>
                    <a:lnTo>
                      <a:pt x="372" y="217"/>
                    </a:lnTo>
                    <a:lnTo>
                      <a:pt x="366" y="199"/>
                    </a:lnTo>
                    <a:lnTo>
                      <a:pt x="474" y="175"/>
                    </a:lnTo>
                    <a:lnTo>
                      <a:pt x="456" y="60"/>
                    </a:lnTo>
                    <a:lnTo>
                      <a:pt x="444" y="42"/>
                    </a:lnTo>
                    <a:lnTo>
                      <a:pt x="396" y="30"/>
                    </a:lnTo>
                    <a:lnTo>
                      <a:pt x="330" y="36"/>
                    </a:lnTo>
                    <a:lnTo>
                      <a:pt x="300" y="0"/>
                    </a:lnTo>
                    <a:lnTo>
                      <a:pt x="276" y="6"/>
                    </a:lnTo>
                    <a:lnTo>
                      <a:pt x="252" y="96"/>
                    </a:lnTo>
                    <a:lnTo>
                      <a:pt x="186" y="132"/>
                    </a:lnTo>
                    <a:lnTo>
                      <a:pt x="156" y="169"/>
                    </a:lnTo>
                    <a:lnTo>
                      <a:pt x="126" y="235"/>
                    </a:lnTo>
                    <a:lnTo>
                      <a:pt x="126" y="259"/>
                    </a:lnTo>
                    <a:lnTo>
                      <a:pt x="138" y="277"/>
                    </a:lnTo>
                    <a:lnTo>
                      <a:pt x="108" y="319"/>
                    </a:lnTo>
                    <a:lnTo>
                      <a:pt x="54" y="361"/>
                    </a:lnTo>
                    <a:lnTo>
                      <a:pt x="6" y="373"/>
                    </a:lnTo>
                    <a:lnTo>
                      <a:pt x="0" y="379"/>
                    </a:lnTo>
                    <a:lnTo>
                      <a:pt x="90" y="379"/>
                    </a:lnTo>
                    <a:lnTo>
                      <a:pt x="174" y="385"/>
                    </a:lnTo>
                    <a:lnTo>
                      <a:pt x="174" y="38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Freeform 356"/>
              <p:cNvSpPr>
                <a:spLocks/>
              </p:cNvSpPr>
              <p:nvPr/>
            </p:nvSpPr>
            <p:spPr bwMode="auto">
              <a:xfrm>
                <a:off x="1686" y="142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6" name="Freeform 357"/>
              <p:cNvSpPr>
                <a:spLocks/>
              </p:cNvSpPr>
              <p:nvPr/>
            </p:nvSpPr>
            <p:spPr bwMode="auto">
              <a:xfrm>
                <a:off x="1566" y="1434"/>
                <a:ext cx="102" cy="48"/>
              </a:xfrm>
              <a:custGeom>
                <a:avLst/>
                <a:gdLst>
                  <a:gd name="T0" fmla="*/ 102 w 102"/>
                  <a:gd name="T1" fmla="*/ 0 h 48"/>
                  <a:gd name="T2" fmla="*/ 78 w 102"/>
                  <a:gd name="T3" fmla="*/ 6 h 48"/>
                  <a:gd name="T4" fmla="*/ 0 w 102"/>
                  <a:gd name="T5" fmla="*/ 48 h 48"/>
                  <a:gd name="T6" fmla="*/ 78 w 102"/>
                  <a:gd name="T7" fmla="*/ 6 h 48"/>
                  <a:gd name="T8" fmla="*/ 102 w 10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8">
                    <a:moveTo>
                      <a:pt x="102" y="0"/>
                    </a:moveTo>
                    <a:lnTo>
                      <a:pt x="78" y="6"/>
                    </a:lnTo>
                    <a:lnTo>
                      <a:pt x="0" y="48"/>
                    </a:lnTo>
                    <a:lnTo>
                      <a:pt x="78" y="6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Freeform 358"/>
              <p:cNvSpPr>
                <a:spLocks/>
              </p:cNvSpPr>
              <p:nvPr/>
            </p:nvSpPr>
            <p:spPr bwMode="auto">
              <a:xfrm>
                <a:off x="1740" y="1368"/>
                <a:ext cx="24" cy="24"/>
              </a:xfrm>
              <a:custGeom>
                <a:avLst/>
                <a:gdLst>
                  <a:gd name="T0" fmla="*/ 24 w 24"/>
                  <a:gd name="T1" fmla="*/ 0 h 24"/>
                  <a:gd name="T2" fmla="*/ 24 w 24"/>
                  <a:gd name="T3" fmla="*/ 18 h 24"/>
                  <a:gd name="T4" fmla="*/ 0 w 24"/>
                  <a:gd name="T5" fmla="*/ 24 h 24"/>
                  <a:gd name="T6" fmla="*/ 24 w 24"/>
                  <a:gd name="T7" fmla="*/ 18 h 24"/>
                  <a:gd name="T8" fmla="*/ 24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24" y="18"/>
                    </a:lnTo>
                    <a:lnTo>
                      <a:pt x="0" y="24"/>
                    </a:lnTo>
                    <a:lnTo>
                      <a:pt x="24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Rectangle 359"/>
              <p:cNvSpPr>
                <a:spLocks noChangeArrowheads="1"/>
              </p:cNvSpPr>
              <p:nvPr/>
            </p:nvSpPr>
            <p:spPr bwMode="auto">
              <a:xfrm>
                <a:off x="1566" y="15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Freeform 360"/>
              <p:cNvSpPr>
                <a:spLocks/>
              </p:cNvSpPr>
              <p:nvPr/>
            </p:nvSpPr>
            <p:spPr bwMode="auto">
              <a:xfrm>
                <a:off x="1236" y="1530"/>
                <a:ext cx="330" cy="288"/>
              </a:xfrm>
              <a:custGeom>
                <a:avLst/>
                <a:gdLst>
                  <a:gd name="T0" fmla="*/ 156 w 330"/>
                  <a:gd name="T1" fmla="*/ 282 h 288"/>
                  <a:gd name="T2" fmla="*/ 150 w 330"/>
                  <a:gd name="T3" fmla="*/ 222 h 288"/>
                  <a:gd name="T4" fmla="*/ 162 w 330"/>
                  <a:gd name="T5" fmla="*/ 198 h 288"/>
                  <a:gd name="T6" fmla="*/ 204 w 330"/>
                  <a:gd name="T7" fmla="*/ 192 h 288"/>
                  <a:gd name="T8" fmla="*/ 204 w 330"/>
                  <a:gd name="T9" fmla="*/ 78 h 288"/>
                  <a:gd name="T10" fmla="*/ 330 w 330"/>
                  <a:gd name="T11" fmla="*/ 78 h 288"/>
                  <a:gd name="T12" fmla="*/ 330 w 330"/>
                  <a:gd name="T13" fmla="*/ 54 h 288"/>
                  <a:gd name="T14" fmla="*/ 330 w 330"/>
                  <a:gd name="T15" fmla="*/ 24 h 288"/>
                  <a:gd name="T16" fmla="*/ 330 w 330"/>
                  <a:gd name="T17" fmla="*/ 24 h 288"/>
                  <a:gd name="T18" fmla="*/ 330 w 330"/>
                  <a:gd name="T19" fmla="*/ 24 h 288"/>
                  <a:gd name="T20" fmla="*/ 330 w 330"/>
                  <a:gd name="T21" fmla="*/ 6 h 288"/>
                  <a:gd name="T22" fmla="*/ 330 w 330"/>
                  <a:gd name="T23" fmla="*/ 6 h 288"/>
                  <a:gd name="T24" fmla="*/ 246 w 330"/>
                  <a:gd name="T25" fmla="*/ 0 h 288"/>
                  <a:gd name="T26" fmla="*/ 156 w 330"/>
                  <a:gd name="T27" fmla="*/ 0 h 288"/>
                  <a:gd name="T28" fmla="*/ 132 w 330"/>
                  <a:gd name="T29" fmla="*/ 54 h 288"/>
                  <a:gd name="T30" fmla="*/ 102 w 330"/>
                  <a:gd name="T31" fmla="*/ 72 h 288"/>
                  <a:gd name="T32" fmla="*/ 78 w 330"/>
                  <a:gd name="T33" fmla="*/ 138 h 288"/>
                  <a:gd name="T34" fmla="*/ 30 w 330"/>
                  <a:gd name="T35" fmla="*/ 210 h 288"/>
                  <a:gd name="T36" fmla="*/ 0 w 330"/>
                  <a:gd name="T37" fmla="*/ 288 h 288"/>
                  <a:gd name="T38" fmla="*/ 12 w 330"/>
                  <a:gd name="T39" fmla="*/ 282 h 288"/>
                  <a:gd name="T40" fmla="*/ 156 w 330"/>
                  <a:gd name="T41" fmla="*/ 28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0" h="288">
                    <a:moveTo>
                      <a:pt x="156" y="282"/>
                    </a:moveTo>
                    <a:lnTo>
                      <a:pt x="150" y="222"/>
                    </a:lnTo>
                    <a:lnTo>
                      <a:pt x="162" y="198"/>
                    </a:lnTo>
                    <a:lnTo>
                      <a:pt x="204" y="192"/>
                    </a:lnTo>
                    <a:lnTo>
                      <a:pt x="204" y="78"/>
                    </a:lnTo>
                    <a:lnTo>
                      <a:pt x="330" y="78"/>
                    </a:lnTo>
                    <a:lnTo>
                      <a:pt x="330" y="54"/>
                    </a:lnTo>
                    <a:lnTo>
                      <a:pt x="330" y="24"/>
                    </a:lnTo>
                    <a:lnTo>
                      <a:pt x="330" y="24"/>
                    </a:lnTo>
                    <a:lnTo>
                      <a:pt x="330" y="24"/>
                    </a:lnTo>
                    <a:lnTo>
                      <a:pt x="330" y="6"/>
                    </a:lnTo>
                    <a:lnTo>
                      <a:pt x="330" y="6"/>
                    </a:lnTo>
                    <a:lnTo>
                      <a:pt x="246" y="0"/>
                    </a:lnTo>
                    <a:lnTo>
                      <a:pt x="156" y="0"/>
                    </a:lnTo>
                    <a:lnTo>
                      <a:pt x="132" y="54"/>
                    </a:lnTo>
                    <a:lnTo>
                      <a:pt x="102" y="72"/>
                    </a:lnTo>
                    <a:lnTo>
                      <a:pt x="78" y="138"/>
                    </a:lnTo>
                    <a:lnTo>
                      <a:pt x="30" y="210"/>
                    </a:lnTo>
                    <a:lnTo>
                      <a:pt x="0" y="288"/>
                    </a:lnTo>
                    <a:lnTo>
                      <a:pt x="12" y="282"/>
                    </a:lnTo>
                    <a:lnTo>
                      <a:pt x="156" y="28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Freeform 361"/>
              <p:cNvSpPr>
                <a:spLocks/>
              </p:cNvSpPr>
              <p:nvPr/>
            </p:nvSpPr>
            <p:spPr bwMode="auto">
              <a:xfrm>
                <a:off x="1566" y="1536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Freeform 362"/>
              <p:cNvSpPr>
                <a:spLocks/>
              </p:cNvSpPr>
              <p:nvPr/>
            </p:nvSpPr>
            <p:spPr bwMode="auto">
              <a:xfrm>
                <a:off x="1482" y="1530"/>
                <a:ext cx="84" cy="6"/>
              </a:xfrm>
              <a:custGeom>
                <a:avLst/>
                <a:gdLst>
                  <a:gd name="T0" fmla="*/ 84 w 84"/>
                  <a:gd name="T1" fmla="*/ 6 h 6"/>
                  <a:gd name="T2" fmla="*/ 84 w 84"/>
                  <a:gd name="T3" fmla="*/ 6 h 6"/>
                  <a:gd name="T4" fmla="*/ 84 w 84"/>
                  <a:gd name="T5" fmla="*/ 6 h 6"/>
                  <a:gd name="T6" fmla="*/ 0 w 84"/>
                  <a:gd name="T7" fmla="*/ 0 h 6"/>
                  <a:gd name="T8" fmla="*/ 84 w 84"/>
                  <a:gd name="T9" fmla="*/ 6 h 6"/>
                  <a:gd name="T10" fmla="*/ 84 w 84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6">
                    <a:moveTo>
                      <a:pt x="84" y="6"/>
                    </a:moveTo>
                    <a:lnTo>
                      <a:pt x="84" y="6"/>
                    </a:lnTo>
                    <a:lnTo>
                      <a:pt x="84" y="6"/>
                    </a:lnTo>
                    <a:lnTo>
                      <a:pt x="0" y="0"/>
                    </a:lnTo>
                    <a:lnTo>
                      <a:pt x="84" y="6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2" name="Freeform 363"/>
              <p:cNvSpPr>
                <a:spLocks/>
              </p:cNvSpPr>
              <p:nvPr/>
            </p:nvSpPr>
            <p:spPr bwMode="auto">
              <a:xfrm>
                <a:off x="1422" y="1650"/>
                <a:ext cx="648" cy="624"/>
              </a:xfrm>
              <a:custGeom>
                <a:avLst/>
                <a:gdLst>
                  <a:gd name="T0" fmla="*/ 276 w 648"/>
                  <a:gd name="T1" fmla="*/ 624 h 624"/>
                  <a:gd name="T2" fmla="*/ 276 w 648"/>
                  <a:gd name="T3" fmla="*/ 624 h 624"/>
                  <a:gd name="T4" fmla="*/ 276 w 648"/>
                  <a:gd name="T5" fmla="*/ 570 h 624"/>
                  <a:gd name="T6" fmla="*/ 306 w 648"/>
                  <a:gd name="T7" fmla="*/ 552 h 624"/>
                  <a:gd name="T8" fmla="*/ 330 w 648"/>
                  <a:gd name="T9" fmla="*/ 510 h 624"/>
                  <a:gd name="T10" fmla="*/ 384 w 648"/>
                  <a:gd name="T11" fmla="*/ 492 h 624"/>
                  <a:gd name="T12" fmla="*/ 450 w 648"/>
                  <a:gd name="T13" fmla="*/ 432 h 624"/>
                  <a:gd name="T14" fmla="*/ 480 w 648"/>
                  <a:gd name="T15" fmla="*/ 432 h 624"/>
                  <a:gd name="T16" fmla="*/ 480 w 648"/>
                  <a:gd name="T17" fmla="*/ 432 h 624"/>
                  <a:gd name="T18" fmla="*/ 498 w 648"/>
                  <a:gd name="T19" fmla="*/ 432 h 624"/>
                  <a:gd name="T20" fmla="*/ 624 w 648"/>
                  <a:gd name="T21" fmla="*/ 414 h 624"/>
                  <a:gd name="T22" fmla="*/ 648 w 648"/>
                  <a:gd name="T23" fmla="*/ 384 h 624"/>
                  <a:gd name="T24" fmla="*/ 648 w 648"/>
                  <a:gd name="T25" fmla="*/ 258 h 624"/>
                  <a:gd name="T26" fmla="*/ 612 w 648"/>
                  <a:gd name="T27" fmla="*/ 264 h 624"/>
                  <a:gd name="T28" fmla="*/ 612 w 648"/>
                  <a:gd name="T29" fmla="*/ 264 h 624"/>
                  <a:gd name="T30" fmla="*/ 612 w 648"/>
                  <a:gd name="T31" fmla="*/ 264 h 624"/>
                  <a:gd name="T32" fmla="*/ 612 w 648"/>
                  <a:gd name="T33" fmla="*/ 246 h 624"/>
                  <a:gd name="T34" fmla="*/ 612 w 648"/>
                  <a:gd name="T35" fmla="*/ 228 h 624"/>
                  <a:gd name="T36" fmla="*/ 552 w 648"/>
                  <a:gd name="T37" fmla="*/ 192 h 624"/>
                  <a:gd name="T38" fmla="*/ 528 w 648"/>
                  <a:gd name="T39" fmla="*/ 186 h 624"/>
                  <a:gd name="T40" fmla="*/ 528 w 648"/>
                  <a:gd name="T41" fmla="*/ 168 h 624"/>
                  <a:gd name="T42" fmla="*/ 288 w 648"/>
                  <a:gd name="T43" fmla="*/ 0 h 624"/>
                  <a:gd name="T44" fmla="*/ 288 w 648"/>
                  <a:gd name="T45" fmla="*/ 0 h 624"/>
                  <a:gd name="T46" fmla="*/ 288 w 648"/>
                  <a:gd name="T47" fmla="*/ 0 h 624"/>
                  <a:gd name="T48" fmla="*/ 222 w 648"/>
                  <a:gd name="T49" fmla="*/ 6 h 624"/>
                  <a:gd name="T50" fmla="*/ 258 w 648"/>
                  <a:gd name="T51" fmla="*/ 372 h 624"/>
                  <a:gd name="T52" fmla="*/ 270 w 648"/>
                  <a:gd name="T53" fmla="*/ 372 h 624"/>
                  <a:gd name="T54" fmla="*/ 264 w 648"/>
                  <a:gd name="T55" fmla="*/ 408 h 624"/>
                  <a:gd name="T56" fmla="*/ 84 w 648"/>
                  <a:gd name="T57" fmla="*/ 408 h 624"/>
                  <a:gd name="T58" fmla="*/ 66 w 648"/>
                  <a:gd name="T59" fmla="*/ 432 h 624"/>
                  <a:gd name="T60" fmla="*/ 30 w 648"/>
                  <a:gd name="T61" fmla="*/ 390 h 624"/>
                  <a:gd name="T62" fmla="*/ 0 w 648"/>
                  <a:gd name="T63" fmla="*/ 438 h 624"/>
                  <a:gd name="T64" fmla="*/ 6 w 648"/>
                  <a:gd name="T65" fmla="*/ 438 h 624"/>
                  <a:gd name="T66" fmla="*/ 6 w 648"/>
                  <a:gd name="T67" fmla="*/ 486 h 624"/>
                  <a:gd name="T68" fmla="*/ 42 w 648"/>
                  <a:gd name="T69" fmla="*/ 516 h 624"/>
                  <a:gd name="T70" fmla="*/ 36 w 648"/>
                  <a:gd name="T71" fmla="*/ 540 h 624"/>
                  <a:gd name="T72" fmla="*/ 90 w 648"/>
                  <a:gd name="T73" fmla="*/ 552 h 624"/>
                  <a:gd name="T74" fmla="*/ 120 w 648"/>
                  <a:gd name="T75" fmla="*/ 528 h 624"/>
                  <a:gd name="T76" fmla="*/ 162 w 648"/>
                  <a:gd name="T77" fmla="*/ 618 h 624"/>
                  <a:gd name="T78" fmla="*/ 186 w 648"/>
                  <a:gd name="T79" fmla="*/ 624 h 624"/>
                  <a:gd name="T80" fmla="*/ 234 w 648"/>
                  <a:gd name="T81" fmla="*/ 600 h 624"/>
                  <a:gd name="T82" fmla="*/ 276 w 648"/>
                  <a:gd name="T83" fmla="*/ 624 h 624"/>
                  <a:gd name="T84" fmla="*/ 276 w 648"/>
                  <a:gd name="T8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8" h="624">
                    <a:moveTo>
                      <a:pt x="276" y="624"/>
                    </a:moveTo>
                    <a:lnTo>
                      <a:pt x="276" y="624"/>
                    </a:lnTo>
                    <a:lnTo>
                      <a:pt x="276" y="570"/>
                    </a:lnTo>
                    <a:lnTo>
                      <a:pt x="306" y="552"/>
                    </a:lnTo>
                    <a:lnTo>
                      <a:pt x="330" y="510"/>
                    </a:lnTo>
                    <a:lnTo>
                      <a:pt x="384" y="492"/>
                    </a:lnTo>
                    <a:lnTo>
                      <a:pt x="450" y="432"/>
                    </a:lnTo>
                    <a:lnTo>
                      <a:pt x="480" y="432"/>
                    </a:lnTo>
                    <a:lnTo>
                      <a:pt x="480" y="432"/>
                    </a:lnTo>
                    <a:lnTo>
                      <a:pt x="498" y="432"/>
                    </a:lnTo>
                    <a:lnTo>
                      <a:pt x="624" y="414"/>
                    </a:lnTo>
                    <a:lnTo>
                      <a:pt x="648" y="384"/>
                    </a:lnTo>
                    <a:lnTo>
                      <a:pt x="648" y="258"/>
                    </a:lnTo>
                    <a:lnTo>
                      <a:pt x="612" y="264"/>
                    </a:lnTo>
                    <a:lnTo>
                      <a:pt x="612" y="264"/>
                    </a:lnTo>
                    <a:lnTo>
                      <a:pt x="612" y="264"/>
                    </a:lnTo>
                    <a:lnTo>
                      <a:pt x="612" y="246"/>
                    </a:lnTo>
                    <a:lnTo>
                      <a:pt x="612" y="228"/>
                    </a:lnTo>
                    <a:lnTo>
                      <a:pt x="552" y="192"/>
                    </a:lnTo>
                    <a:lnTo>
                      <a:pt x="528" y="186"/>
                    </a:lnTo>
                    <a:lnTo>
                      <a:pt x="528" y="168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22" y="6"/>
                    </a:lnTo>
                    <a:lnTo>
                      <a:pt x="258" y="372"/>
                    </a:lnTo>
                    <a:lnTo>
                      <a:pt x="270" y="372"/>
                    </a:lnTo>
                    <a:lnTo>
                      <a:pt x="264" y="408"/>
                    </a:lnTo>
                    <a:lnTo>
                      <a:pt x="84" y="408"/>
                    </a:lnTo>
                    <a:lnTo>
                      <a:pt x="66" y="432"/>
                    </a:lnTo>
                    <a:lnTo>
                      <a:pt x="30" y="390"/>
                    </a:lnTo>
                    <a:lnTo>
                      <a:pt x="0" y="438"/>
                    </a:lnTo>
                    <a:lnTo>
                      <a:pt x="6" y="438"/>
                    </a:lnTo>
                    <a:lnTo>
                      <a:pt x="6" y="486"/>
                    </a:lnTo>
                    <a:lnTo>
                      <a:pt x="42" y="516"/>
                    </a:lnTo>
                    <a:lnTo>
                      <a:pt x="36" y="540"/>
                    </a:lnTo>
                    <a:lnTo>
                      <a:pt x="90" y="552"/>
                    </a:lnTo>
                    <a:lnTo>
                      <a:pt x="120" y="528"/>
                    </a:lnTo>
                    <a:lnTo>
                      <a:pt x="162" y="618"/>
                    </a:lnTo>
                    <a:lnTo>
                      <a:pt x="186" y="624"/>
                    </a:lnTo>
                    <a:lnTo>
                      <a:pt x="234" y="600"/>
                    </a:lnTo>
                    <a:lnTo>
                      <a:pt x="276" y="624"/>
                    </a:lnTo>
                    <a:lnTo>
                      <a:pt x="276" y="6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Freeform 364"/>
              <p:cNvSpPr>
                <a:spLocks/>
              </p:cNvSpPr>
              <p:nvPr/>
            </p:nvSpPr>
            <p:spPr bwMode="auto">
              <a:xfrm>
                <a:off x="1950" y="1836"/>
                <a:ext cx="84" cy="60"/>
              </a:xfrm>
              <a:custGeom>
                <a:avLst/>
                <a:gdLst>
                  <a:gd name="T0" fmla="*/ 84 w 84"/>
                  <a:gd name="T1" fmla="*/ 42 h 60"/>
                  <a:gd name="T2" fmla="*/ 84 w 84"/>
                  <a:gd name="T3" fmla="*/ 60 h 60"/>
                  <a:gd name="T4" fmla="*/ 84 w 84"/>
                  <a:gd name="T5" fmla="*/ 42 h 60"/>
                  <a:gd name="T6" fmla="*/ 24 w 84"/>
                  <a:gd name="T7" fmla="*/ 6 h 60"/>
                  <a:gd name="T8" fmla="*/ 0 w 84"/>
                  <a:gd name="T9" fmla="*/ 0 h 60"/>
                  <a:gd name="T10" fmla="*/ 24 w 84"/>
                  <a:gd name="T11" fmla="*/ 6 h 60"/>
                  <a:gd name="T12" fmla="*/ 84 w 84"/>
                  <a:gd name="T13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60">
                    <a:moveTo>
                      <a:pt x="84" y="42"/>
                    </a:moveTo>
                    <a:lnTo>
                      <a:pt x="84" y="60"/>
                    </a:lnTo>
                    <a:lnTo>
                      <a:pt x="84" y="42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Freeform 365"/>
              <p:cNvSpPr>
                <a:spLocks/>
              </p:cNvSpPr>
              <p:nvPr/>
            </p:nvSpPr>
            <p:spPr bwMode="auto">
              <a:xfrm>
                <a:off x="2034" y="1908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0 w 36"/>
                  <a:gd name="T3" fmla="*/ 6 h 6"/>
                  <a:gd name="T4" fmla="*/ 0 w 36"/>
                  <a:gd name="T5" fmla="*/ 6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Freeform 366"/>
              <p:cNvSpPr>
                <a:spLocks/>
              </p:cNvSpPr>
              <p:nvPr/>
            </p:nvSpPr>
            <p:spPr bwMode="auto">
              <a:xfrm>
                <a:off x="1236" y="1554"/>
                <a:ext cx="474" cy="534"/>
              </a:xfrm>
              <a:custGeom>
                <a:avLst/>
                <a:gdLst>
                  <a:gd name="T0" fmla="*/ 96 w 474"/>
                  <a:gd name="T1" fmla="*/ 456 h 534"/>
                  <a:gd name="T2" fmla="*/ 96 w 474"/>
                  <a:gd name="T3" fmla="*/ 456 h 534"/>
                  <a:gd name="T4" fmla="*/ 186 w 474"/>
                  <a:gd name="T5" fmla="*/ 534 h 534"/>
                  <a:gd name="T6" fmla="*/ 216 w 474"/>
                  <a:gd name="T7" fmla="*/ 486 h 534"/>
                  <a:gd name="T8" fmla="*/ 252 w 474"/>
                  <a:gd name="T9" fmla="*/ 528 h 534"/>
                  <a:gd name="T10" fmla="*/ 270 w 474"/>
                  <a:gd name="T11" fmla="*/ 504 h 534"/>
                  <a:gd name="T12" fmla="*/ 450 w 474"/>
                  <a:gd name="T13" fmla="*/ 504 h 534"/>
                  <a:gd name="T14" fmla="*/ 456 w 474"/>
                  <a:gd name="T15" fmla="*/ 468 h 534"/>
                  <a:gd name="T16" fmla="*/ 444 w 474"/>
                  <a:gd name="T17" fmla="*/ 468 h 534"/>
                  <a:gd name="T18" fmla="*/ 408 w 474"/>
                  <a:gd name="T19" fmla="*/ 102 h 534"/>
                  <a:gd name="T20" fmla="*/ 474 w 474"/>
                  <a:gd name="T21" fmla="*/ 96 h 534"/>
                  <a:gd name="T22" fmla="*/ 330 w 474"/>
                  <a:gd name="T23" fmla="*/ 0 h 534"/>
                  <a:gd name="T24" fmla="*/ 330 w 474"/>
                  <a:gd name="T25" fmla="*/ 0 h 534"/>
                  <a:gd name="T26" fmla="*/ 330 w 474"/>
                  <a:gd name="T27" fmla="*/ 30 h 534"/>
                  <a:gd name="T28" fmla="*/ 330 w 474"/>
                  <a:gd name="T29" fmla="*/ 54 h 534"/>
                  <a:gd name="T30" fmla="*/ 204 w 474"/>
                  <a:gd name="T31" fmla="*/ 54 h 534"/>
                  <a:gd name="T32" fmla="*/ 204 w 474"/>
                  <a:gd name="T33" fmla="*/ 168 h 534"/>
                  <a:gd name="T34" fmla="*/ 162 w 474"/>
                  <a:gd name="T35" fmla="*/ 174 h 534"/>
                  <a:gd name="T36" fmla="*/ 150 w 474"/>
                  <a:gd name="T37" fmla="*/ 198 h 534"/>
                  <a:gd name="T38" fmla="*/ 156 w 474"/>
                  <a:gd name="T39" fmla="*/ 258 h 534"/>
                  <a:gd name="T40" fmla="*/ 12 w 474"/>
                  <a:gd name="T41" fmla="*/ 258 h 534"/>
                  <a:gd name="T42" fmla="*/ 0 w 474"/>
                  <a:gd name="T43" fmla="*/ 264 h 534"/>
                  <a:gd name="T44" fmla="*/ 0 w 474"/>
                  <a:gd name="T45" fmla="*/ 270 h 534"/>
                  <a:gd name="T46" fmla="*/ 30 w 474"/>
                  <a:gd name="T47" fmla="*/ 312 h 534"/>
                  <a:gd name="T48" fmla="*/ 18 w 474"/>
                  <a:gd name="T49" fmla="*/ 348 h 534"/>
                  <a:gd name="T50" fmla="*/ 36 w 474"/>
                  <a:gd name="T51" fmla="*/ 372 h 534"/>
                  <a:gd name="T52" fmla="*/ 18 w 474"/>
                  <a:gd name="T53" fmla="*/ 462 h 534"/>
                  <a:gd name="T54" fmla="*/ 96 w 474"/>
                  <a:gd name="T55" fmla="*/ 456 h 534"/>
                  <a:gd name="T56" fmla="*/ 96 w 474"/>
                  <a:gd name="T57" fmla="*/ 45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74" h="534">
                    <a:moveTo>
                      <a:pt x="96" y="456"/>
                    </a:moveTo>
                    <a:lnTo>
                      <a:pt x="96" y="456"/>
                    </a:lnTo>
                    <a:lnTo>
                      <a:pt x="186" y="534"/>
                    </a:lnTo>
                    <a:lnTo>
                      <a:pt x="216" y="486"/>
                    </a:lnTo>
                    <a:lnTo>
                      <a:pt x="252" y="528"/>
                    </a:lnTo>
                    <a:lnTo>
                      <a:pt x="270" y="504"/>
                    </a:lnTo>
                    <a:lnTo>
                      <a:pt x="450" y="504"/>
                    </a:lnTo>
                    <a:lnTo>
                      <a:pt x="456" y="468"/>
                    </a:lnTo>
                    <a:lnTo>
                      <a:pt x="444" y="468"/>
                    </a:lnTo>
                    <a:lnTo>
                      <a:pt x="408" y="102"/>
                    </a:lnTo>
                    <a:lnTo>
                      <a:pt x="474" y="96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30"/>
                    </a:lnTo>
                    <a:lnTo>
                      <a:pt x="330" y="54"/>
                    </a:lnTo>
                    <a:lnTo>
                      <a:pt x="204" y="54"/>
                    </a:lnTo>
                    <a:lnTo>
                      <a:pt x="204" y="168"/>
                    </a:lnTo>
                    <a:lnTo>
                      <a:pt x="162" y="174"/>
                    </a:lnTo>
                    <a:lnTo>
                      <a:pt x="150" y="198"/>
                    </a:lnTo>
                    <a:lnTo>
                      <a:pt x="156" y="258"/>
                    </a:lnTo>
                    <a:lnTo>
                      <a:pt x="12" y="258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30" y="312"/>
                    </a:lnTo>
                    <a:lnTo>
                      <a:pt x="18" y="348"/>
                    </a:lnTo>
                    <a:lnTo>
                      <a:pt x="36" y="372"/>
                    </a:lnTo>
                    <a:lnTo>
                      <a:pt x="18" y="462"/>
                    </a:lnTo>
                    <a:lnTo>
                      <a:pt x="96" y="456"/>
                    </a:lnTo>
                    <a:lnTo>
                      <a:pt x="96" y="45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6" name="Freeform 367"/>
              <p:cNvSpPr>
                <a:spLocks/>
              </p:cNvSpPr>
              <p:nvPr/>
            </p:nvSpPr>
            <p:spPr bwMode="auto">
              <a:xfrm>
                <a:off x="1236" y="1812"/>
                <a:ext cx="156" cy="6"/>
              </a:xfrm>
              <a:custGeom>
                <a:avLst/>
                <a:gdLst>
                  <a:gd name="T0" fmla="*/ 156 w 156"/>
                  <a:gd name="T1" fmla="*/ 0 h 6"/>
                  <a:gd name="T2" fmla="*/ 12 w 156"/>
                  <a:gd name="T3" fmla="*/ 0 h 6"/>
                  <a:gd name="T4" fmla="*/ 0 w 156"/>
                  <a:gd name="T5" fmla="*/ 6 h 6"/>
                  <a:gd name="T6" fmla="*/ 12 w 156"/>
                  <a:gd name="T7" fmla="*/ 0 h 6"/>
                  <a:gd name="T8" fmla="*/ 156 w 15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6">
                    <a:moveTo>
                      <a:pt x="156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7" name="Freeform 368"/>
              <p:cNvSpPr>
                <a:spLocks/>
              </p:cNvSpPr>
              <p:nvPr/>
            </p:nvSpPr>
            <p:spPr bwMode="auto">
              <a:xfrm>
                <a:off x="1566" y="1554"/>
                <a:ext cx="0" cy="30"/>
              </a:xfrm>
              <a:custGeom>
                <a:avLst/>
                <a:gdLst>
                  <a:gd name="T0" fmla="*/ 30 h 30"/>
                  <a:gd name="T1" fmla="*/ 0 h 30"/>
                  <a:gd name="T2" fmla="*/ 0 h 30"/>
                  <a:gd name="T3" fmla="*/ 0 h 30"/>
                  <a:gd name="T4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Freeform 369"/>
              <p:cNvSpPr>
                <a:spLocks/>
              </p:cNvSpPr>
              <p:nvPr/>
            </p:nvSpPr>
            <p:spPr bwMode="auto">
              <a:xfrm>
                <a:off x="1452" y="2040"/>
                <a:ext cx="54" cy="42"/>
              </a:xfrm>
              <a:custGeom>
                <a:avLst/>
                <a:gdLst>
                  <a:gd name="T0" fmla="*/ 54 w 54"/>
                  <a:gd name="T1" fmla="*/ 18 h 42"/>
                  <a:gd name="T2" fmla="*/ 36 w 54"/>
                  <a:gd name="T3" fmla="*/ 42 h 42"/>
                  <a:gd name="T4" fmla="*/ 0 w 54"/>
                  <a:gd name="T5" fmla="*/ 0 h 42"/>
                  <a:gd name="T6" fmla="*/ 36 w 54"/>
                  <a:gd name="T7" fmla="*/ 42 h 42"/>
                  <a:gd name="T8" fmla="*/ 54 w 54"/>
                  <a:gd name="T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54" y="18"/>
                    </a:moveTo>
                    <a:lnTo>
                      <a:pt x="36" y="42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5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Freeform 370"/>
              <p:cNvSpPr>
                <a:spLocks/>
              </p:cNvSpPr>
              <p:nvPr/>
            </p:nvSpPr>
            <p:spPr bwMode="auto">
              <a:xfrm>
                <a:off x="1218" y="2010"/>
                <a:ext cx="246" cy="180"/>
              </a:xfrm>
              <a:custGeom>
                <a:avLst/>
                <a:gdLst>
                  <a:gd name="T0" fmla="*/ 84 w 246"/>
                  <a:gd name="T1" fmla="*/ 162 h 180"/>
                  <a:gd name="T2" fmla="*/ 144 w 246"/>
                  <a:gd name="T3" fmla="*/ 162 h 180"/>
                  <a:gd name="T4" fmla="*/ 150 w 246"/>
                  <a:gd name="T5" fmla="*/ 168 h 180"/>
                  <a:gd name="T6" fmla="*/ 240 w 246"/>
                  <a:gd name="T7" fmla="*/ 180 h 180"/>
                  <a:gd name="T8" fmla="*/ 246 w 246"/>
                  <a:gd name="T9" fmla="*/ 156 h 180"/>
                  <a:gd name="T10" fmla="*/ 210 w 246"/>
                  <a:gd name="T11" fmla="*/ 126 h 180"/>
                  <a:gd name="T12" fmla="*/ 210 w 246"/>
                  <a:gd name="T13" fmla="*/ 78 h 180"/>
                  <a:gd name="T14" fmla="*/ 204 w 246"/>
                  <a:gd name="T15" fmla="*/ 78 h 180"/>
                  <a:gd name="T16" fmla="*/ 114 w 246"/>
                  <a:gd name="T17" fmla="*/ 0 h 180"/>
                  <a:gd name="T18" fmla="*/ 36 w 246"/>
                  <a:gd name="T19" fmla="*/ 6 h 180"/>
                  <a:gd name="T20" fmla="*/ 30 w 246"/>
                  <a:gd name="T21" fmla="*/ 42 h 180"/>
                  <a:gd name="T22" fmla="*/ 0 w 246"/>
                  <a:gd name="T23" fmla="*/ 84 h 180"/>
                  <a:gd name="T24" fmla="*/ 30 w 246"/>
                  <a:gd name="T25" fmla="*/ 132 h 180"/>
                  <a:gd name="T26" fmla="*/ 18 w 246"/>
                  <a:gd name="T27" fmla="*/ 144 h 180"/>
                  <a:gd name="T28" fmla="*/ 24 w 246"/>
                  <a:gd name="T29" fmla="*/ 180 h 180"/>
                  <a:gd name="T30" fmla="*/ 72 w 246"/>
                  <a:gd name="T31" fmla="*/ 174 h 180"/>
                  <a:gd name="T32" fmla="*/ 84 w 246"/>
                  <a:gd name="T33" fmla="*/ 16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6" h="180">
                    <a:moveTo>
                      <a:pt x="84" y="162"/>
                    </a:moveTo>
                    <a:lnTo>
                      <a:pt x="144" y="162"/>
                    </a:lnTo>
                    <a:lnTo>
                      <a:pt x="150" y="168"/>
                    </a:lnTo>
                    <a:lnTo>
                      <a:pt x="240" y="180"/>
                    </a:lnTo>
                    <a:lnTo>
                      <a:pt x="246" y="156"/>
                    </a:lnTo>
                    <a:lnTo>
                      <a:pt x="210" y="126"/>
                    </a:lnTo>
                    <a:lnTo>
                      <a:pt x="210" y="78"/>
                    </a:lnTo>
                    <a:lnTo>
                      <a:pt x="204" y="78"/>
                    </a:lnTo>
                    <a:lnTo>
                      <a:pt x="114" y="0"/>
                    </a:lnTo>
                    <a:lnTo>
                      <a:pt x="36" y="6"/>
                    </a:lnTo>
                    <a:lnTo>
                      <a:pt x="30" y="42"/>
                    </a:lnTo>
                    <a:lnTo>
                      <a:pt x="0" y="84"/>
                    </a:lnTo>
                    <a:lnTo>
                      <a:pt x="30" y="132"/>
                    </a:lnTo>
                    <a:lnTo>
                      <a:pt x="18" y="144"/>
                    </a:lnTo>
                    <a:lnTo>
                      <a:pt x="24" y="180"/>
                    </a:lnTo>
                    <a:lnTo>
                      <a:pt x="72" y="174"/>
                    </a:lnTo>
                    <a:lnTo>
                      <a:pt x="84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0" name="Freeform 371"/>
              <p:cNvSpPr>
                <a:spLocks/>
              </p:cNvSpPr>
              <p:nvPr/>
            </p:nvSpPr>
            <p:spPr bwMode="auto">
              <a:xfrm>
                <a:off x="1428" y="2136"/>
                <a:ext cx="36" cy="54"/>
              </a:xfrm>
              <a:custGeom>
                <a:avLst/>
                <a:gdLst>
                  <a:gd name="T0" fmla="*/ 36 w 36"/>
                  <a:gd name="T1" fmla="*/ 30 h 54"/>
                  <a:gd name="T2" fmla="*/ 0 w 36"/>
                  <a:gd name="T3" fmla="*/ 0 h 54"/>
                  <a:gd name="T4" fmla="*/ 36 w 36"/>
                  <a:gd name="T5" fmla="*/ 30 h 54"/>
                  <a:gd name="T6" fmla="*/ 30 w 36"/>
                  <a:gd name="T7" fmla="*/ 54 h 54"/>
                  <a:gd name="T8" fmla="*/ 30 w 36"/>
                  <a:gd name="T9" fmla="*/ 54 h 54"/>
                  <a:gd name="T10" fmla="*/ 36 w 36"/>
                  <a:gd name="T11" fmla="*/ 3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4">
                    <a:moveTo>
                      <a:pt x="36" y="30"/>
                    </a:moveTo>
                    <a:lnTo>
                      <a:pt x="0" y="0"/>
                    </a:lnTo>
                    <a:lnTo>
                      <a:pt x="36" y="30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1" name="Freeform 372"/>
              <p:cNvSpPr>
                <a:spLocks/>
              </p:cNvSpPr>
              <p:nvPr/>
            </p:nvSpPr>
            <p:spPr bwMode="auto">
              <a:xfrm>
                <a:off x="1422" y="2088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2" name="Freeform 373"/>
              <p:cNvSpPr>
                <a:spLocks/>
              </p:cNvSpPr>
              <p:nvPr/>
            </p:nvSpPr>
            <p:spPr bwMode="auto">
              <a:xfrm>
                <a:off x="1332" y="2010"/>
                <a:ext cx="90" cy="78"/>
              </a:xfrm>
              <a:custGeom>
                <a:avLst/>
                <a:gdLst>
                  <a:gd name="T0" fmla="*/ 0 w 90"/>
                  <a:gd name="T1" fmla="*/ 0 h 78"/>
                  <a:gd name="T2" fmla="*/ 0 w 90"/>
                  <a:gd name="T3" fmla="*/ 0 h 78"/>
                  <a:gd name="T4" fmla="*/ 90 w 90"/>
                  <a:gd name="T5" fmla="*/ 78 h 78"/>
                  <a:gd name="T6" fmla="*/ 90 w 90"/>
                  <a:gd name="T7" fmla="*/ 78 h 78"/>
                  <a:gd name="T8" fmla="*/ 0 w 90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8">
                    <a:moveTo>
                      <a:pt x="0" y="0"/>
                    </a:moveTo>
                    <a:lnTo>
                      <a:pt x="0" y="0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3" name="Freeform 374"/>
              <p:cNvSpPr>
                <a:spLocks/>
              </p:cNvSpPr>
              <p:nvPr/>
            </p:nvSpPr>
            <p:spPr bwMode="auto">
              <a:xfrm>
                <a:off x="1242" y="2172"/>
                <a:ext cx="126" cy="72"/>
              </a:xfrm>
              <a:custGeom>
                <a:avLst/>
                <a:gdLst>
                  <a:gd name="T0" fmla="*/ 120 w 126"/>
                  <a:gd name="T1" fmla="*/ 6 h 72"/>
                  <a:gd name="T2" fmla="*/ 120 w 126"/>
                  <a:gd name="T3" fmla="*/ 6 h 72"/>
                  <a:gd name="T4" fmla="*/ 120 w 126"/>
                  <a:gd name="T5" fmla="*/ 6 h 72"/>
                  <a:gd name="T6" fmla="*/ 126 w 126"/>
                  <a:gd name="T7" fmla="*/ 6 h 72"/>
                  <a:gd name="T8" fmla="*/ 120 w 126"/>
                  <a:gd name="T9" fmla="*/ 0 h 72"/>
                  <a:gd name="T10" fmla="*/ 60 w 126"/>
                  <a:gd name="T11" fmla="*/ 0 h 72"/>
                  <a:gd name="T12" fmla="*/ 48 w 126"/>
                  <a:gd name="T13" fmla="*/ 12 h 72"/>
                  <a:gd name="T14" fmla="*/ 0 w 126"/>
                  <a:gd name="T15" fmla="*/ 18 h 72"/>
                  <a:gd name="T16" fmla="*/ 0 w 126"/>
                  <a:gd name="T17" fmla="*/ 18 h 72"/>
                  <a:gd name="T18" fmla="*/ 0 w 126"/>
                  <a:gd name="T19" fmla="*/ 18 h 72"/>
                  <a:gd name="T20" fmla="*/ 0 w 126"/>
                  <a:gd name="T21" fmla="*/ 18 h 72"/>
                  <a:gd name="T22" fmla="*/ 48 w 126"/>
                  <a:gd name="T23" fmla="*/ 42 h 72"/>
                  <a:gd name="T24" fmla="*/ 60 w 126"/>
                  <a:gd name="T25" fmla="*/ 72 h 72"/>
                  <a:gd name="T26" fmla="*/ 66 w 126"/>
                  <a:gd name="T27" fmla="*/ 72 h 72"/>
                  <a:gd name="T28" fmla="*/ 120 w 126"/>
                  <a:gd name="T29" fmla="*/ 42 h 72"/>
                  <a:gd name="T30" fmla="*/ 120 w 126"/>
                  <a:gd name="T31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72">
                    <a:moveTo>
                      <a:pt x="120" y="6"/>
                    </a:moveTo>
                    <a:lnTo>
                      <a:pt x="120" y="6"/>
                    </a:lnTo>
                    <a:lnTo>
                      <a:pt x="120" y="6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60" y="0"/>
                    </a:lnTo>
                    <a:lnTo>
                      <a:pt x="48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4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120" y="42"/>
                    </a:lnTo>
                    <a:lnTo>
                      <a:pt x="12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4" name="Freeform 375"/>
              <p:cNvSpPr>
                <a:spLocks/>
              </p:cNvSpPr>
              <p:nvPr/>
            </p:nvSpPr>
            <p:spPr bwMode="auto">
              <a:xfrm>
                <a:off x="1242" y="2184"/>
                <a:ext cx="48" cy="6"/>
              </a:xfrm>
              <a:custGeom>
                <a:avLst/>
                <a:gdLst>
                  <a:gd name="T0" fmla="*/ 48 w 48"/>
                  <a:gd name="T1" fmla="*/ 0 h 6"/>
                  <a:gd name="T2" fmla="*/ 0 w 48"/>
                  <a:gd name="T3" fmla="*/ 6 h 6"/>
                  <a:gd name="T4" fmla="*/ 0 w 48"/>
                  <a:gd name="T5" fmla="*/ 6 h 6"/>
                  <a:gd name="T6" fmla="*/ 48 w 4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6">
                    <a:moveTo>
                      <a:pt x="4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5" name="Freeform 376"/>
              <p:cNvSpPr>
                <a:spLocks/>
              </p:cNvSpPr>
              <p:nvPr/>
            </p:nvSpPr>
            <p:spPr bwMode="auto">
              <a:xfrm>
                <a:off x="1308" y="2178"/>
                <a:ext cx="300" cy="210"/>
              </a:xfrm>
              <a:custGeom>
                <a:avLst/>
                <a:gdLst>
                  <a:gd name="T0" fmla="*/ 108 w 300"/>
                  <a:gd name="T1" fmla="*/ 114 h 210"/>
                  <a:gd name="T2" fmla="*/ 156 w 300"/>
                  <a:gd name="T3" fmla="*/ 108 h 210"/>
                  <a:gd name="T4" fmla="*/ 156 w 300"/>
                  <a:gd name="T5" fmla="*/ 108 h 210"/>
                  <a:gd name="T6" fmla="*/ 156 w 300"/>
                  <a:gd name="T7" fmla="*/ 108 h 210"/>
                  <a:gd name="T8" fmla="*/ 180 w 300"/>
                  <a:gd name="T9" fmla="*/ 156 h 210"/>
                  <a:gd name="T10" fmla="*/ 168 w 300"/>
                  <a:gd name="T11" fmla="*/ 180 h 210"/>
                  <a:gd name="T12" fmla="*/ 186 w 300"/>
                  <a:gd name="T13" fmla="*/ 174 h 210"/>
                  <a:gd name="T14" fmla="*/ 186 w 300"/>
                  <a:gd name="T15" fmla="*/ 174 h 210"/>
                  <a:gd name="T16" fmla="*/ 186 w 300"/>
                  <a:gd name="T17" fmla="*/ 174 h 210"/>
                  <a:gd name="T18" fmla="*/ 192 w 300"/>
                  <a:gd name="T19" fmla="*/ 162 h 210"/>
                  <a:gd name="T20" fmla="*/ 222 w 300"/>
                  <a:gd name="T21" fmla="*/ 168 h 210"/>
                  <a:gd name="T22" fmla="*/ 228 w 300"/>
                  <a:gd name="T23" fmla="*/ 210 h 210"/>
                  <a:gd name="T24" fmla="*/ 240 w 300"/>
                  <a:gd name="T25" fmla="*/ 204 h 210"/>
                  <a:gd name="T26" fmla="*/ 252 w 300"/>
                  <a:gd name="T27" fmla="*/ 198 h 210"/>
                  <a:gd name="T28" fmla="*/ 252 w 300"/>
                  <a:gd name="T29" fmla="*/ 198 h 210"/>
                  <a:gd name="T30" fmla="*/ 252 w 300"/>
                  <a:gd name="T31" fmla="*/ 198 h 210"/>
                  <a:gd name="T32" fmla="*/ 270 w 300"/>
                  <a:gd name="T33" fmla="*/ 210 h 210"/>
                  <a:gd name="T34" fmla="*/ 294 w 300"/>
                  <a:gd name="T35" fmla="*/ 162 h 210"/>
                  <a:gd name="T36" fmla="*/ 276 w 300"/>
                  <a:gd name="T37" fmla="*/ 108 h 210"/>
                  <a:gd name="T38" fmla="*/ 300 w 300"/>
                  <a:gd name="T39" fmla="*/ 96 h 210"/>
                  <a:gd name="T40" fmla="*/ 276 w 300"/>
                  <a:gd name="T41" fmla="*/ 90 h 210"/>
                  <a:gd name="T42" fmla="*/ 234 w 300"/>
                  <a:gd name="T43" fmla="*/ 0 h 210"/>
                  <a:gd name="T44" fmla="*/ 204 w 300"/>
                  <a:gd name="T45" fmla="*/ 24 h 210"/>
                  <a:gd name="T46" fmla="*/ 204 w 300"/>
                  <a:gd name="T47" fmla="*/ 24 h 210"/>
                  <a:gd name="T48" fmla="*/ 204 w 300"/>
                  <a:gd name="T49" fmla="*/ 24 h 210"/>
                  <a:gd name="T50" fmla="*/ 150 w 300"/>
                  <a:gd name="T51" fmla="*/ 12 h 210"/>
                  <a:gd name="T52" fmla="*/ 60 w 300"/>
                  <a:gd name="T53" fmla="*/ 0 h 210"/>
                  <a:gd name="T54" fmla="*/ 60 w 300"/>
                  <a:gd name="T55" fmla="*/ 0 h 210"/>
                  <a:gd name="T56" fmla="*/ 60 w 300"/>
                  <a:gd name="T57" fmla="*/ 0 h 210"/>
                  <a:gd name="T58" fmla="*/ 60 w 300"/>
                  <a:gd name="T59" fmla="*/ 0 h 210"/>
                  <a:gd name="T60" fmla="*/ 54 w 300"/>
                  <a:gd name="T61" fmla="*/ 0 h 210"/>
                  <a:gd name="T62" fmla="*/ 54 w 300"/>
                  <a:gd name="T63" fmla="*/ 36 h 210"/>
                  <a:gd name="T64" fmla="*/ 0 w 300"/>
                  <a:gd name="T65" fmla="*/ 66 h 210"/>
                  <a:gd name="T66" fmla="*/ 18 w 300"/>
                  <a:gd name="T67" fmla="*/ 78 h 210"/>
                  <a:gd name="T68" fmla="*/ 24 w 300"/>
                  <a:gd name="T69" fmla="*/ 102 h 210"/>
                  <a:gd name="T70" fmla="*/ 54 w 300"/>
                  <a:gd name="T71" fmla="*/ 120 h 210"/>
                  <a:gd name="T72" fmla="*/ 60 w 300"/>
                  <a:gd name="T73" fmla="*/ 138 h 210"/>
                  <a:gd name="T74" fmla="*/ 84 w 300"/>
                  <a:gd name="T75" fmla="*/ 144 h 210"/>
                  <a:gd name="T76" fmla="*/ 108 w 300"/>
                  <a:gd name="T77" fmla="*/ 11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00" h="210">
                    <a:moveTo>
                      <a:pt x="108" y="114"/>
                    </a:moveTo>
                    <a:lnTo>
                      <a:pt x="156" y="108"/>
                    </a:lnTo>
                    <a:lnTo>
                      <a:pt x="156" y="108"/>
                    </a:lnTo>
                    <a:lnTo>
                      <a:pt x="156" y="108"/>
                    </a:lnTo>
                    <a:lnTo>
                      <a:pt x="180" y="156"/>
                    </a:lnTo>
                    <a:lnTo>
                      <a:pt x="168" y="180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92" y="162"/>
                    </a:lnTo>
                    <a:lnTo>
                      <a:pt x="222" y="168"/>
                    </a:lnTo>
                    <a:lnTo>
                      <a:pt x="228" y="210"/>
                    </a:lnTo>
                    <a:lnTo>
                      <a:pt x="240" y="204"/>
                    </a:lnTo>
                    <a:lnTo>
                      <a:pt x="252" y="198"/>
                    </a:lnTo>
                    <a:lnTo>
                      <a:pt x="252" y="198"/>
                    </a:lnTo>
                    <a:lnTo>
                      <a:pt x="252" y="198"/>
                    </a:lnTo>
                    <a:lnTo>
                      <a:pt x="270" y="210"/>
                    </a:lnTo>
                    <a:lnTo>
                      <a:pt x="294" y="162"/>
                    </a:lnTo>
                    <a:lnTo>
                      <a:pt x="276" y="108"/>
                    </a:lnTo>
                    <a:lnTo>
                      <a:pt x="300" y="96"/>
                    </a:lnTo>
                    <a:lnTo>
                      <a:pt x="276" y="90"/>
                    </a:lnTo>
                    <a:lnTo>
                      <a:pt x="234" y="0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150" y="1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36"/>
                    </a:lnTo>
                    <a:lnTo>
                      <a:pt x="0" y="66"/>
                    </a:lnTo>
                    <a:lnTo>
                      <a:pt x="18" y="78"/>
                    </a:lnTo>
                    <a:lnTo>
                      <a:pt x="24" y="102"/>
                    </a:lnTo>
                    <a:lnTo>
                      <a:pt x="54" y="120"/>
                    </a:lnTo>
                    <a:lnTo>
                      <a:pt x="60" y="138"/>
                    </a:lnTo>
                    <a:lnTo>
                      <a:pt x="84" y="144"/>
                    </a:lnTo>
                    <a:lnTo>
                      <a:pt x="108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6" name="Freeform 377"/>
              <p:cNvSpPr>
                <a:spLocks/>
              </p:cNvSpPr>
              <p:nvPr/>
            </p:nvSpPr>
            <p:spPr bwMode="auto">
              <a:xfrm>
                <a:off x="1458" y="2190"/>
                <a:ext cx="54" cy="12"/>
              </a:xfrm>
              <a:custGeom>
                <a:avLst/>
                <a:gdLst>
                  <a:gd name="T0" fmla="*/ 0 w 54"/>
                  <a:gd name="T1" fmla="*/ 0 h 12"/>
                  <a:gd name="T2" fmla="*/ 54 w 54"/>
                  <a:gd name="T3" fmla="*/ 12 h 12"/>
                  <a:gd name="T4" fmla="*/ 54 w 54"/>
                  <a:gd name="T5" fmla="*/ 12 h 12"/>
                  <a:gd name="T6" fmla="*/ 0 w 54"/>
                  <a:gd name="T7" fmla="*/ 0 h 12"/>
                  <a:gd name="T8" fmla="*/ 0 w 5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0"/>
                    </a:moveTo>
                    <a:lnTo>
                      <a:pt x="54" y="12"/>
                    </a:lnTo>
                    <a:lnTo>
                      <a:pt x="5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7" name="Freeform 378"/>
              <p:cNvSpPr>
                <a:spLocks/>
              </p:cNvSpPr>
              <p:nvPr/>
            </p:nvSpPr>
            <p:spPr bwMode="auto">
              <a:xfrm>
                <a:off x="1368" y="2178"/>
                <a:ext cx="90" cy="12"/>
              </a:xfrm>
              <a:custGeom>
                <a:avLst/>
                <a:gdLst>
                  <a:gd name="T0" fmla="*/ 0 w 90"/>
                  <a:gd name="T1" fmla="*/ 0 h 12"/>
                  <a:gd name="T2" fmla="*/ 0 w 90"/>
                  <a:gd name="T3" fmla="*/ 0 h 12"/>
                  <a:gd name="T4" fmla="*/ 90 w 90"/>
                  <a:gd name="T5" fmla="*/ 12 h 12"/>
                  <a:gd name="T6" fmla="*/ 90 w 90"/>
                  <a:gd name="T7" fmla="*/ 12 h 12"/>
                  <a:gd name="T8" fmla="*/ 0 w 9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2">
                    <a:moveTo>
                      <a:pt x="0" y="0"/>
                    </a:moveTo>
                    <a:lnTo>
                      <a:pt x="0" y="0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8" name="Rectangle 379"/>
              <p:cNvSpPr>
                <a:spLocks noChangeArrowheads="1"/>
              </p:cNvSpPr>
              <p:nvPr/>
            </p:nvSpPr>
            <p:spPr bwMode="auto">
              <a:xfrm>
                <a:off x="1458" y="21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9" name="Rectangle 380"/>
              <p:cNvSpPr>
                <a:spLocks noChangeArrowheads="1"/>
              </p:cNvSpPr>
              <p:nvPr/>
            </p:nvSpPr>
            <p:spPr bwMode="auto">
              <a:xfrm>
                <a:off x="1362" y="217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0" name="Freeform 381"/>
              <p:cNvSpPr>
                <a:spLocks/>
              </p:cNvSpPr>
              <p:nvPr/>
            </p:nvSpPr>
            <p:spPr bwMode="auto">
              <a:xfrm>
                <a:off x="1368" y="2286"/>
                <a:ext cx="126" cy="120"/>
              </a:xfrm>
              <a:custGeom>
                <a:avLst/>
                <a:gdLst>
                  <a:gd name="T0" fmla="*/ 126 w 126"/>
                  <a:gd name="T1" fmla="*/ 66 h 120"/>
                  <a:gd name="T2" fmla="*/ 108 w 126"/>
                  <a:gd name="T3" fmla="*/ 72 h 120"/>
                  <a:gd name="T4" fmla="*/ 120 w 126"/>
                  <a:gd name="T5" fmla="*/ 48 h 120"/>
                  <a:gd name="T6" fmla="*/ 96 w 126"/>
                  <a:gd name="T7" fmla="*/ 0 h 120"/>
                  <a:gd name="T8" fmla="*/ 48 w 126"/>
                  <a:gd name="T9" fmla="*/ 6 h 120"/>
                  <a:gd name="T10" fmla="*/ 24 w 126"/>
                  <a:gd name="T11" fmla="*/ 36 h 120"/>
                  <a:gd name="T12" fmla="*/ 0 w 126"/>
                  <a:gd name="T13" fmla="*/ 30 h 120"/>
                  <a:gd name="T14" fmla="*/ 0 w 126"/>
                  <a:gd name="T15" fmla="*/ 30 h 120"/>
                  <a:gd name="T16" fmla="*/ 0 w 126"/>
                  <a:gd name="T17" fmla="*/ 30 h 120"/>
                  <a:gd name="T18" fmla="*/ 12 w 126"/>
                  <a:gd name="T19" fmla="*/ 72 h 120"/>
                  <a:gd name="T20" fmla="*/ 24 w 126"/>
                  <a:gd name="T21" fmla="*/ 84 h 120"/>
                  <a:gd name="T22" fmla="*/ 42 w 126"/>
                  <a:gd name="T23" fmla="*/ 96 h 120"/>
                  <a:gd name="T24" fmla="*/ 48 w 126"/>
                  <a:gd name="T25" fmla="*/ 108 h 120"/>
                  <a:gd name="T26" fmla="*/ 66 w 126"/>
                  <a:gd name="T27" fmla="*/ 114 h 120"/>
                  <a:gd name="T28" fmla="*/ 78 w 126"/>
                  <a:gd name="T29" fmla="*/ 120 h 120"/>
                  <a:gd name="T30" fmla="*/ 102 w 126"/>
                  <a:gd name="T31" fmla="*/ 90 h 120"/>
                  <a:gd name="T32" fmla="*/ 126 w 126"/>
                  <a:gd name="T33" fmla="*/ 6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120">
                    <a:moveTo>
                      <a:pt x="126" y="66"/>
                    </a:moveTo>
                    <a:lnTo>
                      <a:pt x="108" y="72"/>
                    </a:lnTo>
                    <a:lnTo>
                      <a:pt x="120" y="48"/>
                    </a:lnTo>
                    <a:lnTo>
                      <a:pt x="96" y="0"/>
                    </a:lnTo>
                    <a:lnTo>
                      <a:pt x="48" y="6"/>
                    </a:lnTo>
                    <a:lnTo>
                      <a:pt x="24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42" y="96"/>
                    </a:lnTo>
                    <a:lnTo>
                      <a:pt x="48" y="108"/>
                    </a:lnTo>
                    <a:lnTo>
                      <a:pt x="66" y="114"/>
                    </a:lnTo>
                    <a:lnTo>
                      <a:pt x="78" y="120"/>
                    </a:lnTo>
                    <a:lnTo>
                      <a:pt x="102" y="90"/>
                    </a:lnTo>
                    <a:lnTo>
                      <a:pt x="12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1" name="Freeform 382"/>
              <p:cNvSpPr>
                <a:spLocks/>
              </p:cNvSpPr>
              <p:nvPr/>
            </p:nvSpPr>
            <p:spPr bwMode="auto">
              <a:xfrm>
                <a:off x="1476" y="235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2" name="Freeform 383"/>
              <p:cNvSpPr>
                <a:spLocks/>
              </p:cNvSpPr>
              <p:nvPr/>
            </p:nvSpPr>
            <p:spPr bwMode="auto">
              <a:xfrm>
                <a:off x="1392" y="2286"/>
                <a:ext cx="72" cy="36"/>
              </a:xfrm>
              <a:custGeom>
                <a:avLst/>
                <a:gdLst>
                  <a:gd name="T0" fmla="*/ 24 w 72"/>
                  <a:gd name="T1" fmla="*/ 6 h 36"/>
                  <a:gd name="T2" fmla="*/ 0 w 72"/>
                  <a:gd name="T3" fmla="*/ 36 h 36"/>
                  <a:gd name="T4" fmla="*/ 24 w 72"/>
                  <a:gd name="T5" fmla="*/ 6 h 36"/>
                  <a:gd name="T6" fmla="*/ 72 w 72"/>
                  <a:gd name="T7" fmla="*/ 0 h 36"/>
                  <a:gd name="T8" fmla="*/ 72 w 72"/>
                  <a:gd name="T9" fmla="*/ 0 h 36"/>
                  <a:gd name="T10" fmla="*/ 24 w 72"/>
                  <a:gd name="T1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6">
                    <a:moveTo>
                      <a:pt x="24" y="6"/>
                    </a:moveTo>
                    <a:lnTo>
                      <a:pt x="0" y="36"/>
                    </a:lnTo>
                    <a:lnTo>
                      <a:pt x="24" y="6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3" name="Freeform 384"/>
              <p:cNvSpPr>
                <a:spLocks/>
              </p:cNvSpPr>
              <p:nvPr/>
            </p:nvSpPr>
            <p:spPr bwMode="auto">
              <a:xfrm>
                <a:off x="1368" y="2316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0 w 24"/>
                  <a:gd name="T3" fmla="*/ 0 h 6"/>
                  <a:gd name="T4" fmla="*/ 0 w 24"/>
                  <a:gd name="T5" fmla="*/ 0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4" name="Freeform 385"/>
              <p:cNvSpPr>
                <a:spLocks/>
              </p:cNvSpPr>
              <p:nvPr/>
            </p:nvSpPr>
            <p:spPr bwMode="auto">
              <a:xfrm>
                <a:off x="1446" y="2340"/>
                <a:ext cx="162" cy="168"/>
              </a:xfrm>
              <a:custGeom>
                <a:avLst/>
                <a:gdLst>
                  <a:gd name="T0" fmla="*/ 114 w 162"/>
                  <a:gd name="T1" fmla="*/ 78 h 168"/>
                  <a:gd name="T2" fmla="*/ 132 w 162"/>
                  <a:gd name="T3" fmla="*/ 48 h 168"/>
                  <a:gd name="T4" fmla="*/ 114 w 162"/>
                  <a:gd name="T5" fmla="*/ 36 h 168"/>
                  <a:gd name="T6" fmla="*/ 102 w 162"/>
                  <a:gd name="T7" fmla="*/ 42 h 168"/>
                  <a:gd name="T8" fmla="*/ 90 w 162"/>
                  <a:gd name="T9" fmla="*/ 48 h 168"/>
                  <a:gd name="T10" fmla="*/ 84 w 162"/>
                  <a:gd name="T11" fmla="*/ 6 h 168"/>
                  <a:gd name="T12" fmla="*/ 54 w 162"/>
                  <a:gd name="T13" fmla="*/ 0 h 168"/>
                  <a:gd name="T14" fmla="*/ 24 w 162"/>
                  <a:gd name="T15" fmla="*/ 36 h 168"/>
                  <a:gd name="T16" fmla="*/ 0 w 162"/>
                  <a:gd name="T17" fmla="*/ 66 h 168"/>
                  <a:gd name="T18" fmla="*/ 0 w 162"/>
                  <a:gd name="T19" fmla="*/ 66 h 168"/>
                  <a:gd name="T20" fmla="*/ 0 w 162"/>
                  <a:gd name="T21" fmla="*/ 66 h 168"/>
                  <a:gd name="T22" fmla="*/ 6 w 162"/>
                  <a:gd name="T23" fmla="*/ 72 h 168"/>
                  <a:gd name="T24" fmla="*/ 12 w 162"/>
                  <a:gd name="T25" fmla="*/ 72 h 168"/>
                  <a:gd name="T26" fmla="*/ 12 w 162"/>
                  <a:gd name="T27" fmla="*/ 78 h 168"/>
                  <a:gd name="T28" fmla="*/ 18 w 162"/>
                  <a:gd name="T29" fmla="*/ 84 h 168"/>
                  <a:gd name="T30" fmla="*/ 30 w 162"/>
                  <a:gd name="T31" fmla="*/ 96 h 168"/>
                  <a:gd name="T32" fmla="*/ 42 w 162"/>
                  <a:gd name="T33" fmla="*/ 96 h 168"/>
                  <a:gd name="T34" fmla="*/ 90 w 162"/>
                  <a:gd name="T35" fmla="*/ 144 h 168"/>
                  <a:gd name="T36" fmla="*/ 96 w 162"/>
                  <a:gd name="T37" fmla="*/ 144 h 168"/>
                  <a:gd name="T38" fmla="*/ 108 w 162"/>
                  <a:gd name="T39" fmla="*/ 156 h 168"/>
                  <a:gd name="T40" fmla="*/ 132 w 162"/>
                  <a:gd name="T41" fmla="*/ 162 h 168"/>
                  <a:gd name="T42" fmla="*/ 138 w 162"/>
                  <a:gd name="T43" fmla="*/ 162 h 168"/>
                  <a:gd name="T44" fmla="*/ 138 w 162"/>
                  <a:gd name="T45" fmla="*/ 168 h 168"/>
                  <a:gd name="T46" fmla="*/ 156 w 162"/>
                  <a:gd name="T47" fmla="*/ 168 h 168"/>
                  <a:gd name="T48" fmla="*/ 162 w 162"/>
                  <a:gd name="T49" fmla="*/ 114 h 168"/>
                  <a:gd name="T50" fmla="*/ 162 w 162"/>
                  <a:gd name="T51" fmla="*/ 108 h 168"/>
                  <a:gd name="T52" fmla="*/ 114 w 162"/>
                  <a:gd name="T53" fmla="*/ 7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2" h="168">
                    <a:moveTo>
                      <a:pt x="114" y="78"/>
                    </a:moveTo>
                    <a:lnTo>
                      <a:pt x="132" y="48"/>
                    </a:lnTo>
                    <a:lnTo>
                      <a:pt x="114" y="36"/>
                    </a:lnTo>
                    <a:lnTo>
                      <a:pt x="102" y="42"/>
                    </a:lnTo>
                    <a:lnTo>
                      <a:pt x="90" y="48"/>
                    </a:lnTo>
                    <a:lnTo>
                      <a:pt x="84" y="6"/>
                    </a:lnTo>
                    <a:lnTo>
                      <a:pt x="54" y="0"/>
                    </a:lnTo>
                    <a:lnTo>
                      <a:pt x="24" y="3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8" y="84"/>
                    </a:lnTo>
                    <a:lnTo>
                      <a:pt x="30" y="96"/>
                    </a:lnTo>
                    <a:lnTo>
                      <a:pt x="42" y="96"/>
                    </a:lnTo>
                    <a:lnTo>
                      <a:pt x="90" y="144"/>
                    </a:lnTo>
                    <a:lnTo>
                      <a:pt x="96" y="144"/>
                    </a:lnTo>
                    <a:lnTo>
                      <a:pt x="108" y="156"/>
                    </a:lnTo>
                    <a:lnTo>
                      <a:pt x="132" y="162"/>
                    </a:lnTo>
                    <a:lnTo>
                      <a:pt x="138" y="162"/>
                    </a:lnTo>
                    <a:lnTo>
                      <a:pt x="138" y="168"/>
                    </a:lnTo>
                    <a:lnTo>
                      <a:pt x="156" y="168"/>
                    </a:lnTo>
                    <a:lnTo>
                      <a:pt x="162" y="114"/>
                    </a:lnTo>
                    <a:lnTo>
                      <a:pt x="162" y="108"/>
                    </a:lnTo>
                    <a:lnTo>
                      <a:pt x="11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5" name="Freeform 386"/>
              <p:cNvSpPr>
                <a:spLocks/>
              </p:cNvSpPr>
              <p:nvPr/>
            </p:nvSpPr>
            <p:spPr bwMode="auto">
              <a:xfrm>
                <a:off x="1548" y="2376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6" name="Freeform 387"/>
              <p:cNvSpPr>
                <a:spLocks/>
              </p:cNvSpPr>
              <p:nvPr/>
            </p:nvSpPr>
            <p:spPr bwMode="auto">
              <a:xfrm>
                <a:off x="1446" y="2376"/>
                <a:ext cx="24" cy="30"/>
              </a:xfrm>
              <a:custGeom>
                <a:avLst/>
                <a:gdLst>
                  <a:gd name="T0" fmla="*/ 24 w 24"/>
                  <a:gd name="T1" fmla="*/ 0 h 30"/>
                  <a:gd name="T2" fmla="*/ 0 w 24"/>
                  <a:gd name="T3" fmla="*/ 30 h 30"/>
                  <a:gd name="T4" fmla="*/ 0 w 24"/>
                  <a:gd name="T5" fmla="*/ 30 h 30"/>
                  <a:gd name="T6" fmla="*/ 24 w 2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7" name="Freeform 388"/>
              <p:cNvSpPr>
                <a:spLocks/>
              </p:cNvSpPr>
              <p:nvPr/>
            </p:nvSpPr>
            <p:spPr bwMode="auto">
              <a:xfrm>
                <a:off x="1698" y="2082"/>
                <a:ext cx="306" cy="216"/>
              </a:xfrm>
              <a:custGeom>
                <a:avLst/>
                <a:gdLst>
                  <a:gd name="T0" fmla="*/ 282 w 306"/>
                  <a:gd name="T1" fmla="*/ 90 h 216"/>
                  <a:gd name="T2" fmla="*/ 276 w 306"/>
                  <a:gd name="T3" fmla="*/ 90 h 216"/>
                  <a:gd name="T4" fmla="*/ 264 w 306"/>
                  <a:gd name="T5" fmla="*/ 96 h 216"/>
                  <a:gd name="T6" fmla="*/ 204 w 306"/>
                  <a:gd name="T7" fmla="*/ 0 h 216"/>
                  <a:gd name="T8" fmla="*/ 174 w 306"/>
                  <a:gd name="T9" fmla="*/ 0 h 216"/>
                  <a:gd name="T10" fmla="*/ 108 w 306"/>
                  <a:gd name="T11" fmla="*/ 60 h 216"/>
                  <a:gd name="T12" fmla="*/ 54 w 306"/>
                  <a:gd name="T13" fmla="*/ 78 h 216"/>
                  <a:gd name="T14" fmla="*/ 30 w 306"/>
                  <a:gd name="T15" fmla="*/ 120 h 216"/>
                  <a:gd name="T16" fmla="*/ 0 w 306"/>
                  <a:gd name="T17" fmla="*/ 138 h 216"/>
                  <a:gd name="T18" fmla="*/ 0 w 306"/>
                  <a:gd name="T19" fmla="*/ 192 h 216"/>
                  <a:gd name="T20" fmla="*/ 18 w 306"/>
                  <a:gd name="T21" fmla="*/ 204 h 216"/>
                  <a:gd name="T22" fmla="*/ 36 w 306"/>
                  <a:gd name="T23" fmla="*/ 210 h 216"/>
                  <a:gd name="T24" fmla="*/ 78 w 306"/>
                  <a:gd name="T25" fmla="*/ 198 h 216"/>
                  <a:gd name="T26" fmla="*/ 102 w 306"/>
                  <a:gd name="T27" fmla="*/ 216 h 216"/>
                  <a:gd name="T28" fmla="*/ 90 w 306"/>
                  <a:gd name="T29" fmla="*/ 156 h 216"/>
                  <a:gd name="T30" fmla="*/ 90 w 306"/>
                  <a:gd name="T31" fmla="*/ 156 h 216"/>
                  <a:gd name="T32" fmla="*/ 90 w 306"/>
                  <a:gd name="T33" fmla="*/ 156 h 216"/>
                  <a:gd name="T34" fmla="*/ 132 w 306"/>
                  <a:gd name="T35" fmla="*/ 162 h 216"/>
                  <a:gd name="T36" fmla="*/ 186 w 306"/>
                  <a:gd name="T37" fmla="*/ 162 h 216"/>
                  <a:gd name="T38" fmla="*/ 186 w 306"/>
                  <a:gd name="T39" fmla="*/ 156 h 216"/>
                  <a:gd name="T40" fmla="*/ 186 w 306"/>
                  <a:gd name="T41" fmla="*/ 156 h 216"/>
                  <a:gd name="T42" fmla="*/ 186 w 306"/>
                  <a:gd name="T43" fmla="*/ 156 h 216"/>
                  <a:gd name="T44" fmla="*/ 246 w 306"/>
                  <a:gd name="T45" fmla="*/ 162 h 216"/>
                  <a:gd name="T46" fmla="*/ 258 w 306"/>
                  <a:gd name="T47" fmla="*/ 144 h 216"/>
                  <a:gd name="T48" fmla="*/ 288 w 306"/>
                  <a:gd name="T49" fmla="*/ 144 h 216"/>
                  <a:gd name="T50" fmla="*/ 306 w 306"/>
                  <a:gd name="T51" fmla="*/ 102 h 216"/>
                  <a:gd name="T52" fmla="*/ 294 w 306"/>
                  <a:gd name="T53" fmla="*/ 96 h 216"/>
                  <a:gd name="T54" fmla="*/ 282 w 306"/>
                  <a:gd name="T55" fmla="*/ 9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6" h="216">
                    <a:moveTo>
                      <a:pt x="282" y="90"/>
                    </a:moveTo>
                    <a:lnTo>
                      <a:pt x="276" y="90"/>
                    </a:lnTo>
                    <a:lnTo>
                      <a:pt x="264" y="96"/>
                    </a:lnTo>
                    <a:lnTo>
                      <a:pt x="204" y="0"/>
                    </a:lnTo>
                    <a:lnTo>
                      <a:pt x="174" y="0"/>
                    </a:lnTo>
                    <a:lnTo>
                      <a:pt x="108" y="60"/>
                    </a:lnTo>
                    <a:lnTo>
                      <a:pt x="54" y="78"/>
                    </a:lnTo>
                    <a:lnTo>
                      <a:pt x="30" y="120"/>
                    </a:lnTo>
                    <a:lnTo>
                      <a:pt x="0" y="138"/>
                    </a:lnTo>
                    <a:lnTo>
                      <a:pt x="0" y="192"/>
                    </a:lnTo>
                    <a:lnTo>
                      <a:pt x="18" y="204"/>
                    </a:lnTo>
                    <a:lnTo>
                      <a:pt x="36" y="210"/>
                    </a:lnTo>
                    <a:lnTo>
                      <a:pt x="78" y="198"/>
                    </a:lnTo>
                    <a:lnTo>
                      <a:pt x="102" y="21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132" y="162"/>
                    </a:lnTo>
                    <a:lnTo>
                      <a:pt x="186" y="162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246" y="162"/>
                    </a:lnTo>
                    <a:lnTo>
                      <a:pt x="258" y="144"/>
                    </a:lnTo>
                    <a:lnTo>
                      <a:pt x="288" y="144"/>
                    </a:lnTo>
                    <a:lnTo>
                      <a:pt x="306" y="102"/>
                    </a:lnTo>
                    <a:lnTo>
                      <a:pt x="294" y="96"/>
                    </a:lnTo>
                    <a:lnTo>
                      <a:pt x="28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8" name="Freeform 389"/>
              <p:cNvSpPr>
                <a:spLocks/>
              </p:cNvSpPr>
              <p:nvPr/>
            </p:nvSpPr>
            <p:spPr bwMode="auto">
              <a:xfrm>
                <a:off x="1698" y="2220"/>
                <a:ext cx="0" cy="54"/>
              </a:xfrm>
              <a:custGeom>
                <a:avLst/>
                <a:gdLst>
                  <a:gd name="T0" fmla="*/ 54 h 54"/>
                  <a:gd name="T1" fmla="*/ 0 h 54"/>
                  <a:gd name="T2" fmla="*/ 54 h 54"/>
                  <a:gd name="T3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9" name="Freeform 390"/>
              <p:cNvSpPr>
                <a:spLocks/>
              </p:cNvSpPr>
              <p:nvPr/>
            </p:nvSpPr>
            <p:spPr bwMode="auto">
              <a:xfrm>
                <a:off x="1752" y="2082"/>
                <a:ext cx="150" cy="78"/>
              </a:xfrm>
              <a:custGeom>
                <a:avLst/>
                <a:gdLst>
                  <a:gd name="T0" fmla="*/ 120 w 150"/>
                  <a:gd name="T1" fmla="*/ 0 h 78"/>
                  <a:gd name="T2" fmla="*/ 54 w 150"/>
                  <a:gd name="T3" fmla="*/ 60 h 78"/>
                  <a:gd name="T4" fmla="*/ 0 w 150"/>
                  <a:gd name="T5" fmla="*/ 78 h 78"/>
                  <a:gd name="T6" fmla="*/ 54 w 150"/>
                  <a:gd name="T7" fmla="*/ 60 h 78"/>
                  <a:gd name="T8" fmla="*/ 120 w 150"/>
                  <a:gd name="T9" fmla="*/ 0 h 78"/>
                  <a:gd name="T10" fmla="*/ 150 w 150"/>
                  <a:gd name="T11" fmla="*/ 0 h 78"/>
                  <a:gd name="T12" fmla="*/ 150 w 150"/>
                  <a:gd name="T13" fmla="*/ 0 h 78"/>
                  <a:gd name="T14" fmla="*/ 120 w 150"/>
                  <a:gd name="T1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78">
                    <a:moveTo>
                      <a:pt x="120" y="0"/>
                    </a:moveTo>
                    <a:lnTo>
                      <a:pt x="54" y="60"/>
                    </a:lnTo>
                    <a:lnTo>
                      <a:pt x="0" y="78"/>
                    </a:lnTo>
                    <a:lnTo>
                      <a:pt x="54" y="60"/>
                    </a:lnTo>
                    <a:lnTo>
                      <a:pt x="12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0" name="Freeform 391"/>
              <p:cNvSpPr>
                <a:spLocks/>
              </p:cNvSpPr>
              <p:nvPr/>
            </p:nvSpPr>
            <p:spPr bwMode="auto">
              <a:xfrm>
                <a:off x="1560" y="2250"/>
                <a:ext cx="246" cy="264"/>
              </a:xfrm>
              <a:custGeom>
                <a:avLst/>
                <a:gdLst>
                  <a:gd name="T0" fmla="*/ 246 w 246"/>
                  <a:gd name="T1" fmla="*/ 102 h 264"/>
                  <a:gd name="T2" fmla="*/ 240 w 246"/>
                  <a:gd name="T3" fmla="*/ 48 h 264"/>
                  <a:gd name="T4" fmla="*/ 216 w 246"/>
                  <a:gd name="T5" fmla="*/ 30 h 264"/>
                  <a:gd name="T6" fmla="*/ 174 w 246"/>
                  <a:gd name="T7" fmla="*/ 42 h 264"/>
                  <a:gd name="T8" fmla="*/ 156 w 246"/>
                  <a:gd name="T9" fmla="*/ 36 h 264"/>
                  <a:gd name="T10" fmla="*/ 96 w 246"/>
                  <a:gd name="T11" fmla="*/ 0 h 264"/>
                  <a:gd name="T12" fmla="*/ 48 w 246"/>
                  <a:gd name="T13" fmla="*/ 24 h 264"/>
                  <a:gd name="T14" fmla="*/ 24 w 246"/>
                  <a:gd name="T15" fmla="*/ 36 h 264"/>
                  <a:gd name="T16" fmla="*/ 42 w 246"/>
                  <a:gd name="T17" fmla="*/ 90 h 264"/>
                  <a:gd name="T18" fmla="*/ 42 w 246"/>
                  <a:gd name="T19" fmla="*/ 90 h 264"/>
                  <a:gd name="T20" fmla="*/ 42 w 246"/>
                  <a:gd name="T21" fmla="*/ 90 h 264"/>
                  <a:gd name="T22" fmla="*/ 0 w 246"/>
                  <a:gd name="T23" fmla="*/ 168 h 264"/>
                  <a:gd name="T24" fmla="*/ 48 w 246"/>
                  <a:gd name="T25" fmla="*/ 198 h 264"/>
                  <a:gd name="T26" fmla="*/ 48 w 246"/>
                  <a:gd name="T27" fmla="*/ 198 h 264"/>
                  <a:gd name="T28" fmla="*/ 48 w 246"/>
                  <a:gd name="T29" fmla="*/ 198 h 264"/>
                  <a:gd name="T30" fmla="*/ 48 w 246"/>
                  <a:gd name="T31" fmla="*/ 204 h 264"/>
                  <a:gd name="T32" fmla="*/ 42 w 246"/>
                  <a:gd name="T33" fmla="*/ 258 h 264"/>
                  <a:gd name="T34" fmla="*/ 42 w 246"/>
                  <a:gd name="T35" fmla="*/ 258 h 264"/>
                  <a:gd name="T36" fmla="*/ 48 w 246"/>
                  <a:gd name="T37" fmla="*/ 264 h 264"/>
                  <a:gd name="T38" fmla="*/ 60 w 246"/>
                  <a:gd name="T39" fmla="*/ 264 h 264"/>
                  <a:gd name="T40" fmla="*/ 78 w 246"/>
                  <a:gd name="T41" fmla="*/ 252 h 264"/>
                  <a:gd name="T42" fmla="*/ 120 w 246"/>
                  <a:gd name="T43" fmla="*/ 240 h 264"/>
                  <a:gd name="T44" fmla="*/ 132 w 246"/>
                  <a:gd name="T45" fmla="*/ 234 h 264"/>
                  <a:gd name="T46" fmla="*/ 186 w 246"/>
                  <a:gd name="T47" fmla="*/ 228 h 264"/>
                  <a:gd name="T48" fmla="*/ 210 w 246"/>
                  <a:gd name="T49" fmla="*/ 240 h 264"/>
                  <a:gd name="T50" fmla="*/ 222 w 246"/>
                  <a:gd name="T51" fmla="*/ 234 h 264"/>
                  <a:gd name="T52" fmla="*/ 234 w 246"/>
                  <a:gd name="T53" fmla="*/ 240 h 264"/>
                  <a:gd name="T54" fmla="*/ 240 w 246"/>
                  <a:gd name="T55" fmla="*/ 210 h 264"/>
                  <a:gd name="T56" fmla="*/ 216 w 246"/>
                  <a:gd name="T57" fmla="*/ 174 h 264"/>
                  <a:gd name="T58" fmla="*/ 246 w 246"/>
                  <a:gd name="T59" fmla="*/ 10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6" h="264">
                    <a:moveTo>
                      <a:pt x="246" y="102"/>
                    </a:moveTo>
                    <a:lnTo>
                      <a:pt x="240" y="48"/>
                    </a:lnTo>
                    <a:lnTo>
                      <a:pt x="216" y="30"/>
                    </a:lnTo>
                    <a:lnTo>
                      <a:pt x="174" y="42"/>
                    </a:lnTo>
                    <a:lnTo>
                      <a:pt x="156" y="36"/>
                    </a:lnTo>
                    <a:lnTo>
                      <a:pt x="96" y="0"/>
                    </a:lnTo>
                    <a:lnTo>
                      <a:pt x="48" y="24"/>
                    </a:lnTo>
                    <a:lnTo>
                      <a:pt x="24" y="36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0" y="168"/>
                    </a:lnTo>
                    <a:lnTo>
                      <a:pt x="48" y="198"/>
                    </a:lnTo>
                    <a:lnTo>
                      <a:pt x="48" y="198"/>
                    </a:lnTo>
                    <a:lnTo>
                      <a:pt x="48" y="198"/>
                    </a:lnTo>
                    <a:lnTo>
                      <a:pt x="48" y="204"/>
                    </a:lnTo>
                    <a:lnTo>
                      <a:pt x="42" y="258"/>
                    </a:lnTo>
                    <a:lnTo>
                      <a:pt x="42" y="258"/>
                    </a:lnTo>
                    <a:lnTo>
                      <a:pt x="48" y="264"/>
                    </a:lnTo>
                    <a:lnTo>
                      <a:pt x="60" y="264"/>
                    </a:lnTo>
                    <a:lnTo>
                      <a:pt x="78" y="252"/>
                    </a:lnTo>
                    <a:lnTo>
                      <a:pt x="120" y="240"/>
                    </a:lnTo>
                    <a:lnTo>
                      <a:pt x="132" y="234"/>
                    </a:lnTo>
                    <a:lnTo>
                      <a:pt x="186" y="228"/>
                    </a:lnTo>
                    <a:lnTo>
                      <a:pt x="210" y="240"/>
                    </a:lnTo>
                    <a:lnTo>
                      <a:pt x="222" y="234"/>
                    </a:lnTo>
                    <a:lnTo>
                      <a:pt x="234" y="240"/>
                    </a:lnTo>
                    <a:lnTo>
                      <a:pt x="240" y="210"/>
                    </a:lnTo>
                    <a:lnTo>
                      <a:pt x="216" y="174"/>
                    </a:lnTo>
                    <a:lnTo>
                      <a:pt x="246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1" name="Rectangle 392"/>
              <p:cNvSpPr>
                <a:spLocks noChangeArrowheads="1"/>
              </p:cNvSpPr>
              <p:nvPr/>
            </p:nvSpPr>
            <p:spPr bwMode="auto">
              <a:xfrm>
                <a:off x="1608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2" name="Freeform 393"/>
              <p:cNvSpPr>
                <a:spLocks/>
              </p:cNvSpPr>
              <p:nvPr/>
            </p:nvSpPr>
            <p:spPr bwMode="auto">
              <a:xfrm>
                <a:off x="1608" y="2250"/>
                <a:ext cx="48" cy="24"/>
              </a:xfrm>
              <a:custGeom>
                <a:avLst/>
                <a:gdLst>
                  <a:gd name="T0" fmla="*/ 0 w 48"/>
                  <a:gd name="T1" fmla="*/ 24 h 24"/>
                  <a:gd name="T2" fmla="*/ 48 w 48"/>
                  <a:gd name="T3" fmla="*/ 0 h 24"/>
                  <a:gd name="T4" fmla="*/ 0 w 48"/>
                  <a:gd name="T5" fmla="*/ 24 h 24"/>
                  <a:gd name="T6" fmla="*/ 0 w 4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4">
                    <a:moveTo>
                      <a:pt x="0" y="24"/>
                    </a:moveTo>
                    <a:lnTo>
                      <a:pt x="4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3" name="Freeform 394"/>
              <p:cNvSpPr>
                <a:spLocks/>
              </p:cNvSpPr>
              <p:nvPr/>
            </p:nvSpPr>
            <p:spPr bwMode="auto">
              <a:xfrm>
                <a:off x="1584" y="2274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24 w 24"/>
                  <a:gd name="T3" fmla="*/ 0 h 12"/>
                  <a:gd name="T4" fmla="*/ 24 w 24"/>
                  <a:gd name="T5" fmla="*/ 0 h 12"/>
                  <a:gd name="T6" fmla="*/ 0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4" name="Freeform 395"/>
              <p:cNvSpPr>
                <a:spLocks/>
              </p:cNvSpPr>
              <p:nvPr/>
            </p:nvSpPr>
            <p:spPr bwMode="auto">
              <a:xfrm>
                <a:off x="1584" y="2286"/>
                <a:ext cx="18" cy="54"/>
              </a:xfrm>
              <a:custGeom>
                <a:avLst/>
                <a:gdLst>
                  <a:gd name="T0" fmla="*/ 18 w 18"/>
                  <a:gd name="T1" fmla="*/ 54 h 54"/>
                  <a:gd name="T2" fmla="*/ 0 w 18"/>
                  <a:gd name="T3" fmla="*/ 0 h 54"/>
                  <a:gd name="T4" fmla="*/ 18 w 18"/>
                  <a:gd name="T5" fmla="*/ 54 h 54"/>
                  <a:gd name="T6" fmla="*/ 18 w 1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4">
                    <a:moveTo>
                      <a:pt x="18" y="54"/>
                    </a:moveTo>
                    <a:lnTo>
                      <a:pt x="0" y="0"/>
                    </a:lnTo>
                    <a:lnTo>
                      <a:pt x="18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5" name="Freeform 396"/>
              <p:cNvSpPr>
                <a:spLocks/>
              </p:cNvSpPr>
              <p:nvPr/>
            </p:nvSpPr>
            <p:spPr bwMode="auto">
              <a:xfrm>
                <a:off x="1608" y="2448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6" name="Freeform 397"/>
              <p:cNvSpPr>
                <a:spLocks/>
              </p:cNvSpPr>
              <p:nvPr/>
            </p:nvSpPr>
            <p:spPr bwMode="auto">
              <a:xfrm>
                <a:off x="1716" y="2280"/>
                <a:ext cx="84" cy="18"/>
              </a:xfrm>
              <a:custGeom>
                <a:avLst/>
                <a:gdLst>
                  <a:gd name="T0" fmla="*/ 18 w 84"/>
                  <a:gd name="T1" fmla="*/ 12 h 18"/>
                  <a:gd name="T2" fmla="*/ 0 w 84"/>
                  <a:gd name="T3" fmla="*/ 6 h 18"/>
                  <a:gd name="T4" fmla="*/ 18 w 84"/>
                  <a:gd name="T5" fmla="*/ 12 h 18"/>
                  <a:gd name="T6" fmla="*/ 60 w 84"/>
                  <a:gd name="T7" fmla="*/ 0 h 18"/>
                  <a:gd name="T8" fmla="*/ 84 w 84"/>
                  <a:gd name="T9" fmla="*/ 18 h 18"/>
                  <a:gd name="T10" fmla="*/ 60 w 84"/>
                  <a:gd name="T11" fmla="*/ 0 h 18"/>
                  <a:gd name="T12" fmla="*/ 18 w 84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8">
                    <a:moveTo>
                      <a:pt x="18" y="12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60" y="0"/>
                    </a:lnTo>
                    <a:lnTo>
                      <a:pt x="84" y="18"/>
                    </a:lnTo>
                    <a:lnTo>
                      <a:pt x="6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7" name="Freeform 398"/>
              <p:cNvSpPr>
                <a:spLocks noEditPoints="1"/>
              </p:cNvSpPr>
              <p:nvPr/>
            </p:nvSpPr>
            <p:spPr bwMode="auto">
              <a:xfrm>
                <a:off x="1776" y="2238"/>
                <a:ext cx="174" cy="258"/>
              </a:xfrm>
              <a:custGeom>
                <a:avLst/>
                <a:gdLst>
                  <a:gd name="T0" fmla="*/ 150 w 174"/>
                  <a:gd name="T1" fmla="*/ 48 h 258"/>
                  <a:gd name="T2" fmla="*/ 108 w 174"/>
                  <a:gd name="T3" fmla="*/ 6 h 258"/>
                  <a:gd name="T4" fmla="*/ 54 w 174"/>
                  <a:gd name="T5" fmla="*/ 6 h 258"/>
                  <a:gd name="T6" fmla="*/ 12 w 174"/>
                  <a:gd name="T7" fmla="*/ 0 h 258"/>
                  <a:gd name="T8" fmla="*/ 30 w 174"/>
                  <a:gd name="T9" fmla="*/ 114 h 258"/>
                  <a:gd name="T10" fmla="*/ 0 w 174"/>
                  <a:gd name="T11" fmla="*/ 186 h 258"/>
                  <a:gd name="T12" fmla="*/ 24 w 174"/>
                  <a:gd name="T13" fmla="*/ 222 h 258"/>
                  <a:gd name="T14" fmla="*/ 18 w 174"/>
                  <a:gd name="T15" fmla="*/ 252 h 258"/>
                  <a:gd name="T16" fmla="*/ 48 w 174"/>
                  <a:gd name="T17" fmla="*/ 258 h 258"/>
                  <a:gd name="T18" fmla="*/ 72 w 174"/>
                  <a:gd name="T19" fmla="*/ 246 h 258"/>
                  <a:gd name="T20" fmla="*/ 102 w 174"/>
                  <a:gd name="T21" fmla="*/ 240 h 258"/>
                  <a:gd name="T22" fmla="*/ 132 w 174"/>
                  <a:gd name="T23" fmla="*/ 216 h 258"/>
                  <a:gd name="T24" fmla="*/ 156 w 174"/>
                  <a:gd name="T25" fmla="*/ 216 h 258"/>
                  <a:gd name="T26" fmla="*/ 162 w 174"/>
                  <a:gd name="T27" fmla="*/ 222 h 258"/>
                  <a:gd name="T28" fmla="*/ 174 w 174"/>
                  <a:gd name="T29" fmla="*/ 210 h 258"/>
                  <a:gd name="T30" fmla="*/ 168 w 174"/>
                  <a:gd name="T31" fmla="*/ 192 h 258"/>
                  <a:gd name="T32" fmla="*/ 150 w 174"/>
                  <a:gd name="T33" fmla="*/ 168 h 258"/>
                  <a:gd name="T34" fmla="*/ 150 w 174"/>
                  <a:gd name="T35" fmla="*/ 48 h 258"/>
                  <a:gd name="T36" fmla="*/ 132 w 174"/>
                  <a:gd name="T37" fmla="*/ 198 h 258"/>
                  <a:gd name="T38" fmla="*/ 96 w 174"/>
                  <a:gd name="T39" fmla="*/ 174 h 258"/>
                  <a:gd name="T40" fmla="*/ 126 w 174"/>
                  <a:gd name="T41" fmla="*/ 180 h 258"/>
                  <a:gd name="T42" fmla="*/ 132 w 174"/>
                  <a:gd name="T43" fmla="*/ 162 h 258"/>
                  <a:gd name="T44" fmla="*/ 126 w 174"/>
                  <a:gd name="T45" fmla="*/ 144 h 258"/>
                  <a:gd name="T46" fmla="*/ 108 w 174"/>
                  <a:gd name="T47" fmla="*/ 150 h 258"/>
                  <a:gd name="T48" fmla="*/ 120 w 174"/>
                  <a:gd name="T49" fmla="*/ 138 h 258"/>
                  <a:gd name="T50" fmla="*/ 108 w 174"/>
                  <a:gd name="T51" fmla="*/ 126 h 258"/>
                  <a:gd name="T52" fmla="*/ 90 w 174"/>
                  <a:gd name="T53" fmla="*/ 132 h 258"/>
                  <a:gd name="T54" fmla="*/ 90 w 174"/>
                  <a:gd name="T55" fmla="*/ 108 h 258"/>
                  <a:gd name="T56" fmla="*/ 54 w 174"/>
                  <a:gd name="T57" fmla="*/ 102 h 258"/>
                  <a:gd name="T58" fmla="*/ 78 w 174"/>
                  <a:gd name="T59" fmla="*/ 96 h 258"/>
                  <a:gd name="T60" fmla="*/ 78 w 174"/>
                  <a:gd name="T61" fmla="*/ 78 h 258"/>
                  <a:gd name="T62" fmla="*/ 90 w 174"/>
                  <a:gd name="T63" fmla="*/ 102 h 258"/>
                  <a:gd name="T64" fmla="*/ 126 w 174"/>
                  <a:gd name="T65" fmla="*/ 132 h 258"/>
                  <a:gd name="T66" fmla="*/ 132 w 174"/>
                  <a:gd name="T67" fmla="*/ 102 h 258"/>
                  <a:gd name="T68" fmla="*/ 138 w 174"/>
                  <a:gd name="T69" fmla="*/ 162 h 258"/>
                  <a:gd name="T70" fmla="*/ 132 w 174"/>
                  <a:gd name="T71" fmla="*/ 19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4" h="258">
                    <a:moveTo>
                      <a:pt x="150" y="48"/>
                    </a:moveTo>
                    <a:lnTo>
                      <a:pt x="108" y="6"/>
                    </a:lnTo>
                    <a:lnTo>
                      <a:pt x="54" y="6"/>
                    </a:lnTo>
                    <a:lnTo>
                      <a:pt x="12" y="0"/>
                    </a:lnTo>
                    <a:lnTo>
                      <a:pt x="30" y="114"/>
                    </a:lnTo>
                    <a:lnTo>
                      <a:pt x="0" y="186"/>
                    </a:lnTo>
                    <a:lnTo>
                      <a:pt x="24" y="222"/>
                    </a:lnTo>
                    <a:lnTo>
                      <a:pt x="18" y="252"/>
                    </a:lnTo>
                    <a:lnTo>
                      <a:pt x="48" y="258"/>
                    </a:lnTo>
                    <a:lnTo>
                      <a:pt x="72" y="246"/>
                    </a:lnTo>
                    <a:lnTo>
                      <a:pt x="102" y="240"/>
                    </a:lnTo>
                    <a:lnTo>
                      <a:pt x="132" y="216"/>
                    </a:lnTo>
                    <a:lnTo>
                      <a:pt x="156" y="216"/>
                    </a:lnTo>
                    <a:lnTo>
                      <a:pt x="162" y="222"/>
                    </a:lnTo>
                    <a:lnTo>
                      <a:pt x="174" y="210"/>
                    </a:lnTo>
                    <a:lnTo>
                      <a:pt x="168" y="192"/>
                    </a:lnTo>
                    <a:lnTo>
                      <a:pt x="150" y="168"/>
                    </a:lnTo>
                    <a:lnTo>
                      <a:pt x="150" y="48"/>
                    </a:lnTo>
                    <a:close/>
                    <a:moveTo>
                      <a:pt x="132" y="198"/>
                    </a:moveTo>
                    <a:lnTo>
                      <a:pt x="96" y="174"/>
                    </a:lnTo>
                    <a:lnTo>
                      <a:pt x="126" y="180"/>
                    </a:lnTo>
                    <a:lnTo>
                      <a:pt x="132" y="162"/>
                    </a:lnTo>
                    <a:lnTo>
                      <a:pt x="126" y="144"/>
                    </a:lnTo>
                    <a:lnTo>
                      <a:pt x="108" y="150"/>
                    </a:lnTo>
                    <a:lnTo>
                      <a:pt x="120" y="138"/>
                    </a:lnTo>
                    <a:lnTo>
                      <a:pt x="108" y="126"/>
                    </a:lnTo>
                    <a:lnTo>
                      <a:pt x="90" y="132"/>
                    </a:lnTo>
                    <a:lnTo>
                      <a:pt x="90" y="108"/>
                    </a:lnTo>
                    <a:lnTo>
                      <a:pt x="54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90" y="102"/>
                    </a:lnTo>
                    <a:lnTo>
                      <a:pt x="126" y="132"/>
                    </a:lnTo>
                    <a:lnTo>
                      <a:pt x="132" y="102"/>
                    </a:lnTo>
                    <a:lnTo>
                      <a:pt x="138" y="162"/>
                    </a:lnTo>
                    <a:lnTo>
                      <a:pt x="132" y="19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8" name="Freeform 399"/>
              <p:cNvSpPr>
                <a:spLocks/>
              </p:cNvSpPr>
              <p:nvPr/>
            </p:nvSpPr>
            <p:spPr bwMode="auto">
              <a:xfrm>
                <a:off x="1788" y="2238"/>
                <a:ext cx="42" cy="6"/>
              </a:xfrm>
              <a:custGeom>
                <a:avLst/>
                <a:gdLst>
                  <a:gd name="T0" fmla="*/ 0 w 42"/>
                  <a:gd name="T1" fmla="*/ 0 h 6"/>
                  <a:gd name="T2" fmla="*/ 42 w 42"/>
                  <a:gd name="T3" fmla="*/ 6 h 6"/>
                  <a:gd name="T4" fmla="*/ 0 w 42"/>
                  <a:gd name="T5" fmla="*/ 0 h 6"/>
                  <a:gd name="T6" fmla="*/ 0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0" y="0"/>
                    </a:moveTo>
                    <a:lnTo>
                      <a:pt x="4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9" name="Freeform 400"/>
              <p:cNvSpPr>
                <a:spLocks/>
              </p:cNvSpPr>
              <p:nvPr/>
            </p:nvSpPr>
            <p:spPr bwMode="auto">
              <a:xfrm>
                <a:off x="1884" y="2238"/>
                <a:ext cx="96" cy="210"/>
              </a:xfrm>
              <a:custGeom>
                <a:avLst/>
                <a:gdLst>
                  <a:gd name="T0" fmla="*/ 90 w 96"/>
                  <a:gd name="T1" fmla="*/ 138 h 210"/>
                  <a:gd name="T2" fmla="*/ 90 w 96"/>
                  <a:gd name="T3" fmla="*/ 96 h 210"/>
                  <a:gd name="T4" fmla="*/ 78 w 96"/>
                  <a:gd name="T5" fmla="*/ 72 h 210"/>
                  <a:gd name="T6" fmla="*/ 66 w 96"/>
                  <a:gd name="T7" fmla="*/ 36 h 210"/>
                  <a:gd name="T8" fmla="*/ 48 w 96"/>
                  <a:gd name="T9" fmla="*/ 30 h 210"/>
                  <a:gd name="T10" fmla="*/ 60 w 96"/>
                  <a:gd name="T11" fmla="*/ 6 h 210"/>
                  <a:gd name="T12" fmla="*/ 0 w 96"/>
                  <a:gd name="T13" fmla="*/ 0 h 210"/>
                  <a:gd name="T14" fmla="*/ 42 w 96"/>
                  <a:gd name="T15" fmla="*/ 48 h 210"/>
                  <a:gd name="T16" fmla="*/ 42 w 96"/>
                  <a:gd name="T17" fmla="*/ 168 h 210"/>
                  <a:gd name="T18" fmla="*/ 60 w 96"/>
                  <a:gd name="T19" fmla="*/ 192 h 210"/>
                  <a:gd name="T20" fmla="*/ 66 w 96"/>
                  <a:gd name="T21" fmla="*/ 210 h 210"/>
                  <a:gd name="T22" fmla="*/ 72 w 96"/>
                  <a:gd name="T23" fmla="*/ 204 h 210"/>
                  <a:gd name="T24" fmla="*/ 96 w 96"/>
                  <a:gd name="T25" fmla="*/ 198 h 210"/>
                  <a:gd name="T26" fmla="*/ 96 w 96"/>
                  <a:gd name="T27" fmla="*/ 192 h 210"/>
                  <a:gd name="T28" fmla="*/ 90 w 96"/>
                  <a:gd name="T29" fmla="*/ 180 h 210"/>
                  <a:gd name="T30" fmla="*/ 90 w 96"/>
                  <a:gd name="T31" fmla="*/ 1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6" h="210">
                    <a:moveTo>
                      <a:pt x="90" y="138"/>
                    </a:moveTo>
                    <a:lnTo>
                      <a:pt x="90" y="96"/>
                    </a:lnTo>
                    <a:lnTo>
                      <a:pt x="78" y="7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60" y="6"/>
                    </a:lnTo>
                    <a:lnTo>
                      <a:pt x="0" y="0"/>
                    </a:lnTo>
                    <a:lnTo>
                      <a:pt x="42" y="48"/>
                    </a:lnTo>
                    <a:lnTo>
                      <a:pt x="42" y="168"/>
                    </a:lnTo>
                    <a:lnTo>
                      <a:pt x="60" y="192"/>
                    </a:lnTo>
                    <a:lnTo>
                      <a:pt x="66" y="210"/>
                    </a:lnTo>
                    <a:lnTo>
                      <a:pt x="72" y="204"/>
                    </a:lnTo>
                    <a:lnTo>
                      <a:pt x="96" y="198"/>
                    </a:lnTo>
                    <a:lnTo>
                      <a:pt x="96" y="192"/>
                    </a:lnTo>
                    <a:lnTo>
                      <a:pt x="90" y="180"/>
                    </a:lnTo>
                    <a:lnTo>
                      <a:pt x="90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0" name="Freeform 401"/>
              <p:cNvSpPr>
                <a:spLocks/>
              </p:cNvSpPr>
              <p:nvPr/>
            </p:nvSpPr>
            <p:spPr bwMode="auto">
              <a:xfrm>
                <a:off x="1884" y="2238"/>
                <a:ext cx="60" cy="6"/>
              </a:xfrm>
              <a:custGeom>
                <a:avLst/>
                <a:gdLst>
                  <a:gd name="T0" fmla="*/ 0 w 60"/>
                  <a:gd name="T1" fmla="*/ 0 h 6"/>
                  <a:gd name="T2" fmla="*/ 0 w 60"/>
                  <a:gd name="T3" fmla="*/ 0 h 6"/>
                  <a:gd name="T4" fmla="*/ 60 w 60"/>
                  <a:gd name="T5" fmla="*/ 6 h 6"/>
                  <a:gd name="T6" fmla="*/ 60 w 60"/>
                  <a:gd name="T7" fmla="*/ 6 h 6"/>
                  <a:gd name="T8" fmla="*/ 0 w 6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">
                    <a:moveTo>
                      <a:pt x="0" y="0"/>
                    </a:moveTo>
                    <a:lnTo>
                      <a:pt x="0" y="0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1" name="Freeform 402"/>
              <p:cNvSpPr>
                <a:spLocks/>
              </p:cNvSpPr>
              <p:nvPr/>
            </p:nvSpPr>
            <p:spPr bwMode="auto">
              <a:xfrm>
                <a:off x="1926" y="2286"/>
                <a:ext cx="18" cy="144"/>
              </a:xfrm>
              <a:custGeom>
                <a:avLst/>
                <a:gdLst>
                  <a:gd name="T0" fmla="*/ 0 w 18"/>
                  <a:gd name="T1" fmla="*/ 0 h 144"/>
                  <a:gd name="T2" fmla="*/ 0 w 18"/>
                  <a:gd name="T3" fmla="*/ 120 h 144"/>
                  <a:gd name="T4" fmla="*/ 18 w 18"/>
                  <a:gd name="T5" fmla="*/ 144 h 144"/>
                  <a:gd name="T6" fmla="*/ 0 w 18"/>
                  <a:gd name="T7" fmla="*/ 120 h 144"/>
                  <a:gd name="T8" fmla="*/ 0 w 18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44">
                    <a:moveTo>
                      <a:pt x="0" y="0"/>
                    </a:moveTo>
                    <a:lnTo>
                      <a:pt x="0" y="120"/>
                    </a:lnTo>
                    <a:lnTo>
                      <a:pt x="18" y="144"/>
                    </a:ln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2" name="Freeform 403"/>
              <p:cNvSpPr>
                <a:spLocks/>
              </p:cNvSpPr>
              <p:nvPr/>
            </p:nvSpPr>
            <p:spPr bwMode="auto">
              <a:xfrm>
                <a:off x="1932" y="2184"/>
                <a:ext cx="126" cy="252"/>
              </a:xfrm>
              <a:custGeom>
                <a:avLst/>
                <a:gdLst>
                  <a:gd name="T0" fmla="*/ 126 w 126"/>
                  <a:gd name="T1" fmla="*/ 72 h 252"/>
                  <a:gd name="T2" fmla="*/ 102 w 126"/>
                  <a:gd name="T3" fmla="*/ 18 h 252"/>
                  <a:gd name="T4" fmla="*/ 102 w 126"/>
                  <a:gd name="T5" fmla="*/ 18 h 252"/>
                  <a:gd name="T6" fmla="*/ 102 w 126"/>
                  <a:gd name="T7" fmla="*/ 18 h 252"/>
                  <a:gd name="T8" fmla="*/ 102 w 126"/>
                  <a:gd name="T9" fmla="*/ 18 h 252"/>
                  <a:gd name="T10" fmla="*/ 72 w 126"/>
                  <a:gd name="T11" fmla="*/ 0 h 252"/>
                  <a:gd name="T12" fmla="*/ 72 w 126"/>
                  <a:gd name="T13" fmla="*/ 0 h 252"/>
                  <a:gd name="T14" fmla="*/ 72 w 126"/>
                  <a:gd name="T15" fmla="*/ 0 h 252"/>
                  <a:gd name="T16" fmla="*/ 54 w 126"/>
                  <a:gd name="T17" fmla="*/ 42 h 252"/>
                  <a:gd name="T18" fmla="*/ 24 w 126"/>
                  <a:gd name="T19" fmla="*/ 42 h 252"/>
                  <a:gd name="T20" fmla="*/ 12 w 126"/>
                  <a:gd name="T21" fmla="*/ 60 h 252"/>
                  <a:gd name="T22" fmla="*/ 12 w 126"/>
                  <a:gd name="T23" fmla="*/ 60 h 252"/>
                  <a:gd name="T24" fmla="*/ 0 w 126"/>
                  <a:gd name="T25" fmla="*/ 84 h 252"/>
                  <a:gd name="T26" fmla="*/ 18 w 126"/>
                  <a:gd name="T27" fmla="*/ 90 h 252"/>
                  <a:gd name="T28" fmla="*/ 30 w 126"/>
                  <a:gd name="T29" fmla="*/ 126 h 252"/>
                  <a:gd name="T30" fmla="*/ 42 w 126"/>
                  <a:gd name="T31" fmla="*/ 150 h 252"/>
                  <a:gd name="T32" fmla="*/ 42 w 126"/>
                  <a:gd name="T33" fmla="*/ 192 h 252"/>
                  <a:gd name="T34" fmla="*/ 42 w 126"/>
                  <a:gd name="T35" fmla="*/ 234 h 252"/>
                  <a:gd name="T36" fmla="*/ 48 w 126"/>
                  <a:gd name="T37" fmla="*/ 246 h 252"/>
                  <a:gd name="T38" fmla="*/ 48 w 126"/>
                  <a:gd name="T39" fmla="*/ 252 h 252"/>
                  <a:gd name="T40" fmla="*/ 72 w 126"/>
                  <a:gd name="T41" fmla="*/ 252 h 252"/>
                  <a:gd name="T42" fmla="*/ 84 w 126"/>
                  <a:gd name="T43" fmla="*/ 144 h 252"/>
                  <a:gd name="T44" fmla="*/ 126 w 126"/>
                  <a:gd name="T45" fmla="*/ 7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6" h="252">
                    <a:moveTo>
                      <a:pt x="126" y="72"/>
                    </a:move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42"/>
                    </a:lnTo>
                    <a:lnTo>
                      <a:pt x="24" y="42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18" y="90"/>
                    </a:lnTo>
                    <a:lnTo>
                      <a:pt x="30" y="126"/>
                    </a:lnTo>
                    <a:lnTo>
                      <a:pt x="42" y="150"/>
                    </a:lnTo>
                    <a:lnTo>
                      <a:pt x="42" y="192"/>
                    </a:lnTo>
                    <a:lnTo>
                      <a:pt x="42" y="234"/>
                    </a:lnTo>
                    <a:lnTo>
                      <a:pt x="48" y="246"/>
                    </a:lnTo>
                    <a:lnTo>
                      <a:pt x="48" y="252"/>
                    </a:lnTo>
                    <a:lnTo>
                      <a:pt x="72" y="252"/>
                    </a:lnTo>
                    <a:lnTo>
                      <a:pt x="84" y="144"/>
                    </a:lnTo>
                    <a:lnTo>
                      <a:pt x="12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3" name="Freeform 404"/>
              <p:cNvSpPr>
                <a:spLocks/>
              </p:cNvSpPr>
              <p:nvPr/>
            </p:nvSpPr>
            <p:spPr bwMode="auto">
              <a:xfrm>
                <a:off x="1944" y="2184"/>
                <a:ext cx="60" cy="60"/>
              </a:xfrm>
              <a:custGeom>
                <a:avLst/>
                <a:gdLst>
                  <a:gd name="T0" fmla="*/ 12 w 60"/>
                  <a:gd name="T1" fmla="*/ 42 h 60"/>
                  <a:gd name="T2" fmla="*/ 0 w 60"/>
                  <a:gd name="T3" fmla="*/ 60 h 60"/>
                  <a:gd name="T4" fmla="*/ 0 w 60"/>
                  <a:gd name="T5" fmla="*/ 60 h 60"/>
                  <a:gd name="T6" fmla="*/ 12 w 60"/>
                  <a:gd name="T7" fmla="*/ 42 h 60"/>
                  <a:gd name="T8" fmla="*/ 42 w 60"/>
                  <a:gd name="T9" fmla="*/ 42 h 60"/>
                  <a:gd name="T10" fmla="*/ 60 w 60"/>
                  <a:gd name="T11" fmla="*/ 0 h 60"/>
                  <a:gd name="T12" fmla="*/ 60 w 60"/>
                  <a:gd name="T13" fmla="*/ 0 h 60"/>
                  <a:gd name="T14" fmla="*/ 42 w 60"/>
                  <a:gd name="T15" fmla="*/ 42 h 60"/>
                  <a:gd name="T16" fmla="*/ 12 w 60"/>
                  <a:gd name="T17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12" y="42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2" y="42"/>
                    </a:lnTo>
                    <a:lnTo>
                      <a:pt x="42" y="4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2" y="42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4" name="Freeform 405"/>
              <p:cNvSpPr>
                <a:spLocks/>
              </p:cNvSpPr>
              <p:nvPr/>
            </p:nvSpPr>
            <p:spPr bwMode="auto">
              <a:xfrm>
                <a:off x="1974" y="2376"/>
                <a:ext cx="6" cy="54"/>
              </a:xfrm>
              <a:custGeom>
                <a:avLst/>
                <a:gdLst>
                  <a:gd name="T0" fmla="*/ 0 w 6"/>
                  <a:gd name="T1" fmla="*/ 0 h 54"/>
                  <a:gd name="T2" fmla="*/ 0 w 6"/>
                  <a:gd name="T3" fmla="*/ 42 h 54"/>
                  <a:gd name="T4" fmla="*/ 6 w 6"/>
                  <a:gd name="T5" fmla="*/ 54 h 54"/>
                  <a:gd name="T6" fmla="*/ 0 w 6"/>
                  <a:gd name="T7" fmla="*/ 42 h 54"/>
                  <a:gd name="T8" fmla="*/ 0 w 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4">
                    <a:moveTo>
                      <a:pt x="0" y="0"/>
                    </a:moveTo>
                    <a:lnTo>
                      <a:pt x="0" y="42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93" name="Freeform 407"/>
            <p:cNvSpPr>
              <a:spLocks/>
            </p:cNvSpPr>
            <p:nvPr/>
          </p:nvSpPr>
          <p:spPr bwMode="auto">
            <a:xfrm>
              <a:off x="1932" y="2244"/>
              <a:ext cx="30" cy="66"/>
            </a:xfrm>
            <a:custGeom>
              <a:avLst/>
              <a:gdLst>
                <a:gd name="T0" fmla="*/ 12 w 30"/>
                <a:gd name="T1" fmla="*/ 0 h 66"/>
                <a:gd name="T2" fmla="*/ 0 w 30"/>
                <a:gd name="T3" fmla="*/ 24 h 66"/>
                <a:gd name="T4" fmla="*/ 18 w 30"/>
                <a:gd name="T5" fmla="*/ 30 h 66"/>
                <a:gd name="T6" fmla="*/ 30 w 30"/>
                <a:gd name="T7" fmla="*/ 66 h 66"/>
                <a:gd name="T8" fmla="*/ 18 w 30"/>
                <a:gd name="T9" fmla="*/ 30 h 66"/>
                <a:gd name="T10" fmla="*/ 0 w 30"/>
                <a:gd name="T11" fmla="*/ 24 h 66"/>
                <a:gd name="T12" fmla="*/ 12 w 30"/>
                <a:gd name="T13" fmla="*/ 0 h 66"/>
                <a:gd name="T14" fmla="*/ 12 w 30"/>
                <a:gd name="T15" fmla="*/ 0 h 66"/>
                <a:gd name="T16" fmla="*/ 12 w 30"/>
                <a:gd name="T17" fmla="*/ 0 h 66"/>
                <a:gd name="T18" fmla="*/ 12 w 30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6">
                  <a:moveTo>
                    <a:pt x="12" y="0"/>
                  </a:moveTo>
                  <a:lnTo>
                    <a:pt x="0" y="24"/>
                  </a:lnTo>
                  <a:lnTo>
                    <a:pt x="18" y="30"/>
                  </a:lnTo>
                  <a:lnTo>
                    <a:pt x="30" y="66"/>
                  </a:lnTo>
                  <a:lnTo>
                    <a:pt x="18" y="3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4" name="Rectangle 408"/>
            <p:cNvSpPr>
              <a:spLocks noChangeArrowheads="1"/>
            </p:cNvSpPr>
            <p:nvPr/>
          </p:nvSpPr>
          <p:spPr bwMode="auto">
            <a:xfrm>
              <a:off x="1944" y="2244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5" name="Freeform 409"/>
            <p:cNvSpPr>
              <a:spLocks/>
            </p:cNvSpPr>
            <p:nvPr/>
          </p:nvSpPr>
          <p:spPr bwMode="auto">
            <a:xfrm>
              <a:off x="1902" y="1716"/>
              <a:ext cx="636" cy="486"/>
            </a:xfrm>
            <a:custGeom>
              <a:avLst/>
              <a:gdLst>
                <a:gd name="T0" fmla="*/ 522 w 636"/>
                <a:gd name="T1" fmla="*/ 390 h 486"/>
                <a:gd name="T2" fmla="*/ 528 w 636"/>
                <a:gd name="T3" fmla="*/ 396 h 486"/>
                <a:gd name="T4" fmla="*/ 546 w 636"/>
                <a:gd name="T5" fmla="*/ 348 h 486"/>
                <a:gd name="T6" fmla="*/ 576 w 636"/>
                <a:gd name="T7" fmla="*/ 318 h 486"/>
                <a:gd name="T8" fmla="*/ 612 w 636"/>
                <a:gd name="T9" fmla="*/ 282 h 486"/>
                <a:gd name="T10" fmla="*/ 624 w 636"/>
                <a:gd name="T11" fmla="*/ 156 h 486"/>
                <a:gd name="T12" fmla="*/ 636 w 636"/>
                <a:gd name="T13" fmla="*/ 132 h 486"/>
                <a:gd name="T14" fmla="*/ 606 w 636"/>
                <a:gd name="T15" fmla="*/ 108 h 486"/>
                <a:gd name="T16" fmla="*/ 594 w 636"/>
                <a:gd name="T17" fmla="*/ 36 h 486"/>
                <a:gd name="T18" fmla="*/ 552 w 636"/>
                <a:gd name="T19" fmla="*/ 6 h 486"/>
                <a:gd name="T20" fmla="*/ 468 w 636"/>
                <a:gd name="T21" fmla="*/ 0 h 486"/>
                <a:gd name="T22" fmla="*/ 468 w 636"/>
                <a:gd name="T23" fmla="*/ 0 h 486"/>
                <a:gd name="T24" fmla="*/ 234 w 636"/>
                <a:gd name="T25" fmla="*/ 174 h 486"/>
                <a:gd name="T26" fmla="*/ 168 w 636"/>
                <a:gd name="T27" fmla="*/ 186 h 486"/>
                <a:gd name="T28" fmla="*/ 168 w 636"/>
                <a:gd name="T29" fmla="*/ 318 h 486"/>
                <a:gd name="T30" fmla="*/ 144 w 636"/>
                <a:gd name="T31" fmla="*/ 348 h 486"/>
                <a:gd name="T32" fmla="*/ 18 w 636"/>
                <a:gd name="T33" fmla="*/ 366 h 486"/>
                <a:gd name="T34" fmla="*/ 0 w 636"/>
                <a:gd name="T35" fmla="*/ 366 h 486"/>
                <a:gd name="T36" fmla="*/ 0 w 636"/>
                <a:gd name="T37" fmla="*/ 366 h 486"/>
                <a:gd name="T38" fmla="*/ 0 w 636"/>
                <a:gd name="T39" fmla="*/ 366 h 486"/>
                <a:gd name="T40" fmla="*/ 60 w 636"/>
                <a:gd name="T41" fmla="*/ 462 h 486"/>
                <a:gd name="T42" fmla="*/ 72 w 636"/>
                <a:gd name="T43" fmla="*/ 456 h 486"/>
                <a:gd name="T44" fmla="*/ 78 w 636"/>
                <a:gd name="T45" fmla="*/ 456 h 486"/>
                <a:gd name="T46" fmla="*/ 78 w 636"/>
                <a:gd name="T47" fmla="*/ 456 h 486"/>
                <a:gd name="T48" fmla="*/ 78 w 636"/>
                <a:gd name="T49" fmla="*/ 456 h 486"/>
                <a:gd name="T50" fmla="*/ 90 w 636"/>
                <a:gd name="T51" fmla="*/ 462 h 486"/>
                <a:gd name="T52" fmla="*/ 102 w 636"/>
                <a:gd name="T53" fmla="*/ 468 h 486"/>
                <a:gd name="T54" fmla="*/ 102 w 636"/>
                <a:gd name="T55" fmla="*/ 468 h 486"/>
                <a:gd name="T56" fmla="*/ 132 w 636"/>
                <a:gd name="T57" fmla="*/ 486 h 486"/>
                <a:gd name="T58" fmla="*/ 180 w 636"/>
                <a:gd name="T59" fmla="*/ 414 h 486"/>
                <a:gd name="T60" fmla="*/ 246 w 636"/>
                <a:gd name="T61" fmla="*/ 420 h 486"/>
                <a:gd name="T62" fmla="*/ 282 w 636"/>
                <a:gd name="T63" fmla="*/ 450 h 486"/>
                <a:gd name="T64" fmla="*/ 294 w 636"/>
                <a:gd name="T65" fmla="*/ 438 h 486"/>
                <a:gd name="T66" fmla="*/ 312 w 636"/>
                <a:gd name="T67" fmla="*/ 426 h 486"/>
                <a:gd name="T68" fmla="*/ 372 w 636"/>
                <a:gd name="T69" fmla="*/ 456 h 486"/>
                <a:gd name="T70" fmla="*/ 408 w 636"/>
                <a:gd name="T71" fmla="*/ 432 h 486"/>
                <a:gd name="T72" fmla="*/ 528 w 636"/>
                <a:gd name="T73" fmla="*/ 426 h 486"/>
                <a:gd name="T74" fmla="*/ 516 w 636"/>
                <a:gd name="T75" fmla="*/ 396 h 486"/>
                <a:gd name="T76" fmla="*/ 522 w 636"/>
                <a:gd name="T77" fmla="*/ 39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6" h="486">
                  <a:moveTo>
                    <a:pt x="522" y="390"/>
                  </a:moveTo>
                  <a:lnTo>
                    <a:pt x="528" y="396"/>
                  </a:lnTo>
                  <a:lnTo>
                    <a:pt x="546" y="348"/>
                  </a:lnTo>
                  <a:lnTo>
                    <a:pt x="576" y="318"/>
                  </a:lnTo>
                  <a:lnTo>
                    <a:pt x="612" y="282"/>
                  </a:lnTo>
                  <a:lnTo>
                    <a:pt x="624" y="156"/>
                  </a:lnTo>
                  <a:lnTo>
                    <a:pt x="636" y="132"/>
                  </a:lnTo>
                  <a:lnTo>
                    <a:pt x="606" y="108"/>
                  </a:lnTo>
                  <a:lnTo>
                    <a:pt x="594" y="36"/>
                  </a:lnTo>
                  <a:lnTo>
                    <a:pt x="552" y="6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234" y="174"/>
                  </a:lnTo>
                  <a:lnTo>
                    <a:pt x="168" y="186"/>
                  </a:lnTo>
                  <a:lnTo>
                    <a:pt x="168" y="318"/>
                  </a:lnTo>
                  <a:lnTo>
                    <a:pt x="144" y="348"/>
                  </a:lnTo>
                  <a:lnTo>
                    <a:pt x="18" y="36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60" y="462"/>
                  </a:lnTo>
                  <a:lnTo>
                    <a:pt x="72" y="456"/>
                  </a:lnTo>
                  <a:lnTo>
                    <a:pt x="78" y="456"/>
                  </a:lnTo>
                  <a:lnTo>
                    <a:pt x="78" y="456"/>
                  </a:lnTo>
                  <a:lnTo>
                    <a:pt x="78" y="456"/>
                  </a:lnTo>
                  <a:lnTo>
                    <a:pt x="90" y="462"/>
                  </a:lnTo>
                  <a:lnTo>
                    <a:pt x="102" y="468"/>
                  </a:lnTo>
                  <a:lnTo>
                    <a:pt x="102" y="468"/>
                  </a:lnTo>
                  <a:lnTo>
                    <a:pt x="132" y="486"/>
                  </a:lnTo>
                  <a:lnTo>
                    <a:pt x="180" y="414"/>
                  </a:lnTo>
                  <a:lnTo>
                    <a:pt x="246" y="420"/>
                  </a:lnTo>
                  <a:lnTo>
                    <a:pt x="282" y="450"/>
                  </a:lnTo>
                  <a:lnTo>
                    <a:pt x="294" y="438"/>
                  </a:lnTo>
                  <a:lnTo>
                    <a:pt x="312" y="426"/>
                  </a:lnTo>
                  <a:lnTo>
                    <a:pt x="372" y="456"/>
                  </a:lnTo>
                  <a:lnTo>
                    <a:pt x="408" y="432"/>
                  </a:lnTo>
                  <a:lnTo>
                    <a:pt x="528" y="426"/>
                  </a:lnTo>
                  <a:lnTo>
                    <a:pt x="516" y="396"/>
                  </a:lnTo>
                  <a:lnTo>
                    <a:pt x="522" y="39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6" name="Freeform 410"/>
            <p:cNvSpPr>
              <a:spLocks/>
            </p:cNvSpPr>
            <p:nvPr/>
          </p:nvSpPr>
          <p:spPr bwMode="auto">
            <a:xfrm>
              <a:off x="2070" y="1716"/>
              <a:ext cx="300" cy="186"/>
            </a:xfrm>
            <a:custGeom>
              <a:avLst/>
              <a:gdLst>
                <a:gd name="T0" fmla="*/ 300 w 300"/>
                <a:gd name="T1" fmla="*/ 0 h 186"/>
                <a:gd name="T2" fmla="*/ 66 w 300"/>
                <a:gd name="T3" fmla="*/ 174 h 186"/>
                <a:gd name="T4" fmla="*/ 0 w 300"/>
                <a:gd name="T5" fmla="*/ 186 h 186"/>
                <a:gd name="T6" fmla="*/ 66 w 300"/>
                <a:gd name="T7" fmla="*/ 174 h 186"/>
                <a:gd name="T8" fmla="*/ 300 w 300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86">
                  <a:moveTo>
                    <a:pt x="300" y="0"/>
                  </a:moveTo>
                  <a:lnTo>
                    <a:pt x="66" y="174"/>
                  </a:lnTo>
                  <a:lnTo>
                    <a:pt x="0" y="186"/>
                  </a:lnTo>
                  <a:lnTo>
                    <a:pt x="66" y="174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7" name="Freeform 411"/>
            <p:cNvSpPr>
              <a:spLocks/>
            </p:cNvSpPr>
            <p:nvPr/>
          </p:nvSpPr>
          <p:spPr bwMode="auto">
            <a:xfrm>
              <a:off x="1902" y="2082"/>
              <a:ext cx="18" cy="0"/>
            </a:xfrm>
            <a:custGeom>
              <a:avLst/>
              <a:gdLst>
                <a:gd name="T0" fmla="*/ 0 w 18"/>
                <a:gd name="T1" fmla="*/ 0 w 18"/>
                <a:gd name="T2" fmla="*/ 0 w 18"/>
                <a:gd name="T3" fmla="*/ 18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8" name="Freeform 412"/>
            <p:cNvSpPr>
              <a:spLocks/>
            </p:cNvSpPr>
            <p:nvPr/>
          </p:nvSpPr>
          <p:spPr bwMode="auto">
            <a:xfrm>
              <a:off x="1980" y="2172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0 w 12"/>
                <a:gd name="T3" fmla="*/ 0 h 6"/>
                <a:gd name="T4" fmla="*/ 12 w 12"/>
                <a:gd name="T5" fmla="*/ 6 h 6"/>
                <a:gd name="T6" fmla="*/ 0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9" name="Freeform 413"/>
            <p:cNvSpPr>
              <a:spLocks/>
            </p:cNvSpPr>
            <p:nvPr/>
          </p:nvSpPr>
          <p:spPr bwMode="auto">
            <a:xfrm>
              <a:off x="1902" y="2082"/>
              <a:ext cx="72" cy="96"/>
            </a:xfrm>
            <a:custGeom>
              <a:avLst/>
              <a:gdLst>
                <a:gd name="T0" fmla="*/ 0 w 72"/>
                <a:gd name="T1" fmla="*/ 0 h 96"/>
                <a:gd name="T2" fmla="*/ 60 w 72"/>
                <a:gd name="T3" fmla="*/ 96 h 96"/>
                <a:gd name="T4" fmla="*/ 72 w 72"/>
                <a:gd name="T5" fmla="*/ 90 h 96"/>
                <a:gd name="T6" fmla="*/ 60 w 72"/>
                <a:gd name="T7" fmla="*/ 96 h 96"/>
                <a:gd name="T8" fmla="*/ 0 w 72"/>
                <a:gd name="T9" fmla="*/ 0 h 96"/>
                <a:gd name="T10" fmla="*/ 0 w 72"/>
                <a:gd name="T11" fmla="*/ 0 h 96"/>
                <a:gd name="T12" fmla="*/ 0 w 72"/>
                <a:gd name="T13" fmla="*/ 0 h 96"/>
                <a:gd name="T14" fmla="*/ 0 w 72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96">
                  <a:moveTo>
                    <a:pt x="0" y="0"/>
                  </a:moveTo>
                  <a:lnTo>
                    <a:pt x="60" y="96"/>
                  </a:lnTo>
                  <a:lnTo>
                    <a:pt x="72" y="90"/>
                  </a:lnTo>
                  <a:lnTo>
                    <a:pt x="60" y="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0" name="Rectangle 414"/>
            <p:cNvSpPr>
              <a:spLocks noChangeArrowheads="1"/>
            </p:cNvSpPr>
            <p:nvPr/>
          </p:nvSpPr>
          <p:spPr bwMode="auto">
            <a:xfrm>
              <a:off x="1902" y="208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1" name="Freeform 415"/>
            <p:cNvSpPr>
              <a:spLocks/>
            </p:cNvSpPr>
            <p:nvPr/>
          </p:nvSpPr>
          <p:spPr bwMode="auto">
            <a:xfrm>
              <a:off x="2004" y="2184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30 w 30"/>
                <a:gd name="T3" fmla="*/ 18 h 18"/>
                <a:gd name="T4" fmla="*/ 0 w 30"/>
                <a:gd name="T5" fmla="*/ 0 h 18"/>
                <a:gd name="T6" fmla="*/ 0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30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2" name="Freeform 416"/>
            <p:cNvSpPr>
              <a:spLocks/>
            </p:cNvSpPr>
            <p:nvPr/>
          </p:nvSpPr>
          <p:spPr bwMode="auto">
            <a:xfrm>
              <a:off x="2004" y="2130"/>
              <a:ext cx="468" cy="390"/>
            </a:xfrm>
            <a:custGeom>
              <a:avLst/>
              <a:gdLst>
                <a:gd name="T0" fmla="*/ 318 w 468"/>
                <a:gd name="T1" fmla="*/ 276 h 390"/>
                <a:gd name="T2" fmla="*/ 318 w 468"/>
                <a:gd name="T3" fmla="*/ 276 h 390"/>
                <a:gd name="T4" fmla="*/ 342 w 468"/>
                <a:gd name="T5" fmla="*/ 300 h 390"/>
                <a:gd name="T6" fmla="*/ 384 w 468"/>
                <a:gd name="T7" fmla="*/ 210 h 390"/>
                <a:gd name="T8" fmla="*/ 390 w 468"/>
                <a:gd name="T9" fmla="*/ 210 h 390"/>
                <a:gd name="T10" fmla="*/ 402 w 468"/>
                <a:gd name="T11" fmla="*/ 198 h 390"/>
                <a:gd name="T12" fmla="*/ 426 w 468"/>
                <a:gd name="T13" fmla="*/ 108 h 390"/>
                <a:gd name="T14" fmla="*/ 468 w 468"/>
                <a:gd name="T15" fmla="*/ 78 h 390"/>
                <a:gd name="T16" fmla="*/ 462 w 468"/>
                <a:gd name="T17" fmla="*/ 54 h 390"/>
                <a:gd name="T18" fmla="*/ 462 w 468"/>
                <a:gd name="T19" fmla="*/ 54 h 390"/>
                <a:gd name="T20" fmla="*/ 462 w 468"/>
                <a:gd name="T21" fmla="*/ 54 h 390"/>
                <a:gd name="T22" fmla="*/ 456 w 468"/>
                <a:gd name="T23" fmla="*/ 60 h 390"/>
                <a:gd name="T24" fmla="*/ 444 w 468"/>
                <a:gd name="T25" fmla="*/ 24 h 390"/>
                <a:gd name="T26" fmla="*/ 432 w 468"/>
                <a:gd name="T27" fmla="*/ 24 h 390"/>
                <a:gd name="T28" fmla="*/ 426 w 468"/>
                <a:gd name="T29" fmla="*/ 12 h 390"/>
                <a:gd name="T30" fmla="*/ 306 w 468"/>
                <a:gd name="T31" fmla="*/ 18 h 390"/>
                <a:gd name="T32" fmla="*/ 270 w 468"/>
                <a:gd name="T33" fmla="*/ 42 h 390"/>
                <a:gd name="T34" fmla="*/ 210 w 468"/>
                <a:gd name="T35" fmla="*/ 12 h 390"/>
                <a:gd name="T36" fmla="*/ 192 w 468"/>
                <a:gd name="T37" fmla="*/ 24 h 390"/>
                <a:gd name="T38" fmla="*/ 180 w 468"/>
                <a:gd name="T39" fmla="*/ 36 h 390"/>
                <a:gd name="T40" fmla="*/ 180 w 468"/>
                <a:gd name="T41" fmla="*/ 36 h 390"/>
                <a:gd name="T42" fmla="*/ 180 w 468"/>
                <a:gd name="T43" fmla="*/ 36 h 390"/>
                <a:gd name="T44" fmla="*/ 144 w 468"/>
                <a:gd name="T45" fmla="*/ 6 h 390"/>
                <a:gd name="T46" fmla="*/ 78 w 468"/>
                <a:gd name="T47" fmla="*/ 0 h 390"/>
                <a:gd name="T48" fmla="*/ 30 w 468"/>
                <a:gd name="T49" fmla="*/ 72 h 390"/>
                <a:gd name="T50" fmla="*/ 54 w 468"/>
                <a:gd name="T51" fmla="*/ 126 h 390"/>
                <a:gd name="T52" fmla="*/ 12 w 468"/>
                <a:gd name="T53" fmla="*/ 198 h 390"/>
                <a:gd name="T54" fmla="*/ 0 w 468"/>
                <a:gd name="T55" fmla="*/ 306 h 390"/>
                <a:gd name="T56" fmla="*/ 72 w 468"/>
                <a:gd name="T57" fmla="*/ 300 h 390"/>
                <a:gd name="T58" fmla="*/ 108 w 468"/>
                <a:gd name="T59" fmla="*/ 342 h 390"/>
                <a:gd name="T60" fmla="*/ 114 w 468"/>
                <a:gd name="T61" fmla="*/ 360 h 390"/>
                <a:gd name="T62" fmla="*/ 132 w 468"/>
                <a:gd name="T63" fmla="*/ 384 h 390"/>
                <a:gd name="T64" fmla="*/ 138 w 468"/>
                <a:gd name="T65" fmla="*/ 378 h 390"/>
                <a:gd name="T66" fmla="*/ 144 w 468"/>
                <a:gd name="T67" fmla="*/ 390 h 390"/>
                <a:gd name="T68" fmla="*/ 156 w 468"/>
                <a:gd name="T69" fmla="*/ 378 h 390"/>
                <a:gd name="T70" fmla="*/ 168 w 468"/>
                <a:gd name="T71" fmla="*/ 384 h 390"/>
                <a:gd name="T72" fmla="*/ 180 w 468"/>
                <a:gd name="T73" fmla="*/ 372 h 390"/>
                <a:gd name="T74" fmla="*/ 192 w 468"/>
                <a:gd name="T75" fmla="*/ 378 h 390"/>
                <a:gd name="T76" fmla="*/ 222 w 468"/>
                <a:gd name="T77" fmla="*/ 378 h 390"/>
                <a:gd name="T78" fmla="*/ 228 w 468"/>
                <a:gd name="T79" fmla="*/ 360 h 390"/>
                <a:gd name="T80" fmla="*/ 228 w 468"/>
                <a:gd name="T81" fmla="*/ 360 h 390"/>
                <a:gd name="T82" fmla="*/ 258 w 468"/>
                <a:gd name="T83" fmla="*/ 300 h 390"/>
                <a:gd name="T84" fmla="*/ 318 w 468"/>
                <a:gd name="T85" fmla="*/ 276 h 390"/>
                <a:gd name="T86" fmla="*/ 318 w 468"/>
                <a:gd name="T87" fmla="*/ 27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8" h="390">
                  <a:moveTo>
                    <a:pt x="318" y="276"/>
                  </a:moveTo>
                  <a:lnTo>
                    <a:pt x="318" y="276"/>
                  </a:lnTo>
                  <a:lnTo>
                    <a:pt x="342" y="300"/>
                  </a:lnTo>
                  <a:lnTo>
                    <a:pt x="384" y="210"/>
                  </a:lnTo>
                  <a:lnTo>
                    <a:pt x="390" y="210"/>
                  </a:lnTo>
                  <a:lnTo>
                    <a:pt x="402" y="198"/>
                  </a:lnTo>
                  <a:lnTo>
                    <a:pt x="426" y="108"/>
                  </a:lnTo>
                  <a:lnTo>
                    <a:pt x="468" y="78"/>
                  </a:lnTo>
                  <a:lnTo>
                    <a:pt x="462" y="54"/>
                  </a:lnTo>
                  <a:lnTo>
                    <a:pt x="462" y="54"/>
                  </a:lnTo>
                  <a:lnTo>
                    <a:pt x="462" y="54"/>
                  </a:lnTo>
                  <a:lnTo>
                    <a:pt x="456" y="60"/>
                  </a:lnTo>
                  <a:lnTo>
                    <a:pt x="444" y="24"/>
                  </a:lnTo>
                  <a:lnTo>
                    <a:pt x="432" y="24"/>
                  </a:lnTo>
                  <a:lnTo>
                    <a:pt x="426" y="12"/>
                  </a:lnTo>
                  <a:lnTo>
                    <a:pt x="306" y="18"/>
                  </a:lnTo>
                  <a:lnTo>
                    <a:pt x="270" y="42"/>
                  </a:lnTo>
                  <a:lnTo>
                    <a:pt x="210" y="12"/>
                  </a:lnTo>
                  <a:lnTo>
                    <a:pt x="192" y="24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44" y="6"/>
                  </a:lnTo>
                  <a:lnTo>
                    <a:pt x="78" y="0"/>
                  </a:lnTo>
                  <a:lnTo>
                    <a:pt x="30" y="72"/>
                  </a:lnTo>
                  <a:lnTo>
                    <a:pt x="54" y="126"/>
                  </a:lnTo>
                  <a:lnTo>
                    <a:pt x="12" y="198"/>
                  </a:lnTo>
                  <a:lnTo>
                    <a:pt x="0" y="306"/>
                  </a:lnTo>
                  <a:lnTo>
                    <a:pt x="72" y="300"/>
                  </a:lnTo>
                  <a:lnTo>
                    <a:pt x="108" y="342"/>
                  </a:lnTo>
                  <a:lnTo>
                    <a:pt x="114" y="360"/>
                  </a:lnTo>
                  <a:lnTo>
                    <a:pt x="132" y="384"/>
                  </a:lnTo>
                  <a:lnTo>
                    <a:pt x="138" y="378"/>
                  </a:lnTo>
                  <a:lnTo>
                    <a:pt x="144" y="390"/>
                  </a:lnTo>
                  <a:lnTo>
                    <a:pt x="156" y="378"/>
                  </a:lnTo>
                  <a:lnTo>
                    <a:pt x="168" y="384"/>
                  </a:lnTo>
                  <a:lnTo>
                    <a:pt x="180" y="372"/>
                  </a:lnTo>
                  <a:lnTo>
                    <a:pt x="192" y="378"/>
                  </a:lnTo>
                  <a:lnTo>
                    <a:pt x="222" y="378"/>
                  </a:lnTo>
                  <a:lnTo>
                    <a:pt x="228" y="360"/>
                  </a:lnTo>
                  <a:lnTo>
                    <a:pt x="228" y="360"/>
                  </a:lnTo>
                  <a:lnTo>
                    <a:pt x="258" y="300"/>
                  </a:lnTo>
                  <a:lnTo>
                    <a:pt x="318" y="276"/>
                  </a:lnTo>
                  <a:lnTo>
                    <a:pt x="318" y="27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3" name="Freeform 417"/>
            <p:cNvSpPr>
              <a:spLocks/>
            </p:cNvSpPr>
            <p:nvPr/>
          </p:nvSpPr>
          <p:spPr bwMode="auto">
            <a:xfrm>
              <a:off x="2016" y="2202"/>
              <a:ext cx="42" cy="126"/>
            </a:xfrm>
            <a:custGeom>
              <a:avLst/>
              <a:gdLst>
                <a:gd name="T0" fmla="*/ 42 w 42"/>
                <a:gd name="T1" fmla="*/ 54 h 126"/>
                <a:gd name="T2" fmla="*/ 0 w 42"/>
                <a:gd name="T3" fmla="*/ 126 h 126"/>
                <a:gd name="T4" fmla="*/ 42 w 42"/>
                <a:gd name="T5" fmla="*/ 54 h 126"/>
                <a:gd name="T6" fmla="*/ 18 w 42"/>
                <a:gd name="T7" fmla="*/ 0 h 126"/>
                <a:gd name="T8" fmla="*/ 18 w 42"/>
                <a:gd name="T9" fmla="*/ 0 h 126"/>
                <a:gd name="T10" fmla="*/ 42 w 42"/>
                <a:gd name="T11" fmla="*/ 5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26">
                  <a:moveTo>
                    <a:pt x="42" y="54"/>
                  </a:moveTo>
                  <a:lnTo>
                    <a:pt x="0" y="126"/>
                  </a:lnTo>
                  <a:lnTo>
                    <a:pt x="42" y="5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4" name="Freeform 418"/>
            <p:cNvSpPr>
              <a:spLocks/>
            </p:cNvSpPr>
            <p:nvPr/>
          </p:nvSpPr>
          <p:spPr bwMode="auto">
            <a:xfrm>
              <a:off x="2082" y="2130"/>
              <a:ext cx="102" cy="36"/>
            </a:xfrm>
            <a:custGeom>
              <a:avLst/>
              <a:gdLst>
                <a:gd name="T0" fmla="*/ 0 w 102"/>
                <a:gd name="T1" fmla="*/ 0 h 36"/>
                <a:gd name="T2" fmla="*/ 66 w 102"/>
                <a:gd name="T3" fmla="*/ 6 h 36"/>
                <a:gd name="T4" fmla="*/ 102 w 102"/>
                <a:gd name="T5" fmla="*/ 36 h 36"/>
                <a:gd name="T6" fmla="*/ 102 w 102"/>
                <a:gd name="T7" fmla="*/ 36 h 36"/>
                <a:gd name="T8" fmla="*/ 66 w 102"/>
                <a:gd name="T9" fmla="*/ 6 h 36"/>
                <a:gd name="T10" fmla="*/ 0 w 10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6">
                  <a:moveTo>
                    <a:pt x="0" y="0"/>
                  </a:moveTo>
                  <a:lnTo>
                    <a:pt x="66" y="6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5" name="Freeform 419"/>
            <p:cNvSpPr>
              <a:spLocks/>
            </p:cNvSpPr>
            <p:nvPr/>
          </p:nvSpPr>
          <p:spPr bwMode="auto">
            <a:xfrm>
              <a:off x="2196" y="2142"/>
              <a:ext cx="114" cy="30"/>
            </a:xfrm>
            <a:custGeom>
              <a:avLst/>
              <a:gdLst>
                <a:gd name="T0" fmla="*/ 18 w 114"/>
                <a:gd name="T1" fmla="*/ 0 h 30"/>
                <a:gd name="T2" fmla="*/ 0 w 114"/>
                <a:gd name="T3" fmla="*/ 12 h 30"/>
                <a:gd name="T4" fmla="*/ 18 w 114"/>
                <a:gd name="T5" fmla="*/ 0 h 30"/>
                <a:gd name="T6" fmla="*/ 78 w 114"/>
                <a:gd name="T7" fmla="*/ 30 h 30"/>
                <a:gd name="T8" fmla="*/ 114 w 114"/>
                <a:gd name="T9" fmla="*/ 6 h 30"/>
                <a:gd name="T10" fmla="*/ 78 w 114"/>
                <a:gd name="T11" fmla="*/ 30 h 30"/>
                <a:gd name="T12" fmla="*/ 18 w 114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30">
                  <a:moveTo>
                    <a:pt x="18" y="0"/>
                  </a:moveTo>
                  <a:lnTo>
                    <a:pt x="0" y="12"/>
                  </a:lnTo>
                  <a:lnTo>
                    <a:pt x="18" y="0"/>
                  </a:lnTo>
                  <a:lnTo>
                    <a:pt x="78" y="30"/>
                  </a:lnTo>
                  <a:lnTo>
                    <a:pt x="114" y="6"/>
                  </a:lnTo>
                  <a:lnTo>
                    <a:pt x="78" y="3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6" name="Freeform 420"/>
            <p:cNvSpPr>
              <a:spLocks/>
            </p:cNvSpPr>
            <p:nvPr/>
          </p:nvSpPr>
          <p:spPr bwMode="auto">
            <a:xfrm>
              <a:off x="2262" y="1283"/>
              <a:ext cx="636" cy="613"/>
            </a:xfrm>
            <a:custGeom>
              <a:avLst/>
              <a:gdLst>
                <a:gd name="T0" fmla="*/ 48 w 636"/>
                <a:gd name="T1" fmla="*/ 73 h 613"/>
                <a:gd name="T2" fmla="*/ 42 w 636"/>
                <a:gd name="T3" fmla="*/ 115 h 613"/>
                <a:gd name="T4" fmla="*/ 18 w 636"/>
                <a:gd name="T5" fmla="*/ 133 h 613"/>
                <a:gd name="T6" fmla="*/ 0 w 636"/>
                <a:gd name="T7" fmla="*/ 139 h 613"/>
                <a:gd name="T8" fmla="*/ 30 w 636"/>
                <a:gd name="T9" fmla="*/ 187 h 613"/>
                <a:gd name="T10" fmla="*/ 30 w 636"/>
                <a:gd name="T11" fmla="*/ 373 h 613"/>
                <a:gd name="T12" fmla="*/ 108 w 636"/>
                <a:gd name="T13" fmla="*/ 433 h 613"/>
                <a:gd name="T14" fmla="*/ 192 w 636"/>
                <a:gd name="T15" fmla="*/ 439 h 613"/>
                <a:gd name="T16" fmla="*/ 234 w 636"/>
                <a:gd name="T17" fmla="*/ 469 h 613"/>
                <a:gd name="T18" fmla="*/ 234 w 636"/>
                <a:gd name="T19" fmla="*/ 463 h 613"/>
                <a:gd name="T20" fmla="*/ 234 w 636"/>
                <a:gd name="T21" fmla="*/ 463 h 613"/>
                <a:gd name="T22" fmla="*/ 234 w 636"/>
                <a:gd name="T23" fmla="*/ 463 h 613"/>
                <a:gd name="T24" fmla="*/ 234 w 636"/>
                <a:gd name="T25" fmla="*/ 463 h 613"/>
                <a:gd name="T26" fmla="*/ 276 w 636"/>
                <a:gd name="T27" fmla="*/ 439 h 613"/>
                <a:gd name="T28" fmla="*/ 600 w 636"/>
                <a:gd name="T29" fmla="*/ 613 h 613"/>
                <a:gd name="T30" fmla="*/ 600 w 636"/>
                <a:gd name="T31" fmla="*/ 583 h 613"/>
                <a:gd name="T32" fmla="*/ 636 w 636"/>
                <a:gd name="T33" fmla="*/ 583 h 613"/>
                <a:gd name="T34" fmla="*/ 636 w 636"/>
                <a:gd name="T35" fmla="*/ 505 h 613"/>
                <a:gd name="T36" fmla="*/ 636 w 636"/>
                <a:gd name="T37" fmla="*/ 193 h 613"/>
                <a:gd name="T38" fmla="*/ 612 w 636"/>
                <a:gd name="T39" fmla="*/ 145 h 613"/>
                <a:gd name="T40" fmla="*/ 630 w 636"/>
                <a:gd name="T41" fmla="*/ 133 h 613"/>
                <a:gd name="T42" fmla="*/ 624 w 636"/>
                <a:gd name="T43" fmla="*/ 91 h 613"/>
                <a:gd name="T44" fmla="*/ 636 w 636"/>
                <a:gd name="T45" fmla="*/ 73 h 613"/>
                <a:gd name="T46" fmla="*/ 630 w 636"/>
                <a:gd name="T47" fmla="*/ 61 h 613"/>
                <a:gd name="T48" fmla="*/ 558 w 636"/>
                <a:gd name="T49" fmla="*/ 49 h 613"/>
                <a:gd name="T50" fmla="*/ 552 w 636"/>
                <a:gd name="T51" fmla="*/ 31 h 613"/>
                <a:gd name="T52" fmla="*/ 486 w 636"/>
                <a:gd name="T53" fmla="*/ 13 h 613"/>
                <a:gd name="T54" fmla="*/ 426 w 636"/>
                <a:gd name="T55" fmla="*/ 61 h 613"/>
                <a:gd name="T56" fmla="*/ 438 w 636"/>
                <a:gd name="T57" fmla="*/ 97 h 613"/>
                <a:gd name="T58" fmla="*/ 396 w 636"/>
                <a:gd name="T59" fmla="*/ 139 h 613"/>
                <a:gd name="T60" fmla="*/ 360 w 636"/>
                <a:gd name="T61" fmla="*/ 109 h 613"/>
                <a:gd name="T62" fmla="*/ 270 w 636"/>
                <a:gd name="T63" fmla="*/ 91 h 613"/>
                <a:gd name="T64" fmla="*/ 240 w 636"/>
                <a:gd name="T65" fmla="*/ 43 h 613"/>
                <a:gd name="T66" fmla="*/ 162 w 636"/>
                <a:gd name="T67" fmla="*/ 13 h 613"/>
                <a:gd name="T68" fmla="*/ 126 w 636"/>
                <a:gd name="T69" fmla="*/ 19 h 613"/>
                <a:gd name="T70" fmla="*/ 96 w 636"/>
                <a:gd name="T71" fmla="*/ 0 h 613"/>
                <a:gd name="T72" fmla="*/ 96 w 636"/>
                <a:gd name="T73" fmla="*/ 37 h 613"/>
                <a:gd name="T74" fmla="*/ 48 w 636"/>
                <a:gd name="T75" fmla="*/ 7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6" h="613">
                  <a:moveTo>
                    <a:pt x="48" y="73"/>
                  </a:moveTo>
                  <a:lnTo>
                    <a:pt x="42" y="115"/>
                  </a:lnTo>
                  <a:lnTo>
                    <a:pt x="18" y="133"/>
                  </a:lnTo>
                  <a:lnTo>
                    <a:pt x="0" y="139"/>
                  </a:lnTo>
                  <a:lnTo>
                    <a:pt x="30" y="187"/>
                  </a:lnTo>
                  <a:lnTo>
                    <a:pt x="30" y="373"/>
                  </a:lnTo>
                  <a:lnTo>
                    <a:pt x="108" y="433"/>
                  </a:lnTo>
                  <a:lnTo>
                    <a:pt x="192" y="439"/>
                  </a:lnTo>
                  <a:lnTo>
                    <a:pt x="234" y="469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76" y="439"/>
                  </a:lnTo>
                  <a:lnTo>
                    <a:pt x="600" y="613"/>
                  </a:lnTo>
                  <a:lnTo>
                    <a:pt x="600" y="583"/>
                  </a:lnTo>
                  <a:lnTo>
                    <a:pt x="636" y="583"/>
                  </a:lnTo>
                  <a:lnTo>
                    <a:pt x="636" y="505"/>
                  </a:lnTo>
                  <a:lnTo>
                    <a:pt x="636" y="193"/>
                  </a:lnTo>
                  <a:lnTo>
                    <a:pt x="612" y="145"/>
                  </a:lnTo>
                  <a:lnTo>
                    <a:pt x="630" y="133"/>
                  </a:lnTo>
                  <a:lnTo>
                    <a:pt x="624" y="91"/>
                  </a:lnTo>
                  <a:lnTo>
                    <a:pt x="636" y="73"/>
                  </a:lnTo>
                  <a:lnTo>
                    <a:pt x="630" y="61"/>
                  </a:lnTo>
                  <a:lnTo>
                    <a:pt x="558" y="49"/>
                  </a:lnTo>
                  <a:lnTo>
                    <a:pt x="552" y="31"/>
                  </a:lnTo>
                  <a:lnTo>
                    <a:pt x="486" y="13"/>
                  </a:lnTo>
                  <a:lnTo>
                    <a:pt x="426" y="61"/>
                  </a:lnTo>
                  <a:lnTo>
                    <a:pt x="438" y="97"/>
                  </a:lnTo>
                  <a:lnTo>
                    <a:pt x="396" y="139"/>
                  </a:lnTo>
                  <a:lnTo>
                    <a:pt x="360" y="109"/>
                  </a:lnTo>
                  <a:lnTo>
                    <a:pt x="270" y="91"/>
                  </a:lnTo>
                  <a:lnTo>
                    <a:pt x="240" y="43"/>
                  </a:lnTo>
                  <a:lnTo>
                    <a:pt x="162" y="13"/>
                  </a:lnTo>
                  <a:lnTo>
                    <a:pt x="126" y="19"/>
                  </a:lnTo>
                  <a:lnTo>
                    <a:pt x="96" y="0"/>
                  </a:lnTo>
                  <a:lnTo>
                    <a:pt x="96" y="37"/>
                  </a:lnTo>
                  <a:lnTo>
                    <a:pt x="48" y="7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7" name="Freeform 421"/>
            <p:cNvSpPr>
              <a:spLocks/>
            </p:cNvSpPr>
            <p:nvPr/>
          </p:nvSpPr>
          <p:spPr bwMode="auto">
            <a:xfrm>
              <a:off x="2262" y="1416"/>
              <a:ext cx="18" cy="6"/>
            </a:xfrm>
            <a:custGeom>
              <a:avLst/>
              <a:gdLst>
                <a:gd name="T0" fmla="*/ 18 w 18"/>
                <a:gd name="T1" fmla="*/ 0 h 6"/>
                <a:gd name="T2" fmla="*/ 0 w 18"/>
                <a:gd name="T3" fmla="*/ 6 h 6"/>
                <a:gd name="T4" fmla="*/ 0 w 18"/>
                <a:gd name="T5" fmla="*/ 6 h 6"/>
                <a:gd name="T6" fmla="*/ 18 w 18"/>
                <a:gd name="T7" fmla="*/ 0 h 6"/>
                <a:gd name="T8" fmla="*/ 18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8" name="Freeform 422"/>
            <p:cNvSpPr>
              <a:spLocks/>
            </p:cNvSpPr>
            <p:nvPr/>
          </p:nvSpPr>
          <p:spPr bwMode="auto">
            <a:xfrm>
              <a:off x="2280" y="1398"/>
              <a:ext cx="24" cy="18"/>
            </a:xfrm>
            <a:custGeom>
              <a:avLst/>
              <a:gdLst>
                <a:gd name="T0" fmla="*/ 24 w 24"/>
                <a:gd name="T1" fmla="*/ 0 h 18"/>
                <a:gd name="T2" fmla="*/ 0 w 24"/>
                <a:gd name="T3" fmla="*/ 18 h 18"/>
                <a:gd name="T4" fmla="*/ 0 w 24"/>
                <a:gd name="T5" fmla="*/ 18 h 18"/>
                <a:gd name="T6" fmla="*/ 24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9" name="Rectangle 423"/>
            <p:cNvSpPr>
              <a:spLocks noChangeArrowheads="1"/>
            </p:cNvSpPr>
            <p:nvPr/>
          </p:nvSpPr>
          <p:spPr bwMode="auto">
            <a:xfrm>
              <a:off x="2280" y="141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0" name="Freeform 424"/>
            <p:cNvSpPr>
              <a:spLocks/>
            </p:cNvSpPr>
            <p:nvPr/>
          </p:nvSpPr>
          <p:spPr bwMode="auto">
            <a:xfrm>
              <a:off x="2430" y="1722"/>
              <a:ext cx="432" cy="666"/>
            </a:xfrm>
            <a:custGeom>
              <a:avLst/>
              <a:gdLst>
                <a:gd name="T0" fmla="*/ 66 w 432"/>
                <a:gd name="T1" fmla="*/ 24 h 666"/>
                <a:gd name="T2" fmla="*/ 66 w 432"/>
                <a:gd name="T3" fmla="*/ 24 h 666"/>
                <a:gd name="T4" fmla="*/ 66 w 432"/>
                <a:gd name="T5" fmla="*/ 30 h 666"/>
                <a:gd name="T6" fmla="*/ 78 w 432"/>
                <a:gd name="T7" fmla="*/ 102 h 666"/>
                <a:gd name="T8" fmla="*/ 108 w 432"/>
                <a:gd name="T9" fmla="*/ 126 h 666"/>
                <a:gd name="T10" fmla="*/ 96 w 432"/>
                <a:gd name="T11" fmla="*/ 150 h 666"/>
                <a:gd name="T12" fmla="*/ 84 w 432"/>
                <a:gd name="T13" fmla="*/ 276 h 666"/>
                <a:gd name="T14" fmla="*/ 48 w 432"/>
                <a:gd name="T15" fmla="*/ 312 h 666"/>
                <a:gd name="T16" fmla="*/ 18 w 432"/>
                <a:gd name="T17" fmla="*/ 342 h 666"/>
                <a:gd name="T18" fmla="*/ 0 w 432"/>
                <a:gd name="T19" fmla="*/ 390 h 666"/>
                <a:gd name="T20" fmla="*/ 24 w 432"/>
                <a:gd name="T21" fmla="*/ 390 h 666"/>
                <a:gd name="T22" fmla="*/ 30 w 432"/>
                <a:gd name="T23" fmla="*/ 414 h 666"/>
                <a:gd name="T24" fmla="*/ 72 w 432"/>
                <a:gd name="T25" fmla="*/ 420 h 666"/>
                <a:gd name="T26" fmla="*/ 72 w 432"/>
                <a:gd name="T27" fmla="*/ 444 h 666"/>
                <a:gd name="T28" fmla="*/ 48 w 432"/>
                <a:gd name="T29" fmla="*/ 450 h 666"/>
                <a:gd name="T30" fmla="*/ 60 w 432"/>
                <a:gd name="T31" fmla="*/ 462 h 666"/>
                <a:gd name="T32" fmla="*/ 60 w 432"/>
                <a:gd name="T33" fmla="*/ 522 h 666"/>
                <a:gd name="T34" fmla="*/ 78 w 432"/>
                <a:gd name="T35" fmla="*/ 564 h 666"/>
                <a:gd name="T36" fmla="*/ 78 w 432"/>
                <a:gd name="T37" fmla="*/ 564 h 666"/>
                <a:gd name="T38" fmla="*/ 78 w 432"/>
                <a:gd name="T39" fmla="*/ 564 h 666"/>
                <a:gd name="T40" fmla="*/ 60 w 432"/>
                <a:gd name="T41" fmla="*/ 564 h 666"/>
                <a:gd name="T42" fmla="*/ 36 w 432"/>
                <a:gd name="T43" fmla="*/ 558 h 666"/>
                <a:gd name="T44" fmla="*/ 30 w 432"/>
                <a:gd name="T45" fmla="*/ 588 h 666"/>
                <a:gd name="T46" fmla="*/ 72 w 432"/>
                <a:gd name="T47" fmla="*/ 606 h 666"/>
                <a:gd name="T48" fmla="*/ 78 w 432"/>
                <a:gd name="T49" fmla="*/ 666 h 666"/>
                <a:gd name="T50" fmla="*/ 126 w 432"/>
                <a:gd name="T51" fmla="*/ 648 h 666"/>
                <a:gd name="T52" fmla="*/ 138 w 432"/>
                <a:gd name="T53" fmla="*/ 666 h 666"/>
                <a:gd name="T54" fmla="*/ 228 w 432"/>
                <a:gd name="T55" fmla="*/ 636 h 666"/>
                <a:gd name="T56" fmla="*/ 228 w 432"/>
                <a:gd name="T57" fmla="*/ 600 h 666"/>
                <a:gd name="T58" fmla="*/ 282 w 432"/>
                <a:gd name="T59" fmla="*/ 600 h 666"/>
                <a:gd name="T60" fmla="*/ 330 w 432"/>
                <a:gd name="T61" fmla="*/ 522 h 666"/>
                <a:gd name="T62" fmla="*/ 366 w 432"/>
                <a:gd name="T63" fmla="*/ 516 h 666"/>
                <a:gd name="T64" fmla="*/ 378 w 432"/>
                <a:gd name="T65" fmla="*/ 498 h 666"/>
                <a:gd name="T66" fmla="*/ 360 w 432"/>
                <a:gd name="T67" fmla="*/ 474 h 666"/>
                <a:gd name="T68" fmla="*/ 342 w 432"/>
                <a:gd name="T69" fmla="*/ 444 h 666"/>
                <a:gd name="T70" fmla="*/ 384 w 432"/>
                <a:gd name="T71" fmla="*/ 330 h 666"/>
                <a:gd name="T72" fmla="*/ 432 w 432"/>
                <a:gd name="T73" fmla="*/ 330 h 666"/>
                <a:gd name="T74" fmla="*/ 432 w 432"/>
                <a:gd name="T75" fmla="*/ 174 h 666"/>
                <a:gd name="T76" fmla="*/ 108 w 432"/>
                <a:gd name="T77" fmla="*/ 0 h 666"/>
                <a:gd name="T78" fmla="*/ 66 w 432"/>
                <a:gd name="T79" fmla="*/ 2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2" h="666">
                  <a:moveTo>
                    <a:pt x="66" y="24"/>
                  </a:moveTo>
                  <a:lnTo>
                    <a:pt x="66" y="24"/>
                  </a:lnTo>
                  <a:lnTo>
                    <a:pt x="66" y="30"/>
                  </a:lnTo>
                  <a:lnTo>
                    <a:pt x="78" y="102"/>
                  </a:lnTo>
                  <a:lnTo>
                    <a:pt x="108" y="126"/>
                  </a:lnTo>
                  <a:lnTo>
                    <a:pt x="96" y="150"/>
                  </a:lnTo>
                  <a:lnTo>
                    <a:pt x="84" y="276"/>
                  </a:lnTo>
                  <a:lnTo>
                    <a:pt x="48" y="312"/>
                  </a:lnTo>
                  <a:lnTo>
                    <a:pt x="18" y="342"/>
                  </a:lnTo>
                  <a:lnTo>
                    <a:pt x="0" y="390"/>
                  </a:lnTo>
                  <a:lnTo>
                    <a:pt x="24" y="390"/>
                  </a:lnTo>
                  <a:lnTo>
                    <a:pt x="30" y="414"/>
                  </a:lnTo>
                  <a:lnTo>
                    <a:pt x="72" y="420"/>
                  </a:lnTo>
                  <a:lnTo>
                    <a:pt x="72" y="444"/>
                  </a:lnTo>
                  <a:lnTo>
                    <a:pt x="48" y="450"/>
                  </a:lnTo>
                  <a:lnTo>
                    <a:pt x="60" y="462"/>
                  </a:lnTo>
                  <a:lnTo>
                    <a:pt x="60" y="522"/>
                  </a:lnTo>
                  <a:lnTo>
                    <a:pt x="78" y="564"/>
                  </a:lnTo>
                  <a:lnTo>
                    <a:pt x="78" y="564"/>
                  </a:lnTo>
                  <a:lnTo>
                    <a:pt x="78" y="564"/>
                  </a:lnTo>
                  <a:lnTo>
                    <a:pt x="60" y="564"/>
                  </a:lnTo>
                  <a:lnTo>
                    <a:pt x="36" y="558"/>
                  </a:lnTo>
                  <a:lnTo>
                    <a:pt x="30" y="588"/>
                  </a:lnTo>
                  <a:lnTo>
                    <a:pt x="72" y="606"/>
                  </a:lnTo>
                  <a:lnTo>
                    <a:pt x="78" y="666"/>
                  </a:lnTo>
                  <a:lnTo>
                    <a:pt x="126" y="648"/>
                  </a:lnTo>
                  <a:lnTo>
                    <a:pt x="138" y="666"/>
                  </a:lnTo>
                  <a:lnTo>
                    <a:pt x="228" y="636"/>
                  </a:lnTo>
                  <a:lnTo>
                    <a:pt x="228" y="600"/>
                  </a:lnTo>
                  <a:lnTo>
                    <a:pt x="282" y="600"/>
                  </a:lnTo>
                  <a:lnTo>
                    <a:pt x="330" y="522"/>
                  </a:lnTo>
                  <a:lnTo>
                    <a:pt x="366" y="516"/>
                  </a:lnTo>
                  <a:lnTo>
                    <a:pt x="378" y="498"/>
                  </a:lnTo>
                  <a:lnTo>
                    <a:pt x="360" y="474"/>
                  </a:lnTo>
                  <a:lnTo>
                    <a:pt x="342" y="444"/>
                  </a:lnTo>
                  <a:lnTo>
                    <a:pt x="384" y="330"/>
                  </a:lnTo>
                  <a:lnTo>
                    <a:pt x="432" y="330"/>
                  </a:lnTo>
                  <a:lnTo>
                    <a:pt x="432" y="174"/>
                  </a:lnTo>
                  <a:lnTo>
                    <a:pt x="108" y="0"/>
                  </a:lnTo>
                  <a:lnTo>
                    <a:pt x="66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1" name="Freeform 425"/>
            <p:cNvSpPr>
              <a:spLocks/>
            </p:cNvSpPr>
            <p:nvPr/>
          </p:nvSpPr>
          <p:spPr bwMode="auto">
            <a:xfrm>
              <a:off x="2430" y="2034"/>
              <a:ext cx="48" cy="78"/>
            </a:xfrm>
            <a:custGeom>
              <a:avLst/>
              <a:gdLst>
                <a:gd name="T0" fmla="*/ 0 w 48"/>
                <a:gd name="T1" fmla="*/ 78 h 78"/>
                <a:gd name="T2" fmla="*/ 18 w 48"/>
                <a:gd name="T3" fmla="*/ 30 h 78"/>
                <a:gd name="T4" fmla="*/ 48 w 48"/>
                <a:gd name="T5" fmla="*/ 0 h 78"/>
                <a:gd name="T6" fmla="*/ 18 w 48"/>
                <a:gd name="T7" fmla="*/ 30 h 78"/>
                <a:gd name="T8" fmla="*/ 0 w 4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8">
                  <a:moveTo>
                    <a:pt x="0" y="78"/>
                  </a:moveTo>
                  <a:lnTo>
                    <a:pt x="18" y="30"/>
                  </a:lnTo>
                  <a:lnTo>
                    <a:pt x="48" y="0"/>
                  </a:lnTo>
                  <a:lnTo>
                    <a:pt x="18" y="30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2" name="Freeform 426"/>
            <p:cNvSpPr>
              <a:spLocks/>
            </p:cNvSpPr>
            <p:nvPr/>
          </p:nvSpPr>
          <p:spPr bwMode="auto">
            <a:xfrm>
              <a:off x="2496" y="1752"/>
              <a:ext cx="12" cy="72"/>
            </a:xfrm>
            <a:custGeom>
              <a:avLst/>
              <a:gdLst>
                <a:gd name="T0" fmla="*/ 0 w 12"/>
                <a:gd name="T1" fmla="*/ 0 h 72"/>
                <a:gd name="T2" fmla="*/ 0 w 12"/>
                <a:gd name="T3" fmla="*/ 0 h 72"/>
                <a:gd name="T4" fmla="*/ 12 w 12"/>
                <a:gd name="T5" fmla="*/ 72 h 72"/>
                <a:gd name="T6" fmla="*/ 0 w 1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2">
                  <a:moveTo>
                    <a:pt x="0" y="0"/>
                  </a:moveTo>
                  <a:lnTo>
                    <a:pt x="0" y="0"/>
                  </a:lnTo>
                  <a:lnTo>
                    <a:pt x="12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3" name="Freeform 427"/>
            <p:cNvSpPr>
              <a:spLocks/>
            </p:cNvSpPr>
            <p:nvPr/>
          </p:nvSpPr>
          <p:spPr bwMode="auto">
            <a:xfrm>
              <a:off x="2496" y="1722"/>
              <a:ext cx="42" cy="24"/>
            </a:xfrm>
            <a:custGeom>
              <a:avLst/>
              <a:gdLst>
                <a:gd name="T0" fmla="*/ 0 w 42"/>
                <a:gd name="T1" fmla="*/ 24 h 24"/>
                <a:gd name="T2" fmla="*/ 0 w 42"/>
                <a:gd name="T3" fmla="*/ 24 h 24"/>
                <a:gd name="T4" fmla="*/ 42 w 42"/>
                <a:gd name="T5" fmla="*/ 0 h 24"/>
                <a:gd name="T6" fmla="*/ 0 w 42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4">
                  <a:moveTo>
                    <a:pt x="0" y="24"/>
                  </a:moveTo>
                  <a:lnTo>
                    <a:pt x="0" y="24"/>
                  </a:lnTo>
                  <a:lnTo>
                    <a:pt x="42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4" name="Rectangle 428"/>
            <p:cNvSpPr>
              <a:spLocks noChangeArrowheads="1"/>
            </p:cNvSpPr>
            <p:nvPr/>
          </p:nvSpPr>
          <p:spPr bwMode="auto">
            <a:xfrm>
              <a:off x="2496" y="1746"/>
              <a:ext cx="1" cy="6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5" name="Freeform 429"/>
            <p:cNvSpPr>
              <a:spLocks/>
            </p:cNvSpPr>
            <p:nvPr/>
          </p:nvSpPr>
          <p:spPr bwMode="auto">
            <a:xfrm>
              <a:off x="3354" y="1782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0 w 12"/>
                <a:gd name="T3" fmla="*/ 0 h 12"/>
                <a:gd name="T4" fmla="*/ 6 w 12"/>
                <a:gd name="T5" fmla="*/ 12 h 12"/>
                <a:gd name="T6" fmla="*/ 12 w 12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6" name="Freeform 430"/>
            <p:cNvSpPr>
              <a:spLocks/>
            </p:cNvSpPr>
            <p:nvPr/>
          </p:nvSpPr>
          <p:spPr bwMode="auto">
            <a:xfrm>
              <a:off x="3372" y="1818"/>
              <a:ext cx="6" cy="12"/>
            </a:xfrm>
            <a:custGeom>
              <a:avLst/>
              <a:gdLst>
                <a:gd name="T0" fmla="*/ 6 w 6"/>
                <a:gd name="T1" fmla="*/ 6 h 12"/>
                <a:gd name="T2" fmla="*/ 0 w 6"/>
                <a:gd name="T3" fmla="*/ 0 h 12"/>
                <a:gd name="T4" fmla="*/ 6 w 6"/>
                <a:gd name="T5" fmla="*/ 12 h 12"/>
                <a:gd name="T6" fmla="*/ 6 w 6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6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7" name="Freeform 431"/>
            <p:cNvSpPr>
              <a:spLocks/>
            </p:cNvSpPr>
            <p:nvPr/>
          </p:nvSpPr>
          <p:spPr bwMode="auto">
            <a:xfrm>
              <a:off x="2874" y="1356"/>
              <a:ext cx="444" cy="444"/>
            </a:xfrm>
            <a:custGeom>
              <a:avLst/>
              <a:gdLst>
                <a:gd name="T0" fmla="*/ 348 w 444"/>
                <a:gd name="T1" fmla="*/ 30 h 444"/>
                <a:gd name="T2" fmla="*/ 300 w 444"/>
                <a:gd name="T3" fmla="*/ 12 h 444"/>
                <a:gd name="T4" fmla="*/ 222 w 444"/>
                <a:gd name="T5" fmla="*/ 12 h 444"/>
                <a:gd name="T6" fmla="*/ 186 w 444"/>
                <a:gd name="T7" fmla="*/ 42 h 444"/>
                <a:gd name="T8" fmla="*/ 42 w 444"/>
                <a:gd name="T9" fmla="*/ 0 h 444"/>
                <a:gd name="T10" fmla="*/ 24 w 444"/>
                <a:gd name="T11" fmla="*/ 12 h 444"/>
                <a:gd name="T12" fmla="*/ 24 w 444"/>
                <a:gd name="T13" fmla="*/ 0 h 444"/>
                <a:gd name="T14" fmla="*/ 12 w 444"/>
                <a:gd name="T15" fmla="*/ 18 h 444"/>
                <a:gd name="T16" fmla="*/ 18 w 444"/>
                <a:gd name="T17" fmla="*/ 60 h 444"/>
                <a:gd name="T18" fmla="*/ 18 w 444"/>
                <a:gd name="T19" fmla="*/ 60 h 444"/>
                <a:gd name="T20" fmla="*/ 18 w 444"/>
                <a:gd name="T21" fmla="*/ 60 h 444"/>
                <a:gd name="T22" fmla="*/ 0 w 444"/>
                <a:gd name="T23" fmla="*/ 72 h 444"/>
                <a:gd name="T24" fmla="*/ 24 w 444"/>
                <a:gd name="T25" fmla="*/ 120 h 444"/>
                <a:gd name="T26" fmla="*/ 24 w 444"/>
                <a:gd name="T27" fmla="*/ 432 h 444"/>
                <a:gd name="T28" fmla="*/ 270 w 444"/>
                <a:gd name="T29" fmla="*/ 432 h 444"/>
                <a:gd name="T30" fmla="*/ 270 w 444"/>
                <a:gd name="T31" fmla="*/ 432 h 444"/>
                <a:gd name="T32" fmla="*/ 282 w 444"/>
                <a:gd name="T33" fmla="*/ 408 h 444"/>
                <a:gd name="T34" fmla="*/ 306 w 444"/>
                <a:gd name="T35" fmla="*/ 390 h 444"/>
                <a:gd name="T36" fmla="*/ 318 w 444"/>
                <a:gd name="T37" fmla="*/ 390 h 444"/>
                <a:gd name="T38" fmla="*/ 330 w 444"/>
                <a:gd name="T39" fmla="*/ 372 h 444"/>
                <a:gd name="T40" fmla="*/ 318 w 444"/>
                <a:gd name="T41" fmla="*/ 372 h 444"/>
                <a:gd name="T42" fmla="*/ 330 w 444"/>
                <a:gd name="T43" fmla="*/ 354 h 444"/>
                <a:gd name="T44" fmla="*/ 336 w 444"/>
                <a:gd name="T45" fmla="*/ 336 h 444"/>
                <a:gd name="T46" fmla="*/ 342 w 444"/>
                <a:gd name="T47" fmla="*/ 378 h 444"/>
                <a:gd name="T48" fmla="*/ 336 w 444"/>
                <a:gd name="T49" fmla="*/ 390 h 444"/>
                <a:gd name="T50" fmla="*/ 324 w 444"/>
                <a:gd name="T51" fmla="*/ 390 h 444"/>
                <a:gd name="T52" fmla="*/ 312 w 444"/>
                <a:gd name="T53" fmla="*/ 402 h 444"/>
                <a:gd name="T54" fmla="*/ 300 w 444"/>
                <a:gd name="T55" fmla="*/ 396 h 444"/>
                <a:gd name="T56" fmla="*/ 276 w 444"/>
                <a:gd name="T57" fmla="*/ 426 h 444"/>
                <a:gd name="T58" fmla="*/ 276 w 444"/>
                <a:gd name="T59" fmla="*/ 432 h 444"/>
                <a:gd name="T60" fmla="*/ 342 w 444"/>
                <a:gd name="T61" fmla="*/ 432 h 444"/>
                <a:gd name="T62" fmla="*/ 378 w 444"/>
                <a:gd name="T63" fmla="*/ 444 h 444"/>
                <a:gd name="T64" fmla="*/ 444 w 444"/>
                <a:gd name="T65" fmla="*/ 390 h 444"/>
                <a:gd name="T66" fmla="*/ 438 w 444"/>
                <a:gd name="T67" fmla="*/ 390 h 444"/>
                <a:gd name="T68" fmla="*/ 438 w 444"/>
                <a:gd name="T69" fmla="*/ 348 h 444"/>
                <a:gd name="T70" fmla="*/ 444 w 444"/>
                <a:gd name="T71" fmla="*/ 348 h 444"/>
                <a:gd name="T72" fmla="*/ 420 w 444"/>
                <a:gd name="T73" fmla="*/ 324 h 444"/>
                <a:gd name="T74" fmla="*/ 372 w 444"/>
                <a:gd name="T75" fmla="*/ 234 h 444"/>
                <a:gd name="T76" fmla="*/ 372 w 444"/>
                <a:gd name="T77" fmla="*/ 204 h 444"/>
                <a:gd name="T78" fmla="*/ 360 w 444"/>
                <a:gd name="T79" fmla="*/ 186 h 444"/>
                <a:gd name="T80" fmla="*/ 360 w 444"/>
                <a:gd name="T81" fmla="*/ 174 h 444"/>
                <a:gd name="T82" fmla="*/ 324 w 444"/>
                <a:gd name="T83" fmla="*/ 132 h 444"/>
                <a:gd name="T84" fmla="*/ 324 w 444"/>
                <a:gd name="T85" fmla="*/ 114 h 444"/>
                <a:gd name="T86" fmla="*/ 312 w 444"/>
                <a:gd name="T87" fmla="*/ 102 h 444"/>
                <a:gd name="T88" fmla="*/ 324 w 444"/>
                <a:gd name="T89" fmla="*/ 72 h 444"/>
                <a:gd name="T90" fmla="*/ 324 w 444"/>
                <a:gd name="T91" fmla="*/ 96 h 444"/>
                <a:gd name="T92" fmla="*/ 348 w 444"/>
                <a:gd name="T93" fmla="*/ 126 h 444"/>
                <a:gd name="T94" fmla="*/ 348 w 444"/>
                <a:gd name="T95" fmla="*/ 138 h 444"/>
                <a:gd name="T96" fmla="*/ 378 w 444"/>
                <a:gd name="T97" fmla="*/ 180 h 444"/>
                <a:gd name="T98" fmla="*/ 390 w 444"/>
                <a:gd name="T99" fmla="*/ 174 h 444"/>
                <a:gd name="T100" fmla="*/ 390 w 444"/>
                <a:gd name="T101" fmla="*/ 156 h 444"/>
                <a:gd name="T102" fmla="*/ 408 w 444"/>
                <a:gd name="T103" fmla="*/ 108 h 444"/>
                <a:gd name="T104" fmla="*/ 378 w 444"/>
                <a:gd name="T105" fmla="*/ 12 h 444"/>
                <a:gd name="T106" fmla="*/ 348 w 444"/>
                <a:gd name="T107" fmla="*/ 3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4" h="444">
                  <a:moveTo>
                    <a:pt x="348" y="30"/>
                  </a:moveTo>
                  <a:lnTo>
                    <a:pt x="300" y="12"/>
                  </a:lnTo>
                  <a:lnTo>
                    <a:pt x="222" y="12"/>
                  </a:lnTo>
                  <a:lnTo>
                    <a:pt x="186" y="42"/>
                  </a:lnTo>
                  <a:lnTo>
                    <a:pt x="42" y="0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12" y="1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24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82" y="408"/>
                  </a:lnTo>
                  <a:lnTo>
                    <a:pt x="306" y="390"/>
                  </a:lnTo>
                  <a:lnTo>
                    <a:pt x="318" y="390"/>
                  </a:lnTo>
                  <a:lnTo>
                    <a:pt x="330" y="372"/>
                  </a:lnTo>
                  <a:lnTo>
                    <a:pt x="318" y="372"/>
                  </a:lnTo>
                  <a:lnTo>
                    <a:pt x="330" y="354"/>
                  </a:lnTo>
                  <a:lnTo>
                    <a:pt x="336" y="336"/>
                  </a:lnTo>
                  <a:lnTo>
                    <a:pt x="342" y="378"/>
                  </a:lnTo>
                  <a:lnTo>
                    <a:pt x="336" y="390"/>
                  </a:lnTo>
                  <a:lnTo>
                    <a:pt x="324" y="390"/>
                  </a:lnTo>
                  <a:lnTo>
                    <a:pt x="312" y="402"/>
                  </a:lnTo>
                  <a:lnTo>
                    <a:pt x="300" y="396"/>
                  </a:lnTo>
                  <a:lnTo>
                    <a:pt x="276" y="426"/>
                  </a:lnTo>
                  <a:lnTo>
                    <a:pt x="276" y="432"/>
                  </a:lnTo>
                  <a:lnTo>
                    <a:pt x="342" y="432"/>
                  </a:lnTo>
                  <a:lnTo>
                    <a:pt x="378" y="444"/>
                  </a:lnTo>
                  <a:lnTo>
                    <a:pt x="444" y="390"/>
                  </a:lnTo>
                  <a:lnTo>
                    <a:pt x="438" y="390"/>
                  </a:lnTo>
                  <a:lnTo>
                    <a:pt x="438" y="348"/>
                  </a:lnTo>
                  <a:lnTo>
                    <a:pt x="444" y="348"/>
                  </a:lnTo>
                  <a:lnTo>
                    <a:pt x="420" y="324"/>
                  </a:lnTo>
                  <a:lnTo>
                    <a:pt x="372" y="234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74"/>
                  </a:lnTo>
                  <a:lnTo>
                    <a:pt x="324" y="132"/>
                  </a:lnTo>
                  <a:lnTo>
                    <a:pt x="324" y="114"/>
                  </a:lnTo>
                  <a:lnTo>
                    <a:pt x="312" y="102"/>
                  </a:lnTo>
                  <a:lnTo>
                    <a:pt x="324" y="72"/>
                  </a:lnTo>
                  <a:lnTo>
                    <a:pt x="324" y="96"/>
                  </a:lnTo>
                  <a:lnTo>
                    <a:pt x="348" y="126"/>
                  </a:lnTo>
                  <a:lnTo>
                    <a:pt x="348" y="138"/>
                  </a:lnTo>
                  <a:lnTo>
                    <a:pt x="378" y="180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408" y="108"/>
                  </a:lnTo>
                  <a:lnTo>
                    <a:pt x="378" y="12"/>
                  </a:lnTo>
                  <a:lnTo>
                    <a:pt x="348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8" name="Freeform 432"/>
            <p:cNvSpPr>
              <a:spLocks/>
            </p:cNvSpPr>
            <p:nvPr/>
          </p:nvSpPr>
          <p:spPr bwMode="auto">
            <a:xfrm>
              <a:off x="2886" y="1374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  <a:gd name="T4" fmla="*/ 6 w 6"/>
                <a:gd name="T5" fmla="*/ 42 h 42"/>
                <a:gd name="T6" fmla="*/ 6 w 6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9" name="Freeform 433"/>
            <p:cNvSpPr>
              <a:spLocks/>
            </p:cNvSpPr>
            <p:nvPr/>
          </p:nvSpPr>
          <p:spPr bwMode="auto">
            <a:xfrm>
              <a:off x="3348" y="1962"/>
              <a:ext cx="276" cy="288"/>
            </a:xfrm>
            <a:custGeom>
              <a:avLst/>
              <a:gdLst>
                <a:gd name="T0" fmla="*/ 24 w 276"/>
                <a:gd name="T1" fmla="*/ 30 h 288"/>
                <a:gd name="T2" fmla="*/ 0 w 276"/>
                <a:gd name="T3" fmla="*/ 132 h 288"/>
                <a:gd name="T4" fmla="*/ 6 w 276"/>
                <a:gd name="T5" fmla="*/ 144 h 288"/>
                <a:gd name="T6" fmla="*/ 126 w 276"/>
                <a:gd name="T7" fmla="*/ 138 h 288"/>
                <a:gd name="T8" fmla="*/ 144 w 276"/>
                <a:gd name="T9" fmla="*/ 138 h 288"/>
                <a:gd name="T10" fmla="*/ 144 w 276"/>
                <a:gd name="T11" fmla="*/ 138 h 288"/>
                <a:gd name="T12" fmla="*/ 144 w 276"/>
                <a:gd name="T13" fmla="*/ 138 h 288"/>
                <a:gd name="T14" fmla="*/ 240 w 276"/>
                <a:gd name="T15" fmla="*/ 228 h 288"/>
                <a:gd name="T16" fmla="*/ 216 w 276"/>
                <a:gd name="T17" fmla="*/ 288 h 288"/>
                <a:gd name="T18" fmla="*/ 258 w 276"/>
                <a:gd name="T19" fmla="*/ 288 h 288"/>
                <a:gd name="T20" fmla="*/ 264 w 276"/>
                <a:gd name="T21" fmla="*/ 282 h 288"/>
                <a:gd name="T22" fmla="*/ 270 w 276"/>
                <a:gd name="T23" fmla="*/ 270 h 288"/>
                <a:gd name="T24" fmla="*/ 270 w 276"/>
                <a:gd name="T25" fmla="*/ 270 h 288"/>
                <a:gd name="T26" fmla="*/ 270 w 276"/>
                <a:gd name="T27" fmla="*/ 270 h 288"/>
                <a:gd name="T28" fmla="*/ 270 w 276"/>
                <a:gd name="T29" fmla="*/ 264 h 288"/>
                <a:gd name="T30" fmla="*/ 246 w 276"/>
                <a:gd name="T31" fmla="*/ 264 h 288"/>
                <a:gd name="T32" fmla="*/ 276 w 276"/>
                <a:gd name="T33" fmla="*/ 240 h 288"/>
                <a:gd name="T34" fmla="*/ 228 w 276"/>
                <a:gd name="T35" fmla="*/ 180 h 288"/>
                <a:gd name="T36" fmla="*/ 186 w 276"/>
                <a:gd name="T37" fmla="*/ 138 h 288"/>
                <a:gd name="T38" fmla="*/ 162 w 276"/>
                <a:gd name="T39" fmla="*/ 120 h 288"/>
                <a:gd name="T40" fmla="*/ 126 w 276"/>
                <a:gd name="T41" fmla="*/ 114 h 288"/>
                <a:gd name="T42" fmla="*/ 96 w 276"/>
                <a:gd name="T43" fmla="*/ 24 h 288"/>
                <a:gd name="T44" fmla="*/ 72 w 276"/>
                <a:gd name="T45" fmla="*/ 0 h 288"/>
                <a:gd name="T46" fmla="*/ 72 w 276"/>
                <a:gd name="T47" fmla="*/ 12 h 288"/>
                <a:gd name="T48" fmla="*/ 24 w 276"/>
                <a:gd name="T49" fmla="*/ 3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6" h="288">
                  <a:moveTo>
                    <a:pt x="24" y="30"/>
                  </a:moveTo>
                  <a:lnTo>
                    <a:pt x="0" y="132"/>
                  </a:lnTo>
                  <a:lnTo>
                    <a:pt x="6" y="144"/>
                  </a:lnTo>
                  <a:lnTo>
                    <a:pt x="126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240" y="228"/>
                  </a:lnTo>
                  <a:lnTo>
                    <a:pt x="216" y="288"/>
                  </a:lnTo>
                  <a:lnTo>
                    <a:pt x="258" y="288"/>
                  </a:lnTo>
                  <a:lnTo>
                    <a:pt x="264" y="282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0" y="264"/>
                  </a:lnTo>
                  <a:lnTo>
                    <a:pt x="246" y="264"/>
                  </a:lnTo>
                  <a:lnTo>
                    <a:pt x="276" y="240"/>
                  </a:lnTo>
                  <a:lnTo>
                    <a:pt x="228" y="180"/>
                  </a:lnTo>
                  <a:lnTo>
                    <a:pt x="186" y="138"/>
                  </a:lnTo>
                  <a:lnTo>
                    <a:pt x="162" y="120"/>
                  </a:lnTo>
                  <a:lnTo>
                    <a:pt x="126" y="114"/>
                  </a:lnTo>
                  <a:lnTo>
                    <a:pt x="96" y="24"/>
                  </a:lnTo>
                  <a:lnTo>
                    <a:pt x="72" y="0"/>
                  </a:lnTo>
                  <a:lnTo>
                    <a:pt x="72" y="12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0" name="Freeform 434"/>
            <p:cNvSpPr>
              <a:spLocks/>
            </p:cNvSpPr>
            <p:nvPr/>
          </p:nvSpPr>
          <p:spPr bwMode="auto">
            <a:xfrm>
              <a:off x="2772" y="1746"/>
              <a:ext cx="648" cy="798"/>
            </a:xfrm>
            <a:custGeom>
              <a:avLst/>
              <a:gdLst>
                <a:gd name="T0" fmla="*/ 378 w 648"/>
                <a:gd name="T1" fmla="*/ 42 h 798"/>
                <a:gd name="T2" fmla="*/ 360 w 648"/>
                <a:gd name="T3" fmla="*/ 60 h 798"/>
                <a:gd name="T4" fmla="*/ 126 w 648"/>
                <a:gd name="T5" fmla="*/ 42 h 798"/>
                <a:gd name="T6" fmla="*/ 90 w 648"/>
                <a:gd name="T7" fmla="*/ 120 h 798"/>
                <a:gd name="T8" fmla="*/ 90 w 648"/>
                <a:gd name="T9" fmla="*/ 306 h 798"/>
                <a:gd name="T10" fmla="*/ 0 w 648"/>
                <a:gd name="T11" fmla="*/ 420 h 798"/>
                <a:gd name="T12" fmla="*/ 36 w 648"/>
                <a:gd name="T13" fmla="*/ 474 h 798"/>
                <a:gd name="T14" fmla="*/ 30 w 648"/>
                <a:gd name="T15" fmla="*/ 492 h 798"/>
                <a:gd name="T16" fmla="*/ 66 w 648"/>
                <a:gd name="T17" fmla="*/ 540 h 798"/>
                <a:gd name="T18" fmla="*/ 66 w 648"/>
                <a:gd name="T19" fmla="*/ 540 h 798"/>
                <a:gd name="T20" fmla="*/ 126 w 648"/>
                <a:gd name="T21" fmla="*/ 612 h 798"/>
                <a:gd name="T22" fmla="*/ 126 w 648"/>
                <a:gd name="T23" fmla="*/ 612 h 798"/>
                <a:gd name="T24" fmla="*/ 210 w 648"/>
                <a:gd name="T25" fmla="*/ 708 h 798"/>
                <a:gd name="T26" fmla="*/ 222 w 648"/>
                <a:gd name="T27" fmla="*/ 732 h 798"/>
                <a:gd name="T28" fmla="*/ 222 w 648"/>
                <a:gd name="T29" fmla="*/ 732 h 798"/>
                <a:gd name="T30" fmla="*/ 258 w 648"/>
                <a:gd name="T31" fmla="*/ 762 h 798"/>
                <a:gd name="T32" fmla="*/ 354 w 648"/>
                <a:gd name="T33" fmla="*/ 786 h 798"/>
                <a:gd name="T34" fmla="*/ 354 w 648"/>
                <a:gd name="T35" fmla="*/ 792 h 798"/>
                <a:gd name="T36" fmla="*/ 408 w 648"/>
                <a:gd name="T37" fmla="*/ 798 h 798"/>
                <a:gd name="T38" fmla="*/ 492 w 648"/>
                <a:gd name="T39" fmla="*/ 756 h 798"/>
                <a:gd name="T40" fmla="*/ 438 w 648"/>
                <a:gd name="T41" fmla="*/ 624 h 798"/>
                <a:gd name="T42" fmla="*/ 438 w 648"/>
                <a:gd name="T43" fmla="*/ 624 h 798"/>
                <a:gd name="T44" fmla="*/ 444 w 648"/>
                <a:gd name="T45" fmla="*/ 594 h 798"/>
                <a:gd name="T46" fmla="*/ 444 w 648"/>
                <a:gd name="T47" fmla="*/ 594 h 798"/>
                <a:gd name="T48" fmla="*/ 498 w 648"/>
                <a:gd name="T49" fmla="*/ 510 h 798"/>
                <a:gd name="T50" fmla="*/ 582 w 648"/>
                <a:gd name="T51" fmla="*/ 360 h 798"/>
                <a:gd name="T52" fmla="*/ 576 w 648"/>
                <a:gd name="T53" fmla="*/ 348 h 798"/>
                <a:gd name="T54" fmla="*/ 600 w 648"/>
                <a:gd name="T55" fmla="*/ 246 h 798"/>
                <a:gd name="T56" fmla="*/ 648 w 648"/>
                <a:gd name="T57" fmla="*/ 216 h 798"/>
                <a:gd name="T58" fmla="*/ 606 w 648"/>
                <a:gd name="T59" fmla="*/ 84 h 798"/>
                <a:gd name="T60" fmla="*/ 588 w 648"/>
                <a:gd name="T61" fmla="*/ 66 h 798"/>
                <a:gd name="T62" fmla="*/ 582 w 648"/>
                <a:gd name="T63" fmla="*/ 36 h 798"/>
                <a:gd name="T64" fmla="*/ 480 w 648"/>
                <a:gd name="T65" fmla="*/ 5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8" h="798">
                  <a:moveTo>
                    <a:pt x="444" y="42"/>
                  </a:moveTo>
                  <a:lnTo>
                    <a:pt x="378" y="42"/>
                  </a:lnTo>
                  <a:lnTo>
                    <a:pt x="378" y="42"/>
                  </a:lnTo>
                  <a:lnTo>
                    <a:pt x="360" y="60"/>
                  </a:lnTo>
                  <a:lnTo>
                    <a:pt x="372" y="42"/>
                  </a:lnTo>
                  <a:lnTo>
                    <a:pt x="126" y="42"/>
                  </a:lnTo>
                  <a:lnTo>
                    <a:pt x="126" y="120"/>
                  </a:lnTo>
                  <a:lnTo>
                    <a:pt x="90" y="120"/>
                  </a:lnTo>
                  <a:lnTo>
                    <a:pt x="90" y="150"/>
                  </a:lnTo>
                  <a:lnTo>
                    <a:pt x="90" y="306"/>
                  </a:lnTo>
                  <a:lnTo>
                    <a:pt x="42" y="306"/>
                  </a:lnTo>
                  <a:lnTo>
                    <a:pt x="0" y="420"/>
                  </a:lnTo>
                  <a:lnTo>
                    <a:pt x="18" y="450"/>
                  </a:lnTo>
                  <a:lnTo>
                    <a:pt x="36" y="474"/>
                  </a:lnTo>
                  <a:lnTo>
                    <a:pt x="24" y="492"/>
                  </a:lnTo>
                  <a:lnTo>
                    <a:pt x="30" y="492"/>
                  </a:lnTo>
                  <a:lnTo>
                    <a:pt x="54" y="528"/>
                  </a:lnTo>
                  <a:lnTo>
                    <a:pt x="66" y="540"/>
                  </a:lnTo>
                  <a:lnTo>
                    <a:pt x="66" y="540"/>
                  </a:lnTo>
                  <a:lnTo>
                    <a:pt x="66" y="540"/>
                  </a:lnTo>
                  <a:lnTo>
                    <a:pt x="60" y="582"/>
                  </a:lnTo>
                  <a:lnTo>
                    <a:pt x="126" y="612"/>
                  </a:lnTo>
                  <a:lnTo>
                    <a:pt x="126" y="612"/>
                  </a:lnTo>
                  <a:lnTo>
                    <a:pt x="126" y="612"/>
                  </a:lnTo>
                  <a:lnTo>
                    <a:pt x="126" y="630"/>
                  </a:lnTo>
                  <a:lnTo>
                    <a:pt x="210" y="708"/>
                  </a:lnTo>
                  <a:lnTo>
                    <a:pt x="216" y="726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58" y="762"/>
                  </a:lnTo>
                  <a:lnTo>
                    <a:pt x="312" y="756"/>
                  </a:lnTo>
                  <a:lnTo>
                    <a:pt x="354" y="786"/>
                  </a:lnTo>
                  <a:lnTo>
                    <a:pt x="354" y="792"/>
                  </a:lnTo>
                  <a:lnTo>
                    <a:pt x="354" y="792"/>
                  </a:lnTo>
                  <a:lnTo>
                    <a:pt x="354" y="792"/>
                  </a:lnTo>
                  <a:lnTo>
                    <a:pt x="408" y="798"/>
                  </a:lnTo>
                  <a:lnTo>
                    <a:pt x="474" y="774"/>
                  </a:lnTo>
                  <a:lnTo>
                    <a:pt x="492" y="756"/>
                  </a:lnTo>
                  <a:lnTo>
                    <a:pt x="564" y="756"/>
                  </a:lnTo>
                  <a:lnTo>
                    <a:pt x="438" y="624"/>
                  </a:lnTo>
                  <a:lnTo>
                    <a:pt x="438" y="624"/>
                  </a:lnTo>
                  <a:lnTo>
                    <a:pt x="438" y="624"/>
                  </a:lnTo>
                  <a:lnTo>
                    <a:pt x="438" y="618"/>
                  </a:lnTo>
                  <a:lnTo>
                    <a:pt x="444" y="594"/>
                  </a:lnTo>
                  <a:lnTo>
                    <a:pt x="444" y="594"/>
                  </a:lnTo>
                  <a:lnTo>
                    <a:pt x="444" y="594"/>
                  </a:lnTo>
                  <a:lnTo>
                    <a:pt x="498" y="600"/>
                  </a:lnTo>
                  <a:lnTo>
                    <a:pt x="498" y="510"/>
                  </a:lnTo>
                  <a:lnTo>
                    <a:pt x="582" y="360"/>
                  </a:lnTo>
                  <a:lnTo>
                    <a:pt x="582" y="360"/>
                  </a:lnTo>
                  <a:lnTo>
                    <a:pt x="576" y="348"/>
                  </a:lnTo>
                  <a:lnTo>
                    <a:pt x="576" y="348"/>
                  </a:lnTo>
                  <a:lnTo>
                    <a:pt x="576" y="348"/>
                  </a:lnTo>
                  <a:lnTo>
                    <a:pt x="600" y="246"/>
                  </a:lnTo>
                  <a:lnTo>
                    <a:pt x="648" y="228"/>
                  </a:lnTo>
                  <a:lnTo>
                    <a:pt x="648" y="216"/>
                  </a:lnTo>
                  <a:lnTo>
                    <a:pt x="612" y="180"/>
                  </a:lnTo>
                  <a:lnTo>
                    <a:pt x="606" y="84"/>
                  </a:lnTo>
                  <a:lnTo>
                    <a:pt x="600" y="72"/>
                  </a:lnTo>
                  <a:lnTo>
                    <a:pt x="588" y="66"/>
                  </a:lnTo>
                  <a:lnTo>
                    <a:pt x="588" y="48"/>
                  </a:lnTo>
                  <a:lnTo>
                    <a:pt x="582" y="36"/>
                  </a:lnTo>
                  <a:lnTo>
                    <a:pt x="546" y="0"/>
                  </a:lnTo>
                  <a:lnTo>
                    <a:pt x="480" y="54"/>
                  </a:lnTo>
                  <a:lnTo>
                    <a:pt x="444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1" name="Freeform 435"/>
            <p:cNvSpPr>
              <a:spLocks/>
            </p:cNvSpPr>
            <p:nvPr/>
          </p:nvSpPr>
          <p:spPr bwMode="auto">
            <a:xfrm>
              <a:off x="2772" y="2052"/>
              <a:ext cx="90" cy="144"/>
            </a:xfrm>
            <a:custGeom>
              <a:avLst/>
              <a:gdLst>
                <a:gd name="T0" fmla="*/ 0 w 90"/>
                <a:gd name="T1" fmla="*/ 114 h 144"/>
                <a:gd name="T2" fmla="*/ 18 w 90"/>
                <a:gd name="T3" fmla="*/ 144 h 144"/>
                <a:gd name="T4" fmla="*/ 0 w 90"/>
                <a:gd name="T5" fmla="*/ 114 h 144"/>
                <a:gd name="T6" fmla="*/ 42 w 90"/>
                <a:gd name="T7" fmla="*/ 0 h 144"/>
                <a:gd name="T8" fmla="*/ 90 w 90"/>
                <a:gd name="T9" fmla="*/ 0 h 144"/>
                <a:gd name="T10" fmla="*/ 42 w 90"/>
                <a:gd name="T11" fmla="*/ 0 h 144"/>
                <a:gd name="T12" fmla="*/ 0 w 90"/>
                <a:gd name="T13" fmla="*/ 1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44">
                  <a:moveTo>
                    <a:pt x="0" y="114"/>
                  </a:moveTo>
                  <a:lnTo>
                    <a:pt x="18" y="14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90" y="0"/>
                  </a:lnTo>
                  <a:lnTo>
                    <a:pt x="42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2" name="Freeform 436"/>
            <p:cNvSpPr>
              <a:spLocks/>
            </p:cNvSpPr>
            <p:nvPr/>
          </p:nvSpPr>
          <p:spPr bwMode="auto">
            <a:xfrm>
              <a:off x="3348" y="1992"/>
              <a:ext cx="24" cy="102"/>
            </a:xfrm>
            <a:custGeom>
              <a:avLst/>
              <a:gdLst>
                <a:gd name="T0" fmla="*/ 0 w 24"/>
                <a:gd name="T1" fmla="*/ 102 h 102"/>
                <a:gd name="T2" fmla="*/ 0 w 24"/>
                <a:gd name="T3" fmla="*/ 102 h 102"/>
                <a:gd name="T4" fmla="*/ 24 w 24"/>
                <a:gd name="T5" fmla="*/ 0 h 102"/>
                <a:gd name="T6" fmla="*/ 0 w 24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2">
                  <a:moveTo>
                    <a:pt x="0" y="102"/>
                  </a:moveTo>
                  <a:lnTo>
                    <a:pt x="0" y="102"/>
                  </a:lnTo>
                  <a:lnTo>
                    <a:pt x="24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3" name="Freeform 437"/>
            <p:cNvSpPr>
              <a:spLocks/>
            </p:cNvSpPr>
            <p:nvPr/>
          </p:nvSpPr>
          <p:spPr bwMode="auto">
            <a:xfrm>
              <a:off x="3372" y="1962"/>
              <a:ext cx="48" cy="30"/>
            </a:xfrm>
            <a:custGeom>
              <a:avLst/>
              <a:gdLst>
                <a:gd name="T0" fmla="*/ 0 w 48"/>
                <a:gd name="T1" fmla="*/ 30 h 30"/>
                <a:gd name="T2" fmla="*/ 48 w 48"/>
                <a:gd name="T3" fmla="*/ 12 h 30"/>
                <a:gd name="T4" fmla="*/ 48 w 48"/>
                <a:gd name="T5" fmla="*/ 0 h 30"/>
                <a:gd name="T6" fmla="*/ 48 w 48"/>
                <a:gd name="T7" fmla="*/ 12 h 30"/>
                <a:gd name="T8" fmla="*/ 0 w 48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0">
                  <a:moveTo>
                    <a:pt x="0" y="30"/>
                  </a:moveTo>
                  <a:lnTo>
                    <a:pt x="48" y="12"/>
                  </a:lnTo>
                  <a:lnTo>
                    <a:pt x="48" y="0"/>
                  </a:lnTo>
                  <a:lnTo>
                    <a:pt x="48" y="12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4" name="Freeform 438"/>
            <p:cNvSpPr>
              <a:spLocks/>
            </p:cNvSpPr>
            <p:nvPr/>
          </p:nvSpPr>
          <p:spPr bwMode="auto">
            <a:xfrm>
              <a:off x="2472" y="2238"/>
              <a:ext cx="522" cy="330"/>
            </a:xfrm>
            <a:custGeom>
              <a:avLst/>
              <a:gdLst>
                <a:gd name="T0" fmla="*/ 240 w 522"/>
                <a:gd name="T1" fmla="*/ 84 h 330"/>
                <a:gd name="T2" fmla="*/ 186 w 522"/>
                <a:gd name="T3" fmla="*/ 84 h 330"/>
                <a:gd name="T4" fmla="*/ 186 w 522"/>
                <a:gd name="T5" fmla="*/ 120 h 330"/>
                <a:gd name="T6" fmla="*/ 96 w 522"/>
                <a:gd name="T7" fmla="*/ 150 h 330"/>
                <a:gd name="T8" fmla="*/ 96 w 522"/>
                <a:gd name="T9" fmla="*/ 150 h 330"/>
                <a:gd name="T10" fmla="*/ 96 w 522"/>
                <a:gd name="T11" fmla="*/ 150 h 330"/>
                <a:gd name="T12" fmla="*/ 84 w 522"/>
                <a:gd name="T13" fmla="*/ 132 h 330"/>
                <a:gd name="T14" fmla="*/ 36 w 522"/>
                <a:gd name="T15" fmla="*/ 150 h 330"/>
                <a:gd name="T16" fmla="*/ 36 w 522"/>
                <a:gd name="T17" fmla="*/ 156 h 330"/>
                <a:gd name="T18" fmla="*/ 0 w 522"/>
                <a:gd name="T19" fmla="*/ 246 h 330"/>
                <a:gd name="T20" fmla="*/ 66 w 522"/>
                <a:gd name="T21" fmla="*/ 330 h 330"/>
                <a:gd name="T22" fmla="*/ 66 w 522"/>
                <a:gd name="T23" fmla="*/ 324 h 330"/>
                <a:gd name="T24" fmla="*/ 90 w 522"/>
                <a:gd name="T25" fmla="*/ 306 h 330"/>
                <a:gd name="T26" fmla="*/ 108 w 522"/>
                <a:gd name="T27" fmla="*/ 294 h 330"/>
                <a:gd name="T28" fmla="*/ 108 w 522"/>
                <a:gd name="T29" fmla="*/ 294 h 330"/>
                <a:gd name="T30" fmla="*/ 108 w 522"/>
                <a:gd name="T31" fmla="*/ 294 h 330"/>
                <a:gd name="T32" fmla="*/ 150 w 522"/>
                <a:gd name="T33" fmla="*/ 318 h 330"/>
                <a:gd name="T34" fmla="*/ 180 w 522"/>
                <a:gd name="T35" fmla="*/ 300 h 330"/>
                <a:gd name="T36" fmla="*/ 192 w 522"/>
                <a:gd name="T37" fmla="*/ 246 h 330"/>
                <a:gd name="T38" fmla="*/ 330 w 522"/>
                <a:gd name="T39" fmla="*/ 276 h 330"/>
                <a:gd name="T40" fmla="*/ 354 w 522"/>
                <a:gd name="T41" fmla="*/ 270 h 330"/>
                <a:gd name="T42" fmla="*/ 522 w 522"/>
                <a:gd name="T43" fmla="*/ 240 h 330"/>
                <a:gd name="T44" fmla="*/ 516 w 522"/>
                <a:gd name="T45" fmla="*/ 234 h 330"/>
                <a:gd name="T46" fmla="*/ 510 w 522"/>
                <a:gd name="T47" fmla="*/ 216 h 330"/>
                <a:gd name="T48" fmla="*/ 426 w 522"/>
                <a:gd name="T49" fmla="*/ 138 h 330"/>
                <a:gd name="T50" fmla="*/ 426 w 522"/>
                <a:gd name="T51" fmla="*/ 120 h 330"/>
                <a:gd name="T52" fmla="*/ 360 w 522"/>
                <a:gd name="T53" fmla="*/ 90 h 330"/>
                <a:gd name="T54" fmla="*/ 366 w 522"/>
                <a:gd name="T55" fmla="*/ 48 h 330"/>
                <a:gd name="T56" fmla="*/ 354 w 522"/>
                <a:gd name="T57" fmla="*/ 36 h 330"/>
                <a:gd name="T58" fmla="*/ 330 w 522"/>
                <a:gd name="T59" fmla="*/ 0 h 330"/>
                <a:gd name="T60" fmla="*/ 324 w 522"/>
                <a:gd name="T61" fmla="*/ 0 h 330"/>
                <a:gd name="T62" fmla="*/ 324 w 522"/>
                <a:gd name="T63" fmla="*/ 0 h 330"/>
                <a:gd name="T64" fmla="*/ 288 w 522"/>
                <a:gd name="T65" fmla="*/ 6 h 330"/>
                <a:gd name="T66" fmla="*/ 240 w 522"/>
                <a:gd name="T67" fmla="*/ 8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2" h="330">
                  <a:moveTo>
                    <a:pt x="240" y="84"/>
                  </a:moveTo>
                  <a:lnTo>
                    <a:pt x="186" y="84"/>
                  </a:lnTo>
                  <a:lnTo>
                    <a:pt x="186" y="120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84" y="132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0" y="246"/>
                  </a:lnTo>
                  <a:lnTo>
                    <a:pt x="66" y="330"/>
                  </a:lnTo>
                  <a:lnTo>
                    <a:pt x="66" y="324"/>
                  </a:lnTo>
                  <a:lnTo>
                    <a:pt x="90" y="306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50" y="318"/>
                  </a:lnTo>
                  <a:lnTo>
                    <a:pt x="180" y="300"/>
                  </a:lnTo>
                  <a:lnTo>
                    <a:pt x="192" y="246"/>
                  </a:lnTo>
                  <a:lnTo>
                    <a:pt x="330" y="276"/>
                  </a:lnTo>
                  <a:lnTo>
                    <a:pt x="354" y="270"/>
                  </a:lnTo>
                  <a:lnTo>
                    <a:pt x="522" y="240"/>
                  </a:lnTo>
                  <a:lnTo>
                    <a:pt x="516" y="234"/>
                  </a:lnTo>
                  <a:lnTo>
                    <a:pt x="510" y="216"/>
                  </a:lnTo>
                  <a:lnTo>
                    <a:pt x="426" y="138"/>
                  </a:lnTo>
                  <a:lnTo>
                    <a:pt x="426" y="120"/>
                  </a:lnTo>
                  <a:lnTo>
                    <a:pt x="360" y="90"/>
                  </a:lnTo>
                  <a:lnTo>
                    <a:pt x="366" y="48"/>
                  </a:lnTo>
                  <a:lnTo>
                    <a:pt x="354" y="36"/>
                  </a:lnTo>
                  <a:lnTo>
                    <a:pt x="330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288" y="6"/>
                  </a:lnTo>
                  <a:lnTo>
                    <a:pt x="240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5" name="Freeform 439"/>
            <p:cNvSpPr>
              <a:spLocks/>
            </p:cNvSpPr>
            <p:nvPr/>
          </p:nvSpPr>
          <p:spPr bwMode="auto">
            <a:xfrm>
              <a:off x="2568" y="2358"/>
              <a:ext cx="90" cy="30"/>
            </a:xfrm>
            <a:custGeom>
              <a:avLst/>
              <a:gdLst>
                <a:gd name="T0" fmla="*/ 90 w 90"/>
                <a:gd name="T1" fmla="*/ 0 h 30"/>
                <a:gd name="T2" fmla="*/ 0 w 90"/>
                <a:gd name="T3" fmla="*/ 30 h 30"/>
                <a:gd name="T4" fmla="*/ 0 w 90"/>
                <a:gd name="T5" fmla="*/ 30 h 30"/>
                <a:gd name="T6" fmla="*/ 90 w 9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">
                  <a:moveTo>
                    <a:pt x="90" y="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6" name="Freeform 440"/>
            <p:cNvSpPr>
              <a:spLocks/>
            </p:cNvSpPr>
            <p:nvPr/>
          </p:nvSpPr>
          <p:spPr bwMode="auto">
            <a:xfrm>
              <a:off x="2658" y="2322"/>
              <a:ext cx="54" cy="36"/>
            </a:xfrm>
            <a:custGeom>
              <a:avLst/>
              <a:gdLst>
                <a:gd name="T0" fmla="*/ 54 w 54"/>
                <a:gd name="T1" fmla="*/ 0 h 36"/>
                <a:gd name="T2" fmla="*/ 0 w 54"/>
                <a:gd name="T3" fmla="*/ 0 h 36"/>
                <a:gd name="T4" fmla="*/ 0 w 54"/>
                <a:gd name="T5" fmla="*/ 36 h 36"/>
                <a:gd name="T6" fmla="*/ 0 w 54"/>
                <a:gd name="T7" fmla="*/ 0 h 36"/>
                <a:gd name="T8" fmla="*/ 54 w 54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6">
                  <a:moveTo>
                    <a:pt x="5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7" name="Freeform 441"/>
            <p:cNvSpPr>
              <a:spLocks/>
            </p:cNvSpPr>
            <p:nvPr/>
          </p:nvSpPr>
          <p:spPr bwMode="auto">
            <a:xfrm>
              <a:off x="2796" y="2238"/>
              <a:ext cx="30" cy="36"/>
            </a:xfrm>
            <a:custGeom>
              <a:avLst/>
              <a:gdLst>
                <a:gd name="T0" fmla="*/ 6 w 30"/>
                <a:gd name="T1" fmla="*/ 0 h 36"/>
                <a:gd name="T2" fmla="*/ 30 w 30"/>
                <a:gd name="T3" fmla="*/ 36 h 36"/>
                <a:gd name="T4" fmla="*/ 6 w 30"/>
                <a:gd name="T5" fmla="*/ 0 h 36"/>
                <a:gd name="T6" fmla="*/ 0 w 30"/>
                <a:gd name="T7" fmla="*/ 0 h 36"/>
                <a:gd name="T8" fmla="*/ 0 w 30"/>
                <a:gd name="T9" fmla="*/ 0 h 36"/>
                <a:gd name="T10" fmla="*/ 6 w 30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6">
                  <a:moveTo>
                    <a:pt x="6" y="0"/>
                  </a:moveTo>
                  <a:lnTo>
                    <a:pt x="30" y="3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8" name="Freeform 442"/>
            <p:cNvSpPr>
              <a:spLocks/>
            </p:cNvSpPr>
            <p:nvPr/>
          </p:nvSpPr>
          <p:spPr bwMode="auto">
            <a:xfrm>
              <a:off x="2988" y="2472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6 w 6"/>
                <a:gd name="T5" fmla="*/ 6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9" name="Freeform 443"/>
            <p:cNvSpPr>
              <a:spLocks/>
            </p:cNvSpPr>
            <p:nvPr/>
          </p:nvSpPr>
          <p:spPr bwMode="auto">
            <a:xfrm>
              <a:off x="2832" y="2286"/>
              <a:ext cx="66" cy="72"/>
            </a:xfrm>
            <a:custGeom>
              <a:avLst/>
              <a:gdLst>
                <a:gd name="T0" fmla="*/ 66 w 66"/>
                <a:gd name="T1" fmla="*/ 72 h 72"/>
                <a:gd name="T2" fmla="*/ 66 w 66"/>
                <a:gd name="T3" fmla="*/ 72 h 72"/>
                <a:gd name="T4" fmla="*/ 0 w 66"/>
                <a:gd name="T5" fmla="*/ 42 h 72"/>
                <a:gd name="T6" fmla="*/ 6 w 66"/>
                <a:gd name="T7" fmla="*/ 0 h 72"/>
                <a:gd name="T8" fmla="*/ 6 w 66"/>
                <a:gd name="T9" fmla="*/ 0 h 72"/>
                <a:gd name="T10" fmla="*/ 0 w 66"/>
                <a:gd name="T11" fmla="*/ 42 h 72"/>
                <a:gd name="T12" fmla="*/ 66 w 6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72">
                  <a:moveTo>
                    <a:pt x="66" y="72"/>
                  </a:moveTo>
                  <a:lnTo>
                    <a:pt x="66" y="72"/>
                  </a:lnTo>
                  <a:lnTo>
                    <a:pt x="0" y="4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42"/>
                  </a:lnTo>
                  <a:lnTo>
                    <a:pt x="66" y="7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0" name="Freeform 444"/>
            <p:cNvSpPr>
              <a:spLocks/>
            </p:cNvSpPr>
            <p:nvPr/>
          </p:nvSpPr>
          <p:spPr bwMode="auto">
            <a:xfrm>
              <a:off x="3210" y="2100"/>
              <a:ext cx="600" cy="444"/>
            </a:xfrm>
            <a:custGeom>
              <a:avLst/>
              <a:gdLst>
                <a:gd name="T0" fmla="*/ 150 w 600"/>
                <a:gd name="T1" fmla="*/ 402 h 444"/>
                <a:gd name="T2" fmla="*/ 216 w 600"/>
                <a:gd name="T3" fmla="*/ 444 h 444"/>
                <a:gd name="T4" fmla="*/ 264 w 600"/>
                <a:gd name="T5" fmla="*/ 444 h 444"/>
                <a:gd name="T6" fmla="*/ 300 w 600"/>
                <a:gd name="T7" fmla="*/ 414 h 444"/>
                <a:gd name="T8" fmla="*/ 354 w 600"/>
                <a:gd name="T9" fmla="*/ 432 h 444"/>
                <a:gd name="T10" fmla="*/ 438 w 600"/>
                <a:gd name="T11" fmla="*/ 384 h 444"/>
                <a:gd name="T12" fmla="*/ 480 w 600"/>
                <a:gd name="T13" fmla="*/ 384 h 444"/>
                <a:gd name="T14" fmla="*/ 600 w 600"/>
                <a:gd name="T15" fmla="*/ 258 h 444"/>
                <a:gd name="T16" fmla="*/ 558 w 600"/>
                <a:gd name="T17" fmla="*/ 270 h 444"/>
                <a:gd name="T18" fmla="*/ 432 w 600"/>
                <a:gd name="T19" fmla="*/ 222 h 444"/>
                <a:gd name="T20" fmla="*/ 414 w 600"/>
                <a:gd name="T21" fmla="*/ 186 h 444"/>
                <a:gd name="T22" fmla="*/ 390 w 600"/>
                <a:gd name="T23" fmla="*/ 156 h 444"/>
                <a:gd name="T24" fmla="*/ 396 w 600"/>
                <a:gd name="T25" fmla="*/ 150 h 444"/>
                <a:gd name="T26" fmla="*/ 396 w 600"/>
                <a:gd name="T27" fmla="*/ 150 h 444"/>
                <a:gd name="T28" fmla="*/ 396 w 600"/>
                <a:gd name="T29" fmla="*/ 150 h 444"/>
                <a:gd name="T30" fmla="*/ 396 w 600"/>
                <a:gd name="T31" fmla="*/ 150 h 444"/>
                <a:gd name="T32" fmla="*/ 354 w 600"/>
                <a:gd name="T33" fmla="*/ 150 h 444"/>
                <a:gd name="T34" fmla="*/ 378 w 600"/>
                <a:gd name="T35" fmla="*/ 90 h 444"/>
                <a:gd name="T36" fmla="*/ 282 w 600"/>
                <a:gd name="T37" fmla="*/ 0 h 444"/>
                <a:gd name="T38" fmla="*/ 264 w 600"/>
                <a:gd name="T39" fmla="*/ 0 h 444"/>
                <a:gd name="T40" fmla="*/ 144 w 600"/>
                <a:gd name="T41" fmla="*/ 6 h 444"/>
                <a:gd name="T42" fmla="*/ 144 w 600"/>
                <a:gd name="T43" fmla="*/ 6 h 444"/>
                <a:gd name="T44" fmla="*/ 60 w 600"/>
                <a:gd name="T45" fmla="*/ 156 h 444"/>
                <a:gd name="T46" fmla="*/ 60 w 600"/>
                <a:gd name="T47" fmla="*/ 246 h 444"/>
                <a:gd name="T48" fmla="*/ 6 w 600"/>
                <a:gd name="T49" fmla="*/ 240 h 444"/>
                <a:gd name="T50" fmla="*/ 0 w 600"/>
                <a:gd name="T51" fmla="*/ 264 h 444"/>
                <a:gd name="T52" fmla="*/ 0 w 600"/>
                <a:gd name="T53" fmla="*/ 270 h 444"/>
                <a:gd name="T54" fmla="*/ 126 w 600"/>
                <a:gd name="T55" fmla="*/ 402 h 444"/>
                <a:gd name="T56" fmla="*/ 150 w 600"/>
                <a:gd name="T57" fmla="*/ 40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0" h="444">
                  <a:moveTo>
                    <a:pt x="150" y="402"/>
                  </a:moveTo>
                  <a:lnTo>
                    <a:pt x="216" y="444"/>
                  </a:lnTo>
                  <a:lnTo>
                    <a:pt x="264" y="444"/>
                  </a:lnTo>
                  <a:lnTo>
                    <a:pt x="300" y="414"/>
                  </a:lnTo>
                  <a:lnTo>
                    <a:pt x="354" y="432"/>
                  </a:lnTo>
                  <a:lnTo>
                    <a:pt x="438" y="384"/>
                  </a:lnTo>
                  <a:lnTo>
                    <a:pt x="480" y="384"/>
                  </a:lnTo>
                  <a:lnTo>
                    <a:pt x="600" y="258"/>
                  </a:lnTo>
                  <a:lnTo>
                    <a:pt x="558" y="270"/>
                  </a:lnTo>
                  <a:lnTo>
                    <a:pt x="432" y="222"/>
                  </a:lnTo>
                  <a:lnTo>
                    <a:pt x="414" y="186"/>
                  </a:lnTo>
                  <a:lnTo>
                    <a:pt x="390" y="156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54" y="150"/>
                  </a:lnTo>
                  <a:lnTo>
                    <a:pt x="378" y="90"/>
                  </a:lnTo>
                  <a:lnTo>
                    <a:pt x="282" y="0"/>
                  </a:lnTo>
                  <a:lnTo>
                    <a:pt x="264" y="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60" y="156"/>
                  </a:lnTo>
                  <a:lnTo>
                    <a:pt x="60" y="246"/>
                  </a:lnTo>
                  <a:lnTo>
                    <a:pt x="6" y="24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26" y="402"/>
                  </a:lnTo>
                  <a:lnTo>
                    <a:pt x="150" y="40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1" name="Rectangle 445"/>
            <p:cNvSpPr>
              <a:spLocks noChangeArrowheads="1"/>
            </p:cNvSpPr>
            <p:nvPr/>
          </p:nvSpPr>
          <p:spPr bwMode="auto">
            <a:xfrm>
              <a:off x="3354" y="210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2" name="Freeform 446"/>
            <p:cNvSpPr>
              <a:spLocks/>
            </p:cNvSpPr>
            <p:nvPr/>
          </p:nvSpPr>
          <p:spPr bwMode="auto">
            <a:xfrm>
              <a:off x="3354" y="2100"/>
              <a:ext cx="120" cy="6"/>
            </a:xfrm>
            <a:custGeom>
              <a:avLst/>
              <a:gdLst>
                <a:gd name="T0" fmla="*/ 120 w 120"/>
                <a:gd name="T1" fmla="*/ 0 h 6"/>
                <a:gd name="T2" fmla="*/ 0 w 120"/>
                <a:gd name="T3" fmla="*/ 6 h 6"/>
                <a:gd name="T4" fmla="*/ 0 w 120"/>
                <a:gd name="T5" fmla="*/ 6 h 6"/>
                <a:gd name="T6" fmla="*/ 120 w 12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6">
                  <a:moveTo>
                    <a:pt x="12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3" name="Freeform 447"/>
            <p:cNvSpPr>
              <a:spLocks/>
            </p:cNvSpPr>
            <p:nvPr/>
          </p:nvSpPr>
          <p:spPr bwMode="auto">
            <a:xfrm>
              <a:off x="3492" y="2100"/>
              <a:ext cx="96" cy="90"/>
            </a:xfrm>
            <a:custGeom>
              <a:avLst/>
              <a:gdLst>
                <a:gd name="T0" fmla="*/ 0 w 96"/>
                <a:gd name="T1" fmla="*/ 0 h 90"/>
                <a:gd name="T2" fmla="*/ 0 w 96"/>
                <a:gd name="T3" fmla="*/ 0 h 90"/>
                <a:gd name="T4" fmla="*/ 96 w 96"/>
                <a:gd name="T5" fmla="*/ 90 h 90"/>
                <a:gd name="T6" fmla="*/ 0 w 96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90">
                  <a:moveTo>
                    <a:pt x="0" y="0"/>
                  </a:moveTo>
                  <a:lnTo>
                    <a:pt x="0" y="0"/>
                  </a:lnTo>
                  <a:lnTo>
                    <a:pt x="96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4" name="Freeform 448"/>
            <p:cNvSpPr>
              <a:spLocks/>
            </p:cNvSpPr>
            <p:nvPr/>
          </p:nvSpPr>
          <p:spPr bwMode="auto">
            <a:xfrm>
              <a:off x="3564" y="2190"/>
              <a:ext cx="42" cy="60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60 h 60"/>
                <a:gd name="T4" fmla="*/ 0 w 42"/>
                <a:gd name="T5" fmla="*/ 60 h 60"/>
                <a:gd name="T6" fmla="*/ 24 w 42"/>
                <a:gd name="T7" fmla="*/ 0 h 60"/>
                <a:gd name="T8" fmla="*/ 0 w 42"/>
                <a:gd name="T9" fmla="*/ 60 h 60"/>
                <a:gd name="T10" fmla="*/ 42 w 4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lnTo>
                    <a:pt x="42" y="60"/>
                  </a:lnTo>
                  <a:lnTo>
                    <a:pt x="0" y="60"/>
                  </a:lnTo>
                  <a:lnTo>
                    <a:pt x="24" y="0"/>
                  </a:lnTo>
                  <a:lnTo>
                    <a:pt x="0" y="60"/>
                  </a:lnTo>
                  <a:lnTo>
                    <a:pt x="42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5" name="Rectangle 449"/>
            <p:cNvSpPr>
              <a:spLocks noChangeArrowheads="1"/>
            </p:cNvSpPr>
            <p:nvPr/>
          </p:nvSpPr>
          <p:spPr bwMode="auto">
            <a:xfrm>
              <a:off x="3354" y="210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6" name="Freeform 450"/>
            <p:cNvSpPr>
              <a:spLocks/>
            </p:cNvSpPr>
            <p:nvPr/>
          </p:nvSpPr>
          <p:spPr bwMode="auto">
            <a:xfrm>
              <a:off x="3216" y="2340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54 w 54"/>
                <a:gd name="T5" fmla="*/ 6 h 6"/>
                <a:gd name="T6" fmla="*/ 0 w 5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5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7" name="Freeform 451"/>
            <p:cNvSpPr>
              <a:spLocks/>
            </p:cNvSpPr>
            <p:nvPr/>
          </p:nvSpPr>
          <p:spPr bwMode="auto">
            <a:xfrm>
              <a:off x="3210" y="2364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8" name="Freeform 452"/>
            <p:cNvSpPr>
              <a:spLocks/>
            </p:cNvSpPr>
            <p:nvPr/>
          </p:nvSpPr>
          <p:spPr bwMode="auto">
            <a:xfrm>
              <a:off x="3528" y="2208"/>
              <a:ext cx="408" cy="540"/>
            </a:xfrm>
            <a:custGeom>
              <a:avLst/>
              <a:gdLst>
                <a:gd name="T0" fmla="*/ 78 w 408"/>
                <a:gd name="T1" fmla="*/ 42 h 540"/>
                <a:gd name="T2" fmla="*/ 78 w 408"/>
                <a:gd name="T3" fmla="*/ 42 h 540"/>
                <a:gd name="T4" fmla="*/ 78 w 408"/>
                <a:gd name="T5" fmla="*/ 42 h 540"/>
                <a:gd name="T6" fmla="*/ 72 w 408"/>
                <a:gd name="T7" fmla="*/ 48 h 540"/>
                <a:gd name="T8" fmla="*/ 96 w 408"/>
                <a:gd name="T9" fmla="*/ 78 h 540"/>
                <a:gd name="T10" fmla="*/ 114 w 408"/>
                <a:gd name="T11" fmla="*/ 114 h 540"/>
                <a:gd name="T12" fmla="*/ 240 w 408"/>
                <a:gd name="T13" fmla="*/ 162 h 540"/>
                <a:gd name="T14" fmla="*/ 282 w 408"/>
                <a:gd name="T15" fmla="*/ 150 h 540"/>
                <a:gd name="T16" fmla="*/ 162 w 408"/>
                <a:gd name="T17" fmla="*/ 276 h 540"/>
                <a:gd name="T18" fmla="*/ 120 w 408"/>
                <a:gd name="T19" fmla="*/ 276 h 540"/>
                <a:gd name="T20" fmla="*/ 36 w 408"/>
                <a:gd name="T21" fmla="*/ 324 h 540"/>
                <a:gd name="T22" fmla="*/ 36 w 408"/>
                <a:gd name="T23" fmla="*/ 324 h 540"/>
                <a:gd name="T24" fmla="*/ 36 w 408"/>
                <a:gd name="T25" fmla="*/ 324 h 540"/>
                <a:gd name="T26" fmla="*/ 36 w 408"/>
                <a:gd name="T27" fmla="*/ 324 h 540"/>
                <a:gd name="T28" fmla="*/ 0 w 408"/>
                <a:gd name="T29" fmla="*/ 372 h 540"/>
                <a:gd name="T30" fmla="*/ 0 w 408"/>
                <a:gd name="T31" fmla="*/ 516 h 540"/>
                <a:gd name="T32" fmla="*/ 24 w 408"/>
                <a:gd name="T33" fmla="*/ 540 h 540"/>
                <a:gd name="T34" fmla="*/ 60 w 408"/>
                <a:gd name="T35" fmla="*/ 498 h 540"/>
                <a:gd name="T36" fmla="*/ 60 w 408"/>
                <a:gd name="T37" fmla="*/ 492 h 540"/>
                <a:gd name="T38" fmla="*/ 72 w 408"/>
                <a:gd name="T39" fmla="*/ 486 h 540"/>
                <a:gd name="T40" fmla="*/ 138 w 408"/>
                <a:gd name="T41" fmla="*/ 420 h 540"/>
                <a:gd name="T42" fmla="*/ 186 w 408"/>
                <a:gd name="T43" fmla="*/ 396 h 540"/>
                <a:gd name="T44" fmla="*/ 216 w 408"/>
                <a:gd name="T45" fmla="*/ 360 h 540"/>
                <a:gd name="T46" fmla="*/ 264 w 408"/>
                <a:gd name="T47" fmla="*/ 318 h 540"/>
                <a:gd name="T48" fmla="*/ 282 w 408"/>
                <a:gd name="T49" fmla="*/ 276 h 540"/>
                <a:gd name="T50" fmla="*/ 312 w 408"/>
                <a:gd name="T51" fmla="*/ 246 h 540"/>
                <a:gd name="T52" fmla="*/ 318 w 408"/>
                <a:gd name="T53" fmla="*/ 228 h 540"/>
                <a:gd name="T54" fmla="*/ 348 w 408"/>
                <a:gd name="T55" fmla="*/ 180 h 540"/>
                <a:gd name="T56" fmla="*/ 348 w 408"/>
                <a:gd name="T57" fmla="*/ 162 h 540"/>
                <a:gd name="T58" fmla="*/ 360 w 408"/>
                <a:gd name="T59" fmla="*/ 150 h 540"/>
                <a:gd name="T60" fmla="*/ 384 w 408"/>
                <a:gd name="T61" fmla="*/ 114 h 540"/>
                <a:gd name="T62" fmla="*/ 390 w 408"/>
                <a:gd name="T63" fmla="*/ 66 h 540"/>
                <a:gd name="T64" fmla="*/ 402 w 408"/>
                <a:gd name="T65" fmla="*/ 54 h 540"/>
                <a:gd name="T66" fmla="*/ 396 w 408"/>
                <a:gd name="T67" fmla="*/ 24 h 540"/>
                <a:gd name="T68" fmla="*/ 408 w 408"/>
                <a:gd name="T69" fmla="*/ 12 h 540"/>
                <a:gd name="T70" fmla="*/ 378 w 408"/>
                <a:gd name="T71" fmla="*/ 0 h 540"/>
                <a:gd name="T72" fmla="*/ 372 w 408"/>
                <a:gd name="T73" fmla="*/ 12 h 540"/>
                <a:gd name="T74" fmla="*/ 294 w 408"/>
                <a:gd name="T75" fmla="*/ 30 h 540"/>
                <a:gd name="T76" fmla="*/ 252 w 408"/>
                <a:gd name="T77" fmla="*/ 30 h 540"/>
                <a:gd name="T78" fmla="*/ 222 w 408"/>
                <a:gd name="T79" fmla="*/ 54 h 540"/>
                <a:gd name="T80" fmla="*/ 180 w 408"/>
                <a:gd name="T81" fmla="*/ 42 h 540"/>
                <a:gd name="T82" fmla="*/ 150 w 408"/>
                <a:gd name="T83" fmla="*/ 66 h 540"/>
                <a:gd name="T84" fmla="*/ 126 w 408"/>
                <a:gd name="T85" fmla="*/ 66 h 540"/>
                <a:gd name="T86" fmla="*/ 90 w 408"/>
                <a:gd name="T87" fmla="*/ 24 h 540"/>
                <a:gd name="T88" fmla="*/ 84 w 408"/>
                <a:gd name="T89" fmla="*/ 36 h 540"/>
                <a:gd name="T90" fmla="*/ 78 w 408"/>
                <a:gd name="T91" fmla="*/ 4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8" h="540">
                  <a:moveTo>
                    <a:pt x="78" y="42"/>
                  </a:moveTo>
                  <a:lnTo>
                    <a:pt x="78" y="42"/>
                  </a:lnTo>
                  <a:lnTo>
                    <a:pt x="78" y="42"/>
                  </a:lnTo>
                  <a:lnTo>
                    <a:pt x="72" y="48"/>
                  </a:lnTo>
                  <a:lnTo>
                    <a:pt x="96" y="78"/>
                  </a:lnTo>
                  <a:lnTo>
                    <a:pt x="114" y="114"/>
                  </a:lnTo>
                  <a:lnTo>
                    <a:pt x="240" y="162"/>
                  </a:lnTo>
                  <a:lnTo>
                    <a:pt x="282" y="150"/>
                  </a:lnTo>
                  <a:lnTo>
                    <a:pt x="162" y="276"/>
                  </a:lnTo>
                  <a:lnTo>
                    <a:pt x="120" y="276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0" y="372"/>
                  </a:lnTo>
                  <a:lnTo>
                    <a:pt x="0" y="516"/>
                  </a:lnTo>
                  <a:lnTo>
                    <a:pt x="24" y="540"/>
                  </a:lnTo>
                  <a:lnTo>
                    <a:pt x="60" y="498"/>
                  </a:lnTo>
                  <a:lnTo>
                    <a:pt x="60" y="492"/>
                  </a:lnTo>
                  <a:lnTo>
                    <a:pt x="72" y="486"/>
                  </a:lnTo>
                  <a:lnTo>
                    <a:pt x="138" y="420"/>
                  </a:lnTo>
                  <a:lnTo>
                    <a:pt x="186" y="396"/>
                  </a:lnTo>
                  <a:lnTo>
                    <a:pt x="216" y="360"/>
                  </a:lnTo>
                  <a:lnTo>
                    <a:pt x="264" y="318"/>
                  </a:lnTo>
                  <a:lnTo>
                    <a:pt x="282" y="276"/>
                  </a:lnTo>
                  <a:lnTo>
                    <a:pt x="312" y="246"/>
                  </a:lnTo>
                  <a:lnTo>
                    <a:pt x="318" y="228"/>
                  </a:lnTo>
                  <a:lnTo>
                    <a:pt x="348" y="180"/>
                  </a:lnTo>
                  <a:lnTo>
                    <a:pt x="348" y="162"/>
                  </a:lnTo>
                  <a:lnTo>
                    <a:pt x="360" y="150"/>
                  </a:lnTo>
                  <a:lnTo>
                    <a:pt x="384" y="114"/>
                  </a:lnTo>
                  <a:lnTo>
                    <a:pt x="390" y="66"/>
                  </a:lnTo>
                  <a:lnTo>
                    <a:pt x="402" y="54"/>
                  </a:lnTo>
                  <a:lnTo>
                    <a:pt x="396" y="24"/>
                  </a:lnTo>
                  <a:lnTo>
                    <a:pt x="408" y="12"/>
                  </a:lnTo>
                  <a:lnTo>
                    <a:pt x="378" y="0"/>
                  </a:lnTo>
                  <a:lnTo>
                    <a:pt x="372" y="12"/>
                  </a:lnTo>
                  <a:lnTo>
                    <a:pt x="294" y="30"/>
                  </a:lnTo>
                  <a:lnTo>
                    <a:pt x="252" y="30"/>
                  </a:lnTo>
                  <a:lnTo>
                    <a:pt x="222" y="54"/>
                  </a:lnTo>
                  <a:lnTo>
                    <a:pt x="180" y="42"/>
                  </a:lnTo>
                  <a:lnTo>
                    <a:pt x="150" y="66"/>
                  </a:lnTo>
                  <a:lnTo>
                    <a:pt x="126" y="66"/>
                  </a:lnTo>
                  <a:lnTo>
                    <a:pt x="90" y="24"/>
                  </a:lnTo>
                  <a:lnTo>
                    <a:pt x="84" y="36"/>
                  </a:lnTo>
                  <a:lnTo>
                    <a:pt x="78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9" name="Freeform 453"/>
            <p:cNvSpPr>
              <a:spLocks/>
            </p:cNvSpPr>
            <p:nvPr/>
          </p:nvSpPr>
          <p:spPr bwMode="auto">
            <a:xfrm>
              <a:off x="3612" y="2232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6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0" name="Rectangle 454"/>
            <p:cNvSpPr>
              <a:spLocks noChangeArrowheads="1"/>
            </p:cNvSpPr>
            <p:nvPr/>
          </p:nvSpPr>
          <p:spPr bwMode="auto">
            <a:xfrm>
              <a:off x="3606" y="2250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1" name="Freeform 455"/>
            <p:cNvSpPr>
              <a:spLocks/>
            </p:cNvSpPr>
            <p:nvPr/>
          </p:nvSpPr>
          <p:spPr bwMode="auto">
            <a:xfrm>
              <a:off x="3624" y="2286"/>
              <a:ext cx="186" cy="84"/>
            </a:xfrm>
            <a:custGeom>
              <a:avLst/>
              <a:gdLst>
                <a:gd name="T0" fmla="*/ 144 w 186"/>
                <a:gd name="T1" fmla="*/ 84 h 84"/>
                <a:gd name="T2" fmla="*/ 186 w 186"/>
                <a:gd name="T3" fmla="*/ 72 h 84"/>
                <a:gd name="T4" fmla="*/ 144 w 186"/>
                <a:gd name="T5" fmla="*/ 84 h 84"/>
                <a:gd name="T6" fmla="*/ 18 w 186"/>
                <a:gd name="T7" fmla="*/ 36 h 84"/>
                <a:gd name="T8" fmla="*/ 0 w 186"/>
                <a:gd name="T9" fmla="*/ 0 h 84"/>
                <a:gd name="T10" fmla="*/ 18 w 186"/>
                <a:gd name="T11" fmla="*/ 36 h 84"/>
                <a:gd name="T12" fmla="*/ 144 w 18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84">
                  <a:moveTo>
                    <a:pt x="144" y="84"/>
                  </a:moveTo>
                  <a:lnTo>
                    <a:pt x="186" y="72"/>
                  </a:lnTo>
                  <a:lnTo>
                    <a:pt x="144" y="84"/>
                  </a:lnTo>
                  <a:lnTo>
                    <a:pt x="18" y="36"/>
                  </a:lnTo>
                  <a:lnTo>
                    <a:pt x="0" y="0"/>
                  </a:lnTo>
                  <a:lnTo>
                    <a:pt x="18" y="36"/>
                  </a:lnTo>
                  <a:lnTo>
                    <a:pt x="144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" name="Freeform 456"/>
            <p:cNvSpPr>
              <a:spLocks/>
            </p:cNvSpPr>
            <p:nvPr/>
          </p:nvSpPr>
          <p:spPr bwMode="auto">
            <a:xfrm>
              <a:off x="2232" y="2172"/>
              <a:ext cx="306" cy="474"/>
            </a:xfrm>
            <a:custGeom>
              <a:avLst/>
              <a:gdLst>
                <a:gd name="T0" fmla="*/ 114 w 306"/>
                <a:gd name="T1" fmla="*/ 444 h 474"/>
                <a:gd name="T2" fmla="*/ 114 w 306"/>
                <a:gd name="T3" fmla="*/ 426 h 474"/>
                <a:gd name="T4" fmla="*/ 114 w 306"/>
                <a:gd name="T5" fmla="*/ 426 h 474"/>
                <a:gd name="T6" fmla="*/ 114 w 306"/>
                <a:gd name="T7" fmla="*/ 426 h 474"/>
                <a:gd name="T8" fmla="*/ 186 w 306"/>
                <a:gd name="T9" fmla="*/ 426 h 474"/>
                <a:gd name="T10" fmla="*/ 186 w 306"/>
                <a:gd name="T11" fmla="*/ 426 h 474"/>
                <a:gd name="T12" fmla="*/ 192 w 306"/>
                <a:gd name="T13" fmla="*/ 426 h 474"/>
                <a:gd name="T14" fmla="*/ 306 w 306"/>
                <a:gd name="T15" fmla="*/ 450 h 474"/>
                <a:gd name="T16" fmla="*/ 306 w 306"/>
                <a:gd name="T17" fmla="*/ 396 h 474"/>
                <a:gd name="T18" fmla="*/ 240 w 306"/>
                <a:gd name="T19" fmla="*/ 312 h 474"/>
                <a:gd name="T20" fmla="*/ 276 w 306"/>
                <a:gd name="T21" fmla="*/ 222 h 474"/>
                <a:gd name="T22" fmla="*/ 276 w 306"/>
                <a:gd name="T23" fmla="*/ 216 h 474"/>
                <a:gd name="T24" fmla="*/ 270 w 306"/>
                <a:gd name="T25" fmla="*/ 156 h 474"/>
                <a:gd name="T26" fmla="*/ 228 w 306"/>
                <a:gd name="T27" fmla="*/ 138 h 474"/>
                <a:gd name="T28" fmla="*/ 234 w 306"/>
                <a:gd name="T29" fmla="*/ 108 h 474"/>
                <a:gd name="T30" fmla="*/ 234 w 306"/>
                <a:gd name="T31" fmla="*/ 108 h 474"/>
                <a:gd name="T32" fmla="*/ 234 w 306"/>
                <a:gd name="T33" fmla="*/ 108 h 474"/>
                <a:gd name="T34" fmla="*/ 258 w 306"/>
                <a:gd name="T35" fmla="*/ 114 h 474"/>
                <a:gd name="T36" fmla="*/ 276 w 306"/>
                <a:gd name="T37" fmla="*/ 114 h 474"/>
                <a:gd name="T38" fmla="*/ 258 w 306"/>
                <a:gd name="T39" fmla="*/ 72 h 474"/>
                <a:gd name="T40" fmla="*/ 258 w 306"/>
                <a:gd name="T41" fmla="*/ 12 h 474"/>
                <a:gd name="T42" fmla="*/ 246 w 306"/>
                <a:gd name="T43" fmla="*/ 0 h 474"/>
                <a:gd name="T44" fmla="*/ 240 w 306"/>
                <a:gd name="T45" fmla="*/ 0 h 474"/>
                <a:gd name="T46" fmla="*/ 234 w 306"/>
                <a:gd name="T47" fmla="*/ 12 h 474"/>
                <a:gd name="T48" fmla="*/ 240 w 306"/>
                <a:gd name="T49" fmla="*/ 36 h 474"/>
                <a:gd name="T50" fmla="*/ 198 w 306"/>
                <a:gd name="T51" fmla="*/ 66 h 474"/>
                <a:gd name="T52" fmla="*/ 174 w 306"/>
                <a:gd name="T53" fmla="*/ 156 h 474"/>
                <a:gd name="T54" fmla="*/ 162 w 306"/>
                <a:gd name="T55" fmla="*/ 168 h 474"/>
                <a:gd name="T56" fmla="*/ 156 w 306"/>
                <a:gd name="T57" fmla="*/ 168 h 474"/>
                <a:gd name="T58" fmla="*/ 114 w 306"/>
                <a:gd name="T59" fmla="*/ 258 h 474"/>
                <a:gd name="T60" fmla="*/ 90 w 306"/>
                <a:gd name="T61" fmla="*/ 234 h 474"/>
                <a:gd name="T62" fmla="*/ 30 w 306"/>
                <a:gd name="T63" fmla="*/ 258 h 474"/>
                <a:gd name="T64" fmla="*/ 0 w 306"/>
                <a:gd name="T65" fmla="*/ 318 h 474"/>
                <a:gd name="T66" fmla="*/ 6 w 306"/>
                <a:gd name="T67" fmla="*/ 336 h 474"/>
                <a:gd name="T68" fmla="*/ 18 w 306"/>
                <a:gd name="T69" fmla="*/ 336 h 474"/>
                <a:gd name="T70" fmla="*/ 24 w 306"/>
                <a:gd name="T71" fmla="*/ 348 h 474"/>
                <a:gd name="T72" fmla="*/ 42 w 306"/>
                <a:gd name="T73" fmla="*/ 354 h 474"/>
                <a:gd name="T74" fmla="*/ 54 w 306"/>
                <a:gd name="T75" fmla="*/ 354 h 474"/>
                <a:gd name="T76" fmla="*/ 48 w 306"/>
                <a:gd name="T77" fmla="*/ 366 h 474"/>
                <a:gd name="T78" fmla="*/ 60 w 306"/>
                <a:gd name="T79" fmla="*/ 384 h 474"/>
                <a:gd name="T80" fmla="*/ 54 w 306"/>
                <a:gd name="T81" fmla="*/ 432 h 474"/>
                <a:gd name="T82" fmla="*/ 36 w 306"/>
                <a:gd name="T83" fmla="*/ 462 h 474"/>
                <a:gd name="T84" fmla="*/ 48 w 306"/>
                <a:gd name="T85" fmla="*/ 474 h 474"/>
                <a:gd name="T86" fmla="*/ 114 w 306"/>
                <a:gd name="T87" fmla="*/ 474 h 474"/>
                <a:gd name="T88" fmla="*/ 114 w 306"/>
                <a:gd name="T89" fmla="*/ 44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6" h="474">
                  <a:moveTo>
                    <a:pt x="114" y="444"/>
                  </a:moveTo>
                  <a:lnTo>
                    <a:pt x="114" y="426"/>
                  </a:lnTo>
                  <a:lnTo>
                    <a:pt x="114" y="426"/>
                  </a:lnTo>
                  <a:lnTo>
                    <a:pt x="114" y="426"/>
                  </a:lnTo>
                  <a:lnTo>
                    <a:pt x="186" y="426"/>
                  </a:lnTo>
                  <a:lnTo>
                    <a:pt x="186" y="426"/>
                  </a:lnTo>
                  <a:lnTo>
                    <a:pt x="192" y="426"/>
                  </a:lnTo>
                  <a:lnTo>
                    <a:pt x="306" y="450"/>
                  </a:lnTo>
                  <a:lnTo>
                    <a:pt x="306" y="396"/>
                  </a:lnTo>
                  <a:lnTo>
                    <a:pt x="240" y="312"/>
                  </a:lnTo>
                  <a:lnTo>
                    <a:pt x="276" y="222"/>
                  </a:lnTo>
                  <a:lnTo>
                    <a:pt x="276" y="216"/>
                  </a:lnTo>
                  <a:lnTo>
                    <a:pt x="270" y="156"/>
                  </a:lnTo>
                  <a:lnTo>
                    <a:pt x="228" y="13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58" y="114"/>
                  </a:lnTo>
                  <a:lnTo>
                    <a:pt x="276" y="114"/>
                  </a:lnTo>
                  <a:lnTo>
                    <a:pt x="258" y="72"/>
                  </a:lnTo>
                  <a:lnTo>
                    <a:pt x="258" y="12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12"/>
                  </a:lnTo>
                  <a:lnTo>
                    <a:pt x="240" y="36"/>
                  </a:lnTo>
                  <a:lnTo>
                    <a:pt x="198" y="66"/>
                  </a:lnTo>
                  <a:lnTo>
                    <a:pt x="174" y="156"/>
                  </a:lnTo>
                  <a:lnTo>
                    <a:pt x="162" y="168"/>
                  </a:lnTo>
                  <a:lnTo>
                    <a:pt x="156" y="168"/>
                  </a:lnTo>
                  <a:lnTo>
                    <a:pt x="114" y="258"/>
                  </a:lnTo>
                  <a:lnTo>
                    <a:pt x="90" y="234"/>
                  </a:lnTo>
                  <a:lnTo>
                    <a:pt x="30" y="258"/>
                  </a:lnTo>
                  <a:lnTo>
                    <a:pt x="0" y="318"/>
                  </a:lnTo>
                  <a:lnTo>
                    <a:pt x="6" y="336"/>
                  </a:lnTo>
                  <a:lnTo>
                    <a:pt x="18" y="336"/>
                  </a:lnTo>
                  <a:lnTo>
                    <a:pt x="24" y="348"/>
                  </a:lnTo>
                  <a:lnTo>
                    <a:pt x="42" y="354"/>
                  </a:lnTo>
                  <a:lnTo>
                    <a:pt x="54" y="354"/>
                  </a:lnTo>
                  <a:lnTo>
                    <a:pt x="48" y="366"/>
                  </a:lnTo>
                  <a:lnTo>
                    <a:pt x="60" y="384"/>
                  </a:lnTo>
                  <a:lnTo>
                    <a:pt x="54" y="432"/>
                  </a:lnTo>
                  <a:lnTo>
                    <a:pt x="36" y="462"/>
                  </a:lnTo>
                  <a:lnTo>
                    <a:pt x="48" y="474"/>
                  </a:lnTo>
                  <a:lnTo>
                    <a:pt x="114" y="474"/>
                  </a:lnTo>
                  <a:lnTo>
                    <a:pt x="114" y="44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3" name="Freeform 457"/>
            <p:cNvSpPr>
              <a:spLocks/>
            </p:cNvSpPr>
            <p:nvPr/>
          </p:nvSpPr>
          <p:spPr bwMode="auto">
            <a:xfrm>
              <a:off x="2322" y="2406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24 w 24"/>
                <a:gd name="T3" fmla="*/ 24 h 24"/>
                <a:gd name="T4" fmla="*/ 0 w 24"/>
                <a:gd name="T5" fmla="*/ 0 h 24"/>
                <a:gd name="T6" fmla="*/ 0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24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4" name="Freeform 458"/>
            <p:cNvSpPr>
              <a:spLocks/>
            </p:cNvSpPr>
            <p:nvPr/>
          </p:nvSpPr>
          <p:spPr bwMode="auto">
            <a:xfrm>
              <a:off x="2394" y="2184"/>
              <a:ext cx="78" cy="156"/>
            </a:xfrm>
            <a:custGeom>
              <a:avLst/>
              <a:gdLst>
                <a:gd name="T0" fmla="*/ 78 w 78"/>
                <a:gd name="T1" fmla="*/ 24 h 156"/>
                <a:gd name="T2" fmla="*/ 36 w 78"/>
                <a:gd name="T3" fmla="*/ 54 h 156"/>
                <a:gd name="T4" fmla="*/ 12 w 78"/>
                <a:gd name="T5" fmla="*/ 144 h 156"/>
                <a:gd name="T6" fmla="*/ 0 w 78"/>
                <a:gd name="T7" fmla="*/ 156 h 156"/>
                <a:gd name="T8" fmla="*/ 12 w 78"/>
                <a:gd name="T9" fmla="*/ 144 h 156"/>
                <a:gd name="T10" fmla="*/ 36 w 78"/>
                <a:gd name="T11" fmla="*/ 54 h 156"/>
                <a:gd name="T12" fmla="*/ 78 w 78"/>
                <a:gd name="T13" fmla="*/ 24 h 156"/>
                <a:gd name="T14" fmla="*/ 72 w 78"/>
                <a:gd name="T15" fmla="*/ 0 h 156"/>
                <a:gd name="T16" fmla="*/ 72 w 78"/>
                <a:gd name="T17" fmla="*/ 0 h 156"/>
                <a:gd name="T18" fmla="*/ 78 w 78"/>
                <a:gd name="T19" fmla="*/ 2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56">
                  <a:moveTo>
                    <a:pt x="78" y="24"/>
                  </a:moveTo>
                  <a:lnTo>
                    <a:pt x="36" y="54"/>
                  </a:lnTo>
                  <a:lnTo>
                    <a:pt x="12" y="144"/>
                  </a:lnTo>
                  <a:lnTo>
                    <a:pt x="0" y="156"/>
                  </a:lnTo>
                  <a:lnTo>
                    <a:pt x="12" y="144"/>
                  </a:lnTo>
                  <a:lnTo>
                    <a:pt x="36" y="54"/>
                  </a:lnTo>
                  <a:lnTo>
                    <a:pt x="78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5" name="Freeform 459"/>
            <p:cNvSpPr>
              <a:spLocks/>
            </p:cNvSpPr>
            <p:nvPr/>
          </p:nvSpPr>
          <p:spPr bwMode="auto">
            <a:xfrm>
              <a:off x="2460" y="2280"/>
              <a:ext cx="6" cy="30"/>
            </a:xfrm>
            <a:custGeom>
              <a:avLst/>
              <a:gdLst>
                <a:gd name="T0" fmla="*/ 6 w 6"/>
                <a:gd name="T1" fmla="*/ 0 h 30"/>
                <a:gd name="T2" fmla="*/ 0 w 6"/>
                <a:gd name="T3" fmla="*/ 30 h 30"/>
                <a:gd name="T4" fmla="*/ 6 w 6"/>
                <a:gd name="T5" fmla="*/ 0 h 30"/>
                <a:gd name="T6" fmla="*/ 6 w 6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0">
                  <a:moveTo>
                    <a:pt x="6" y="0"/>
                  </a:moveTo>
                  <a:lnTo>
                    <a:pt x="0" y="3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6" name="Freeform 460"/>
            <p:cNvSpPr>
              <a:spLocks/>
            </p:cNvSpPr>
            <p:nvPr/>
          </p:nvSpPr>
          <p:spPr bwMode="auto">
            <a:xfrm>
              <a:off x="2490" y="2286"/>
              <a:ext cx="18" cy="0"/>
            </a:xfrm>
            <a:custGeom>
              <a:avLst/>
              <a:gdLst>
                <a:gd name="T0" fmla="*/ 18 w 18"/>
                <a:gd name="T1" fmla="*/ 0 w 18"/>
                <a:gd name="T2" fmla="*/ 18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7" name="Freeform 461"/>
            <p:cNvSpPr>
              <a:spLocks/>
            </p:cNvSpPr>
            <p:nvPr/>
          </p:nvSpPr>
          <p:spPr bwMode="auto">
            <a:xfrm>
              <a:off x="2460" y="2310"/>
              <a:ext cx="48" cy="78"/>
            </a:xfrm>
            <a:custGeom>
              <a:avLst/>
              <a:gdLst>
                <a:gd name="T0" fmla="*/ 42 w 48"/>
                <a:gd name="T1" fmla="*/ 18 h 78"/>
                <a:gd name="T2" fmla="*/ 0 w 48"/>
                <a:gd name="T3" fmla="*/ 0 h 78"/>
                <a:gd name="T4" fmla="*/ 42 w 48"/>
                <a:gd name="T5" fmla="*/ 18 h 78"/>
                <a:gd name="T6" fmla="*/ 48 w 48"/>
                <a:gd name="T7" fmla="*/ 78 h 78"/>
                <a:gd name="T8" fmla="*/ 48 w 48"/>
                <a:gd name="T9" fmla="*/ 78 h 78"/>
                <a:gd name="T10" fmla="*/ 42 w 48"/>
                <a:gd name="T11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8">
                  <a:moveTo>
                    <a:pt x="42" y="18"/>
                  </a:moveTo>
                  <a:lnTo>
                    <a:pt x="0" y="0"/>
                  </a:lnTo>
                  <a:lnTo>
                    <a:pt x="42" y="1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2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8" name="Freeform 462"/>
            <p:cNvSpPr>
              <a:spLocks/>
            </p:cNvSpPr>
            <p:nvPr/>
          </p:nvSpPr>
          <p:spPr bwMode="auto">
            <a:xfrm>
              <a:off x="2508" y="2388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9" name="Freeform 463"/>
            <p:cNvSpPr>
              <a:spLocks noEditPoints="1"/>
            </p:cNvSpPr>
            <p:nvPr/>
          </p:nvSpPr>
          <p:spPr bwMode="auto">
            <a:xfrm>
              <a:off x="3246" y="2502"/>
              <a:ext cx="318" cy="366"/>
            </a:xfrm>
            <a:custGeom>
              <a:avLst/>
              <a:gdLst>
                <a:gd name="T0" fmla="*/ 318 w 318"/>
                <a:gd name="T1" fmla="*/ 30 h 366"/>
                <a:gd name="T2" fmla="*/ 318 w 318"/>
                <a:gd name="T3" fmla="*/ 30 h 366"/>
                <a:gd name="T4" fmla="*/ 318 w 318"/>
                <a:gd name="T5" fmla="*/ 30 h 366"/>
                <a:gd name="T6" fmla="*/ 264 w 318"/>
                <a:gd name="T7" fmla="*/ 12 h 366"/>
                <a:gd name="T8" fmla="*/ 228 w 318"/>
                <a:gd name="T9" fmla="*/ 42 h 366"/>
                <a:gd name="T10" fmla="*/ 180 w 318"/>
                <a:gd name="T11" fmla="*/ 42 h 366"/>
                <a:gd name="T12" fmla="*/ 114 w 318"/>
                <a:gd name="T13" fmla="*/ 0 h 366"/>
                <a:gd name="T14" fmla="*/ 18 w 318"/>
                <a:gd name="T15" fmla="*/ 0 h 366"/>
                <a:gd name="T16" fmla="*/ 0 w 318"/>
                <a:gd name="T17" fmla="*/ 18 h 366"/>
                <a:gd name="T18" fmla="*/ 6 w 318"/>
                <a:gd name="T19" fmla="*/ 18 h 366"/>
                <a:gd name="T20" fmla="*/ 48 w 318"/>
                <a:gd name="T21" fmla="*/ 108 h 366"/>
                <a:gd name="T22" fmla="*/ 6 w 318"/>
                <a:gd name="T23" fmla="*/ 174 h 366"/>
                <a:gd name="T24" fmla="*/ 6 w 318"/>
                <a:gd name="T25" fmla="*/ 180 h 366"/>
                <a:gd name="T26" fmla="*/ 6 w 318"/>
                <a:gd name="T27" fmla="*/ 198 h 366"/>
                <a:gd name="T28" fmla="*/ 36 w 318"/>
                <a:gd name="T29" fmla="*/ 198 h 366"/>
                <a:gd name="T30" fmla="*/ 6 w 318"/>
                <a:gd name="T31" fmla="*/ 216 h 366"/>
                <a:gd name="T32" fmla="*/ 6 w 318"/>
                <a:gd name="T33" fmla="*/ 216 h 366"/>
                <a:gd name="T34" fmla="*/ 150 w 318"/>
                <a:gd name="T35" fmla="*/ 300 h 366"/>
                <a:gd name="T36" fmla="*/ 156 w 318"/>
                <a:gd name="T37" fmla="*/ 336 h 366"/>
                <a:gd name="T38" fmla="*/ 216 w 318"/>
                <a:gd name="T39" fmla="*/ 366 h 366"/>
                <a:gd name="T40" fmla="*/ 228 w 318"/>
                <a:gd name="T41" fmla="*/ 366 h 366"/>
                <a:gd name="T42" fmla="*/ 246 w 318"/>
                <a:gd name="T43" fmla="*/ 318 h 366"/>
                <a:gd name="T44" fmla="*/ 252 w 318"/>
                <a:gd name="T45" fmla="*/ 294 h 366"/>
                <a:gd name="T46" fmla="*/ 276 w 318"/>
                <a:gd name="T47" fmla="*/ 282 h 366"/>
                <a:gd name="T48" fmla="*/ 282 w 318"/>
                <a:gd name="T49" fmla="*/ 264 h 366"/>
                <a:gd name="T50" fmla="*/ 294 w 318"/>
                <a:gd name="T51" fmla="*/ 258 h 366"/>
                <a:gd name="T52" fmla="*/ 306 w 318"/>
                <a:gd name="T53" fmla="*/ 246 h 366"/>
                <a:gd name="T54" fmla="*/ 282 w 318"/>
                <a:gd name="T55" fmla="*/ 222 h 366"/>
                <a:gd name="T56" fmla="*/ 282 w 318"/>
                <a:gd name="T57" fmla="*/ 78 h 366"/>
                <a:gd name="T58" fmla="*/ 318 w 318"/>
                <a:gd name="T59" fmla="*/ 30 h 366"/>
                <a:gd name="T60" fmla="*/ 318 w 318"/>
                <a:gd name="T61" fmla="*/ 30 h 366"/>
                <a:gd name="T62" fmla="*/ 318 w 318"/>
                <a:gd name="T63" fmla="*/ 30 h 366"/>
                <a:gd name="T64" fmla="*/ 84 w 318"/>
                <a:gd name="T65" fmla="*/ 66 h 366"/>
                <a:gd name="T66" fmla="*/ 78 w 318"/>
                <a:gd name="T67" fmla="*/ 30 h 366"/>
                <a:gd name="T68" fmla="*/ 84 w 318"/>
                <a:gd name="T69" fmla="*/ 6 h 366"/>
                <a:gd name="T70" fmla="*/ 96 w 318"/>
                <a:gd name="T71" fmla="*/ 12 h 366"/>
                <a:gd name="T72" fmla="*/ 96 w 318"/>
                <a:gd name="T73" fmla="*/ 60 h 366"/>
                <a:gd name="T74" fmla="*/ 108 w 318"/>
                <a:gd name="T75" fmla="*/ 90 h 366"/>
                <a:gd name="T76" fmla="*/ 84 w 318"/>
                <a:gd name="T77" fmla="*/ 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8" h="366">
                  <a:moveTo>
                    <a:pt x="318" y="30"/>
                  </a:moveTo>
                  <a:lnTo>
                    <a:pt x="318" y="30"/>
                  </a:lnTo>
                  <a:lnTo>
                    <a:pt x="318" y="30"/>
                  </a:lnTo>
                  <a:lnTo>
                    <a:pt x="264" y="12"/>
                  </a:lnTo>
                  <a:lnTo>
                    <a:pt x="228" y="42"/>
                  </a:lnTo>
                  <a:lnTo>
                    <a:pt x="180" y="42"/>
                  </a:lnTo>
                  <a:lnTo>
                    <a:pt x="114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48" y="108"/>
                  </a:lnTo>
                  <a:lnTo>
                    <a:pt x="6" y="174"/>
                  </a:lnTo>
                  <a:lnTo>
                    <a:pt x="6" y="180"/>
                  </a:lnTo>
                  <a:lnTo>
                    <a:pt x="6" y="198"/>
                  </a:lnTo>
                  <a:lnTo>
                    <a:pt x="36" y="198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150" y="300"/>
                  </a:lnTo>
                  <a:lnTo>
                    <a:pt x="156" y="336"/>
                  </a:lnTo>
                  <a:lnTo>
                    <a:pt x="216" y="366"/>
                  </a:lnTo>
                  <a:lnTo>
                    <a:pt x="228" y="366"/>
                  </a:lnTo>
                  <a:lnTo>
                    <a:pt x="246" y="318"/>
                  </a:lnTo>
                  <a:lnTo>
                    <a:pt x="252" y="294"/>
                  </a:lnTo>
                  <a:lnTo>
                    <a:pt x="276" y="282"/>
                  </a:lnTo>
                  <a:lnTo>
                    <a:pt x="282" y="264"/>
                  </a:lnTo>
                  <a:lnTo>
                    <a:pt x="294" y="258"/>
                  </a:lnTo>
                  <a:lnTo>
                    <a:pt x="306" y="246"/>
                  </a:lnTo>
                  <a:lnTo>
                    <a:pt x="282" y="222"/>
                  </a:lnTo>
                  <a:lnTo>
                    <a:pt x="282" y="78"/>
                  </a:lnTo>
                  <a:lnTo>
                    <a:pt x="318" y="30"/>
                  </a:lnTo>
                  <a:lnTo>
                    <a:pt x="318" y="30"/>
                  </a:lnTo>
                  <a:lnTo>
                    <a:pt x="318" y="30"/>
                  </a:lnTo>
                  <a:close/>
                  <a:moveTo>
                    <a:pt x="84" y="66"/>
                  </a:moveTo>
                  <a:lnTo>
                    <a:pt x="78" y="30"/>
                  </a:lnTo>
                  <a:lnTo>
                    <a:pt x="84" y="6"/>
                  </a:lnTo>
                  <a:lnTo>
                    <a:pt x="96" y="12"/>
                  </a:lnTo>
                  <a:lnTo>
                    <a:pt x="96" y="60"/>
                  </a:lnTo>
                  <a:lnTo>
                    <a:pt x="108" y="90"/>
                  </a:lnTo>
                  <a:lnTo>
                    <a:pt x="84" y="6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0" name="Freeform 464"/>
            <p:cNvSpPr>
              <a:spLocks/>
            </p:cNvSpPr>
            <p:nvPr/>
          </p:nvSpPr>
          <p:spPr bwMode="auto">
            <a:xfrm>
              <a:off x="3510" y="2514"/>
              <a:ext cx="54" cy="18"/>
            </a:xfrm>
            <a:custGeom>
              <a:avLst/>
              <a:gdLst>
                <a:gd name="T0" fmla="*/ 54 w 54"/>
                <a:gd name="T1" fmla="*/ 18 h 18"/>
                <a:gd name="T2" fmla="*/ 54 w 54"/>
                <a:gd name="T3" fmla="*/ 18 h 18"/>
                <a:gd name="T4" fmla="*/ 0 w 54"/>
                <a:gd name="T5" fmla="*/ 0 h 18"/>
                <a:gd name="T6" fmla="*/ 54 w 5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8">
                  <a:moveTo>
                    <a:pt x="54" y="18"/>
                  </a:moveTo>
                  <a:lnTo>
                    <a:pt x="54" y="18"/>
                  </a:lnTo>
                  <a:lnTo>
                    <a:pt x="0" y="0"/>
                  </a:lnTo>
                  <a:lnTo>
                    <a:pt x="54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1" name="Rectangle 465"/>
            <p:cNvSpPr>
              <a:spLocks noChangeArrowheads="1"/>
            </p:cNvSpPr>
            <p:nvPr/>
          </p:nvSpPr>
          <p:spPr bwMode="auto">
            <a:xfrm>
              <a:off x="3564" y="253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2" name="Freeform 466"/>
            <p:cNvSpPr>
              <a:spLocks/>
            </p:cNvSpPr>
            <p:nvPr/>
          </p:nvSpPr>
          <p:spPr bwMode="auto">
            <a:xfrm>
              <a:off x="3060" y="2520"/>
              <a:ext cx="234" cy="240"/>
            </a:xfrm>
            <a:custGeom>
              <a:avLst/>
              <a:gdLst>
                <a:gd name="T0" fmla="*/ 84 w 234"/>
                <a:gd name="T1" fmla="*/ 72 h 240"/>
                <a:gd name="T2" fmla="*/ 84 w 234"/>
                <a:gd name="T3" fmla="*/ 102 h 240"/>
                <a:gd name="T4" fmla="*/ 66 w 234"/>
                <a:gd name="T5" fmla="*/ 102 h 240"/>
                <a:gd name="T6" fmla="*/ 54 w 234"/>
                <a:gd name="T7" fmla="*/ 126 h 240"/>
                <a:gd name="T8" fmla="*/ 42 w 234"/>
                <a:gd name="T9" fmla="*/ 126 h 240"/>
                <a:gd name="T10" fmla="*/ 48 w 234"/>
                <a:gd name="T11" fmla="*/ 120 h 240"/>
                <a:gd name="T12" fmla="*/ 12 w 234"/>
                <a:gd name="T13" fmla="*/ 150 h 240"/>
                <a:gd name="T14" fmla="*/ 12 w 234"/>
                <a:gd name="T15" fmla="*/ 156 h 240"/>
                <a:gd name="T16" fmla="*/ 12 w 234"/>
                <a:gd name="T17" fmla="*/ 168 h 240"/>
                <a:gd name="T18" fmla="*/ 12 w 234"/>
                <a:gd name="T19" fmla="*/ 168 h 240"/>
                <a:gd name="T20" fmla="*/ 12 w 234"/>
                <a:gd name="T21" fmla="*/ 168 h 240"/>
                <a:gd name="T22" fmla="*/ 18 w 234"/>
                <a:gd name="T23" fmla="*/ 162 h 240"/>
                <a:gd name="T24" fmla="*/ 18 w 234"/>
                <a:gd name="T25" fmla="*/ 186 h 240"/>
                <a:gd name="T26" fmla="*/ 12 w 234"/>
                <a:gd name="T27" fmla="*/ 186 h 240"/>
                <a:gd name="T28" fmla="*/ 0 w 234"/>
                <a:gd name="T29" fmla="*/ 234 h 240"/>
                <a:gd name="T30" fmla="*/ 0 w 234"/>
                <a:gd name="T31" fmla="*/ 240 h 240"/>
                <a:gd name="T32" fmla="*/ 24 w 234"/>
                <a:gd name="T33" fmla="*/ 210 h 240"/>
                <a:gd name="T34" fmla="*/ 66 w 234"/>
                <a:gd name="T35" fmla="*/ 216 h 240"/>
                <a:gd name="T36" fmla="*/ 102 w 234"/>
                <a:gd name="T37" fmla="*/ 204 h 240"/>
                <a:gd name="T38" fmla="*/ 108 w 234"/>
                <a:gd name="T39" fmla="*/ 174 h 240"/>
                <a:gd name="T40" fmla="*/ 150 w 234"/>
                <a:gd name="T41" fmla="*/ 162 h 240"/>
                <a:gd name="T42" fmla="*/ 162 w 234"/>
                <a:gd name="T43" fmla="*/ 150 h 240"/>
                <a:gd name="T44" fmla="*/ 192 w 234"/>
                <a:gd name="T45" fmla="*/ 156 h 240"/>
                <a:gd name="T46" fmla="*/ 234 w 234"/>
                <a:gd name="T47" fmla="*/ 90 h 240"/>
                <a:gd name="T48" fmla="*/ 192 w 234"/>
                <a:gd name="T49" fmla="*/ 0 h 240"/>
                <a:gd name="T50" fmla="*/ 186 w 234"/>
                <a:gd name="T51" fmla="*/ 0 h 240"/>
                <a:gd name="T52" fmla="*/ 186 w 234"/>
                <a:gd name="T53" fmla="*/ 0 h 240"/>
                <a:gd name="T54" fmla="*/ 120 w 234"/>
                <a:gd name="T55" fmla="*/ 24 h 240"/>
                <a:gd name="T56" fmla="*/ 66 w 234"/>
                <a:gd name="T57" fmla="*/ 18 h 240"/>
                <a:gd name="T58" fmla="*/ 78 w 234"/>
                <a:gd name="T59" fmla="*/ 78 h 240"/>
                <a:gd name="T60" fmla="*/ 84 w 234"/>
                <a:gd name="T61" fmla="*/ 7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4" h="240">
                  <a:moveTo>
                    <a:pt x="84" y="72"/>
                  </a:moveTo>
                  <a:lnTo>
                    <a:pt x="84" y="102"/>
                  </a:lnTo>
                  <a:lnTo>
                    <a:pt x="66" y="102"/>
                  </a:lnTo>
                  <a:lnTo>
                    <a:pt x="54" y="126"/>
                  </a:lnTo>
                  <a:lnTo>
                    <a:pt x="42" y="126"/>
                  </a:lnTo>
                  <a:lnTo>
                    <a:pt x="48" y="120"/>
                  </a:lnTo>
                  <a:lnTo>
                    <a:pt x="12" y="150"/>
                  </a:lnTo>
                  <a:lnTo>
                    <a:pt x="12" y="156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8" y="162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234"/>
                  </a:lnTo>
                  <a:lnTo>
                    <a:pt x="0" y="240"/>
                  </a:lnTo>
                  <a:lnTo>
                    <a:pt x="24" y="210"/>
                  </a:lnTo>
                  <a:lnTo>
                    <a:pt x="66" y="216"/>
                  </a:lnTo>
                  <a:lnTo>
                    <a:pt x="102" y="204"/>
                  </a:lnTo>
                  <a:lnTo>
                    <a:pt x="108" y="174"/>
                  </a:lnTo>
                  <a:lnTo>
                    <a:pt x="150" y="162"/>
                  </a:lnTo>
                  <a:lnTo>
                    <a:pt x="162" y="150"/>
                  </a:lnTo>
                  <a:lnTo>
                    <a:pt x="192" y="156"/>
                  </a:lnTo>
                  <a:lnTo>
                    <a:pt x="234" y="9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20" y="24"/>
                  </a:lnTo>
                  <a:lnTo>
                    <a:pt x="66" y="18"/>
                  </a:lnTo>
                  <a:lnTo>
                    <a:pt x="78" y="78"/>
                  </a:lnTo>
                  <a:lnTo>
                    <a:pt x="84" y="7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3" name="Freeform 467"/>
            <p:cNvSpPr>
              <a:spLocks/>
            </p:cNvSpPr>
            <p:nvPr/>
          </p:nvSpPr>
          <p:spPr bwMode="auto">
            <a:xfrm>
              <a:off x="3126" y="2538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54 w 54"/>
                <a:gd name="T5" fmla="*/ 6 h 6"/>
                <a:gd name="T6" fmla="*/ 0 w 5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5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4" name="Rectangle 468"/>
            <p:cNvSpPr>
              <a:spLocks noChangeArrowheads="1"/>
            </p:cNvSpPr>
            <p:nvPr/>
          </p:nvSpPr>
          <p:spPr bwMode="auto">
            <a:xfrm>
              <a:off x="3246" y="2520"/>
              <a:ext cx="6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5" name="Freeform 469"/>
            <p:cNvSpPr>
              <a:spLocks/>
            </p:cNvSpPr>
            <p:nvPr/>
          </p:nvSpPr>
          <p:spPr bwMode="auto">
            <a:xfrm>
              <a:off x="3054" y="2730"/>
              <a:ext cx="78" cy="66"/>
            </a:xfrm>
            <a:custGeom>
              <a:avLst/>
              <a:gdLst>
                <a:gd name="T0" fmla="*/ 72 w 78"/>
                <a:gd name="T1" fmla="*/ 6 h 66"/>
                <a:gd name="T2" fmla="*/ 30 w 78"/>
                <a:gd name="T3" fmla="*/ 0 h 66"/>
                <a:gd name="T4" fmla="*/ 6 w 78"/>
                <a:gd name="T5" fmla="*/ 30 h 66"/>
                <a:gd name="T6" fmla="*/ 6 w 78"/>
                <a:gd name="T7" fmla="*/ 42 h 66"/>
                <a:gd name="T8" fmla="*/ 0 w 78"/>
                <a:gd name="T9" fmla="*/ 48 h 66"/>
                <a:gd name="T10" fmla="*/ 6 w 78"/>
                <a:gd name="T11" fmla="*/ 54 h 66"/>
                <a:gd name="T12" fmla="*/ 6 w 78"/>
                <a:gd name="T13" fmla="*/ 54 h 66"/>
                <a:gd name="T14" fmla="*/ 12 w 78"/>
                <a:gd name="T15" fmla="*/ 48 h 66"/>
                <a:gd name="T16" fmla="*/ 18 w 78"/>
                <a:gd name="T17" fmla="*/ 54 h 66"/>
                <a:gd name="T18" fmla="*/ 30 w 78"/>
                <a:gd name="T19" fmla="*/ 66 h 66"/>
                <a:gd name="T20" fmla="*/ 42 w 78"/>
                <a:gd name="T21" fmla="*/ 60 h 66"/>
                <a:gd name="T22" fmla="*/ 60 w 78"/>
                <a:gd name="T23" fmla="*/ 48 h 66"/>
                <a:gd name="T24" fmla="*/ 66 w 78"/>
                <a:gd name="T25" fmla="*/ 48 h 66"/>
                <a:gd name="T26" fmla="*/ 72 w 78"/>
                <a:gd name="T27" fmla="*/ 42 h 66"/>
                <a:gd name="T28" fmla="*/ 78 w 78"/>
                <a:gd name="T29" fmla="*/ 36 h 66"/>
                <a:gd name="T30" fmla="*/ 72 w 78"/>
                <a:gd name="T31" fmla="*/ 24 h 66"/>
                <a:gd name="T32" fmla="*/ 66 w 78"/>
                <a:gd name="T33" fmla="*/ 6 h 66"/>
                <a:gd name="T34" fmla="*/ 72 w 78"/>
                <a:gd name="T35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66">
                  <a:moveTo>
                    <a:pt x="72" y="6"/>
                  </a:moveTo>
                  <a:lnTo>
                    <a:pt x="30" y="0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6"/>
                  </a:lnTo>
                  <a:lnTo>
                    <a:pt x="42" y="60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72" y="42"/>
                  </a:lnTo>
                  <a:lnTo>
                    <a:pt x="78" y="36"/>
                  </a:lnTo>
                  <a:lnTo>
                    <a:pt x="72" y="24"/>
                  </a:lnTo>
                  <a:lnTo>
                    <a:pt x="66" y="6"/>
                  </a:lnTo>
                  <a:lnTo>
                    <a:pt x="7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6" name="Freeform 470"/>
            <p:cNvSpPr>
              <a:spLocks/>
            </p:cNvSpPr>
            <p:nvPr/>
          </p:nvSpPr>
          <p:spPr bwMode="auto">
            <a:xfrm>
              <a:off x="3060" y="2778"/>
              <a:ext cx="66" cy="84"/>
            </a:xfrm>
            <a:custGeom>
              <a:avLst/>
              <a:gdLst>
                <a:gd name="T0" fmla="*/ 60 w 66"/>
                <a:gd name="T1" fmla="*/ 0 h 84"/>
                <a:gd name="T2" fmla="*/ 60 w 66"/>
                <a:gd name="T3" fmla="*/ 0 h 84"/>
                <a:gd name="T4" fmla="*/ 54 w 66"/>
                <a:gd name="T5" fmla="*/ 0 h 84"/>
                <a:gd name="T6" fmla="*/ 36 w 66"/>
                <a:gd name="T7" fmla="*/ 12 h 84"/>
                <a:gd name="T8" fmla="*/ 24 w 66"/>
                <a:gd name="T9" fmla="*/ 18 h 84"/>
                <a:gd name="T10" fmla="*/ 12 w 66"/>
                <a:gd name="T11" fmla="*/ 6 h 84"/>
                <a:gd name="T12" fmla="*/ 6 w 66"/>
                <a:gd name="T13" fmla="*/ 0 h 84"/>
                <a:gd name="T14" fmla="*/ 0 w 66"/>
                <a:gd name="T15" fmla="*/ 6 h 84"/>
                <a:gd name="T16" fmla="*/ 0 w 66"/>
                <a:gd name="T17" fmla="*/ 6 h 84"/>
                <a:gd name="T18" fmla="*/ 0 w 66"/>
                <a:gd name="T19" fmla="*/ 36 h 84"/>
                <a:gd name="T20" fmla="*/ 12 w 66"/>
                <a:gd name="T21" fmla="*/ 78 h 84"/>
                <a:gd name="T22" fmla="*/ 18 w 66"/>
                <a:gd name="T23" fmla="*/ 84 h 84"/>
                <a:gd name="T24" fmla="*/ 18 w 66"/>
                <a:gd name="T25" fmla="*/ 84 h 84"/>
                <a:gd name="T26" fmla="*/ 36 w 66"/>
                <a:gd name="T27" fmla="*/ 78 h 84"/>
                <a:gd name="T28" fmla="*/ 66 w 66"/>
                <a:gd name="T29" fmla="*/ 24 h 84"/>
                <a:gd name="T30" fmla="*/ 48 w 66"/>
                <a:gd name="T31" fmla="*/ 12 h 84"/>
                <a:gd name="T32" fmla="*/ 60 w 66"/>
                <a:gd name="T33" fmla="*/ 0 h 84"/>
                <a:gd name="T34" fmla="*/ 60 w 66"/>
                <a:gd name="T3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84">
                  <a:moveTo>
                    <a:pt x="60" y="0"/>
                  </a:moveTo>
                  <a:lnTo>
                    <a:pt x="60" y="0"/>
                  </a:lnTo>
                  <a:lnTo>
                    <a:pt x="54" y="0"/>
                  </a:lnTo>
                  <a:lnTo>
                    <a:pt x="36" y="12"/>
                  </a:lnTo>
                  <a:lnTo>
                    <a:pt x="24" y="18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6"/>
                  </a:lnTo>
                  <a:lnTo>
                    <a:pt x="12" y="78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36" y="7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7" name="Freeform 471"/>
            <p:cNvSpPr>
              <a:spLocks/>
            </p:cNvSpPr>
            <p:nvPr/>
          </p:nvSpPr>
          <p:spPr bwMode="auto">
            <a:xfrm>
              <a:off x="3060" y="2778"/>
              <a:ext cx="12" cy="6"/>
            </a:xfrm>
            <a:custGeom>
              <a:avLst/>
              <a:gdLst>
                <a:gd name="T0" fmla="*/ 12 w 12"/>
                <a:gd name="T1" fmla="*/ 6 h 6"/>
                <a:gd name="T2" fmla="*/ 6 w 12"/>
                <a:gd name="T3" fmla="*/ 0 h 6"/>
                <a:gd name="T4" fmla="*/ 0 w 12"/>
                <a:gd name="T5" fmla="*/ 6 h 6"/>
                <a:gd name="T6" fmla="*/ 6 w 12"/>
                <a:gd name="T7" fmla="*/ 0 h 6"/>
                <a:gd name="T8" fmla="*/ 12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8" name="Freeform 472"/>
            <p:cNvSpPr>
              <a:spLocks/>
            </p:cNvSpPr>
            <p:nvPr/>
          </p:nvSpPr>
          <p:spPr bwMode="auto">
            <a:xfrm>
              <a:off x="3096" y="2778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18 w 24"/>
                <a:gd name="T5" fmla="*/ 0 h 12"/>
                <a:gd name="T6" fmla="*/ 0 w 24"/>
                <a:gd name="T7" fmla="*/ 12 h 12"/>
                <a:gd name="T8" fmla="*/ 18 w 24"/>
                <a:gd name="T9" fmla="*/ 0 h 12"/>
                <a:gd name="T10" fmla="*/ 24 w 2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9" name="Freeform 473"/>
            <p:cNvSpPr>
              <a:spLocks/>
            </p:cNvSpPr>
            <p:nvPr/>
          </p:nvSpPr>
          <p:spPr bwMode="auto">
            <a:xfrm>
              <a:off x="2250" y="2598"/>
              <a:ext cx="222" cy="234"/>
            </a:xfrm>
            <a:custGeom>
              <a:avLst/>
              <a:gdLst>
                <a:gd name="T0" fmla="*/ 114 w 222"/>
                <a:gd name="T1" fmla="*/ 222 h 234"/>
                <a:gd name="T2" fmla="*/ 114 w 222"/>
                <a:gd name="T3" fmla="*/ 216 h 234"/>
                <a:gd name="T4" fmla="*/ 102 w 222"/>
                <a:gd name="T5" fmla="*/ 186 h 234"/>
                <a:gd name="T6" fmla="*/ 156 w 222"/>
                <a:gd name="T7" fmla="*/ 162 h 234"/>
                <a:gd name="T8" fmla="*/ 204 w 222"/>
                <a:gd name="T9" fmla="*/ 186 h 234"/>
                <a:gd name="T10" fmla="*/ 222 w 222"/>
                <a:gd name="T11" fmla="*/ 42 h 234"/>
                <a:gd name="T12" fmla="*/ 192 w 222"/>
                <a:gd name="T13" fmla="*/ 18 h 234"/>
                <a:gd name="T14" fmla="*/ 174 w 222"/>
                <a:gd name="T15" fmla="*/ 48 h 234"/>
                <a:gd name="T16" fmla="*/ 168 w 222"/>
                <a:gd name="T17" fmla="*/ 0 h 234"/>
                <a:gd name="T18" fmla="*/ 168 w 222"/>
                <a:gd name="T19" fmla="*/ 0 h 234"/>
                <a:gd name="T20" fmla="*/ 168 w 222"/>
                <a:gd name="T21" fmla="*/ 0 h 234"/>
                <a:gd name="T22" fmla="*/ 168 w 222"/>
                <a:gd name="T23" fmla="*/ 0 h 234"/>
                <a:gd name="T24" fmla="*/ 96 w 222"/>
                <a:gd name="T25" fmla="*/ 0 h 234"/>
                <a:gd name="T26" fmla="*/ 96 w 222"/>
                <a:gd name="T27" fmla="*/ 18 h 234"/>
                <a:gd name="T28" fmla="*/ 96 w 222"/>
                <a:gd name="T29" fmla="*/ 48 h 234"/>
                <a:gd name="T30" fmla="*/ 96 w 222"/>
                <a:gd name="T31" fmla="*/ 48 h 234"/>
                <a:gd name="T32" fmla="*/ 96 w 222"/>
                <a:gd name="T33" fmla="*/ 48 h 234"/>
                <a:gd name="T34" fmla="*/ 30 w 222"/>
                <a:gd name="T35" fmla="*/ 48 h 234"/>
                <a:gd name="T36" fmla="*/ 30 w 222"/>
                <a:gd name="T37" fmla="*/ 48 h 234"/>
                <a:gd name="T38" fmla="*/ 30 w 222"/>
                <a:gd name="T39" fmla="*/ 48 h 234"/>
                <a:gd name="T40" fmla="*/ 30 w 222"/>
                <a:gd name="T41" fmla="*/ 48 h 234"/>
                <a:gd name="T42" fmla="*/ 24 w 222"/>
                <a:gd name="T43" fmla="*/ 72 h 234"/>
                <a:gd name="T44" fmla="*/ 18 w 222"/>
                <a:gd name="T45" fmla="*/ 78 h 234"/>
                <a:gd name="T46" fmla="*/ 18 w 222"/>
                <a:gd name="T47" fmla="*/ 102 h 234"/>
                <a:gd name="T48" fmla="*/ 0 w 222"/>
                <a:gd name="T49" fmla="*/ 120 h 234"/>
                <a:gd name="T50" fmla="*/ 18 w 222"/>
                <a:gd name="T51" fmla="*/ 162 h 234"/>
                <a:gd name="T52" fmla="*/ 48 w 222"/>
                <a:gd name="T53" fmla="*/ 198 h 234"/>
                <a:gd name="T54" fmla="*/ 84 w 222"/>
                <a:gd name="T55" fmla="*/ 234 h 234"/>
                <a:gd name="T56" fmla="*/ 84 w 222"/>
                <a:gd name="T57" fmla="*/ 234 h 234"/>
                <a:gd name="T58" fmla="*/ 84 w 222"/>
                <a:gd name="T59" fmla="*/ 234 h 234"/>
                <a:gd name="T60" fmla="*/ 84 w 222"/>
                <a:gd name="T61" fmla="*/ 234 h 234"/>
                <a:gd name="T62" fmla="*/ 114 w 222"/>
                <a:gd name="T63" fmla="*/ 2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2" h="234">
                  <a:moveTo>
                    <a:pt x="114" y="222"/>
                  </a:moveTo>
                  <a:lnTo>
                    <a:pt x="114" y="216"/>
                  </a:lnTo>
                  <a:lnTo>
                    <a:pt x="102" y="186"/>
                  </a:lnTo>
                  <a:lnTo>
                    <a:pt x="156" y="162"/>
                  </a:lnTo>
                  <a:lnTo>
                    <a:pt x="204" y="186"/>
                  </a:lnTo>
                  <a:lnTo>
                    <a:pt x="222" y="42"/>
                  </a:lnTo>
                  <a:lnTo>
                    <a:pt x="192" y="18"/>
                  </a:lnTo>
                  <a:lnTo>
                    <a:pt x="174" y="48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96" y="0"/>
                  </a:lnTo>
                  <a:lnTo>
                    <a:pt x="96" y="1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4" y="72"/>
                  </a:lnTo>
                  <a:lnTo>
                    <a:pt x="18" y="78"/>
                  </a:lnTo>
                  <a:lnTo>
                    <a:pt x="18" y="102"/>
                  </a:lnTo>
                  <a:lnTo>
                    <a:pt x="0" y="120"/>
                  </a:lnTo>
                  <a:lnTo>
                    <a:pt x="18" y="162"/>
                  </a:lnTo>
                  <a:lnTo>
                    <a:pt x="48" y="198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114" y="22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0" name="Rectangle 474"/>
            <p:cNvSpPr>
              <a:spLocks noChangeArrowheads="1"/>
            </p:cNvSpPr>
            <p:nvPr/>
          </p:nvSpPr>
          <p:spPr bwMode="auto">
            <a:xfrm>
              <a:off x="2280" y="2646"/>
              <a:ext cx="66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1" name="Rectangle 475"/>
            <p:cNvSpPr>
              <a:spLocks noChangeArrowheads="1"/>
            </p:cNvSpPr>
            <p:nvPr/>
          </p:nvSpPr>
          <p:spPr bwMode="auto">
            <a:xfrm>
              <a:off x="2346" y="2598"/>
              <a:ext cx="1" cy="18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2" name="Freeform 476"/>
            <p:cNvSpPr>
              <a:spLocks/>
            </p:cNvSpPr>
            <p:nvPr/>
          </p:nvSpPr>
          <p:spPr bwMode="auto">
            <a:xfrm>
              <a:off x="2334" y="2532"/>
              <a:ext cx="318" cy="354"/>
            </a:xfrm>
            <a:custGeom>
              <a:avLst/>
              <a:gdLst>
                <a:gd name="T0" fmla="*/ 96 w 318"/>
                <a:gd name="T1" fmla="*/ 348 h 354"/>
                <a:gd name="T2" fmla="*/ 132 w 318"/>
                <a:gd name="T3" fmla="*/ 324 h 354"/>
                <a:gd name="T4" fmla="*/ 150 w 318"/>
                <a:gd name="T5" fmla="*/ 342 h 354"/>
                <a:gd name="T6" fmla="*/ 180 w 318"/>
                <a:gd name="T7" fmla="*/ 318 h 354"/>
                <a:gd name="T8" fmla="*/ 210 w 318"/>
                <a:gd name="T9" fmla="*/ 288 h 354"/>
                <a:gd name="T10" fmla="*/ 228 w 318"/>
                <a:gd name="T11" fmla="*/ 204 h 354"/>
                <a:gd name="T12" fmla="*/ 270 w 318"/>
                <a:gd name="T13" fmla="*/ 186 h 354"/>
                <a:gd name="T14" fmla="*/ 318 w 318"/>
                <a:gd name="T15" fmla="*/ 6 h 354"/>
                <a:gd name="T16" fmla="*/ 288 w 318"/>
                <a:gd name="T17" fmla="*/ 24 h 354"/>
                <a:gd name="T18" fmla="*/ 288 w 318"/>
                <a:gd name="T19" fmla="*/ 24 h 354"/>
                <a:gd name="T20" fmla="*/ 288 w 318"/>
                <a:gd name="T21" fmla="*/ 24 h 354"/>
                <a:gd name="T22" fmla="*/ 246 w 318"/>
                <a:gd name="T23" fmla="*/ 0 h 354"/>
                <a:gd name="T24" fmla="*/ 228 w 318"/>
                <a:gd name="T25" fmla="*/ 12 h 354"/>
                <a:gd name="T26" fmla="*/ 204 w 318"/>
                <a:gd name="T27" fmla="*/ 30 h 354"/>
                <a:gd name="T28" fmla="*/ 204 w 318"/>
                <a:gd name="T29" fmla="*/ 90 h 354"/>
                <a:gd name="T30" fmla="*/ 90 w 318"/>
                <a:gd name="T31" fmla="*/ 66 h 354"/>
                <a:gd name="T32" fmla="*/ 84 w 318"/>
                <a:gd name="T33" fmla="*/ 66 h 354"/>
                <a:gd name="T34" fmla="*/ 84 w 318"/>
                <a:gd name="T35" fmla="*/ 66 h 354"/>
                <a:gd name="T36" fmla="*/ 84 w 318"/>
                <a:gd name="T37" fmla="*/ 66 h 354"/>
                <a:gd name="T38" fmla="*/ 84 w 318"/>
                <a:gd name="T39" fmla="*/ 66 h 354"/>
                <a:gd name="T40" fmla="*/ 84 w 318"/>
                <a:gd name="T41" fmla="*/ 66 h 354"/>
                <a:gd name="T42" fmla="*/ 84 w 318"/>
                <a:gd name="T43" fmla="*/ 66 h 354"/>
                <a:gd name="T44" fmla="*/ 90 w 318"/>
                <a:gd name="T45" fmla="*/ 114 h 354"/>
                <a:gd name="T46" fmla="*/ 108 w 318"/>
                <a:gd name="T47" fmla="*/ 84 h 354"/>
                <a:gd name="T48" fmla="*/ 138 w 318"/>
                <a:gd name="T49" fmla="*/ 108 h 354"/>
                <a:gd name="T50" fmla="*/ 120 w 318"/>
                <a:gd name="T51" fmla="*/ 252 h 354"/>
                <a:gd name="T52" fmla="*/ 72 w 318"/>
                <a:gd name="T53" fmla="*/ 228 h 354"/>
                <a:gd name="T54" fmla="*/ 18 w 318"/>
                <a:gd name="T55" fmla="*/ 252 h 354"/>
                <a:gd name="T56" fmla="*/ 30 w 318"/>
                <a:gd name="T57" fmla="*/ 282 h 354"/>
                <a:gd name="T58" fmla="*/ 30 w 318"/>
                <a:gd name="T59" fmla="*/ 288 h 354"/>
                <a:gd name="T60" fmla="*/ 30 w 318"/>
                <a:gd name="T61" fmla="*/ 288 h 354"/>
                <a:gd name="T62" fmla="*/ 30 w 318"/>
                <a:gd name="T63" fmla="*/ 288 h 354"/>
                <a:gd name="T64" fmla="*/ 0 w 318"/>
                <a:gd name="T65" fmla="*/ 300 h 354"/>
                <a:gd name="T66" fmla="*/ 0 w 318"/>
                <a:gd name="T67" fmla="*/ 312 h 354"/>
                <a:gd name="T68" fmla="*/ 36 w 318"/>
                <a:gd name="T69" fmla="*/ 336 h 354"/>
                <a:gd name="T70" fmla="*/ 36 w 318"/>
                <a:gd name="T71" fmla="*/ 354 h 354"/>
                <a:gd name="T72" fmla="*/ 72 w 318"/>
                <a:gd name="T73" fmla="*/ 324 h 354"/>
                <a:gd name="T74" fmla="*/ 96 w 318"/>
                <a:gd name="T75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8" h="354">
                  <a:moveTo>
                    <a:pt x="96" y="348"/>
                  </a:moveTo>
                  <a:lnTo>
                    <a:pt x="132" y="324"/>
                  </a:lnTo>
                  <a:lnTo>
                    <a:pt x="150" y="342"/>
                  </a:lnTo>
                  <a:lnTo>
                    <a:pt x="180" y="318"/>
                  </a:lnTo>
                  <a:lnTo>
                    <a:pt x="210" y="288"/>
                  </a:lnTo>
                  <a:lnTo>
                    <a:pt x="228" y="204"/>
                  </a:lnTo>
                  <a:lnTo>
                    <a:pt x="270" y="186"/>
                  </a:lnTo>
                  <a:lnTo>
                    <a:pt x="318" y="6"/>
                  </a:lnTo>
                  <a:lnTo>
                    <a:pt x="288" y="24"/>
                  </a:lnTo>
                  <a:lnTo>
                    <a:pt x="288" y="24"/>
                  </a:lnTo>
                  <a:lnTo>
                    <a:pt x="288" y="24"/>
                  </a:lnTo>
                  <a:lnTo>
                    <a:pt x="246" y="0"/>
                  </a:lnTo>
                  <a:lnTo>
                    <a:pt x="228" y="12"/>
                  </a:lnTo>
                  <a:lnTo>
                    <a:pt x="204" y="30"/>
                  </a:lnTo>
                  <a:lnTo>
                    <a:pt x="204" y="9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90" y="114"/>
                  </a:lnTo>
                  <a:lnTo>
                    <a:pt x="108" y="84"/>
                  </a:lnTo>
                  <a:lnTo>
                    <a:pt x="138" y="108"/>
                  </a:lnTo>
                  <a:lnTo>
                    <a:pt x="120" y="252"/>
                  </a:lnTo>
                  <a:lnTo>
                    <a:pt x="72" y="228"/>
                  </a:lnTo>
                  <a:lnTo>
                    <a:pt x="18" y="252"/>
                  </a:lnTo>
                  <a:lnTo>
                    <a:pt x="30" y="282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0" y="300"/>
                  </a:lnTo>
                  <a:lnTo>
                    <a:pt x="0" y="312"/>
                  </a:lnTo>
                  <a:lnTo>
                    <a:pt x="36" y="336"/>
                  </a:lnTo>
                  <a:lnTo>
                    <a:pt x="36" y="354"/>
                  </a:lnTo>
                  <a:lnTo>
                    <a:pt x="72" y="324"/>
                  </a:lnTo>
                  <a:lnTo>
                    <a:pt x="96" y="3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3" name="Freeform 477"/>
            <p:cNvSpPr>
              <a:spLocks/>
            </p:cNvSpPr>
            <p:nvPr/>
          </p:nvSpPr>
          <p:spPr bwMode="auto">
            <a:xfrm>
              <a:off x="2562" y="2532"/>
              <a:ext cx="18" cy="12"/>
            </a:xfrm>
            <a:custGeom>
              <a:avLst/>
              <a:gdLst>
                <a:gd name="T0" fmla="*/ 0 w 18"/>
                <a:gd name="T1" fmla="*/ 12 h 12"/>
                <a:gd name="T2" fmla="*/ 18 w 18"/>
                <a:gd name="T3" fmla="*/ 0 h 12"/>
                <a:gd name="T4" fmla="*/ 18 w 18"/>
                <a:gd name="T5" fmla="*/ 0 h 12"/>
                <a:gd name="T6" fmla="*/ 0 w 1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4" name="Freeform 478"/>
            <p:cNvSpPr>
              <a:spLocks/>
            </p:cNvSpPr>
            <p:nvPr/>
          </p:nvSpPr>
          <p:spPr bwMode="auto">
            <a:xfrm>
              <a:off x="2622" y="2538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8 h 18"/>
                <a:gd name="T4" fmla="*/ 30 w 30"/>
                <a:gd name="T5" fmla="*/ 0 h 18"/>
                <a:gd name="T6" fmla="*/ 30 w 30"/>
                <a:gd name="T7" fmla="*/ 0 h 18"/>
                <a:gd name="T8" fmla="*/ 0 w 30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0" y="18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5" name="Freeform 479"/>
            <p:cNvSpPr>
              <a:spLocks/>
            </p:cNvSpPr>
            <p:nvPr/>
          </p:nvSpPr>
          <p:spPr bwMode="auto">
            <a:xfrm>
              <a:off x="2418" y="2598"/>
              <a:ext cx="6" cy="0"/>
            </a:xfrm>
            <a:custGeom>
              <a:avLst/>
              <a:gdLst>
                <a:gd name="T0" fmla="*/ 0 w 6"/>
                <a:gd name="T1" fmla="*/ 6 w 6"/>
                <a:gd name="T2" fmla="*/ 0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6" name="Rectangle 480"/>
            <p:cNvSpPr>
              <a:spLocks noChangeArrowheads="1"/>
            </p:cNvSpPr>
            <p:nvPr/>
          </p:nvSpPr>
          <p:spPr bwMode="auto">
            <a:xfrm>
              <a:off x="2418" y="2598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7" name="Freeform 481"/>
            <p:cNvSpPr>
              <a:spLocks/>
            </p:cNvSpPr>
            <p:nvPr/>
          </p:nvSpPr>
          <p:spPr bwMode="auto">
            <a:xfrm>
              <a:off x="2334" y="2820"/>
              <a:ext cx="30" cy="12"/>
            </a:xfrm>
            <a:custGeom>
              <a:avLst/>
              <a:gdLst>
                <a:gd name="T0" fmla="*/ 30 w 30"/>
                <a:gd name="T1" fmla="*/ 0 h 12"/>
                <a:gd name="T2" fmla="*/ 0 w 30"/>
                <a:gd name="T3" fmla="*/ 12 h 12"/>
                <a:gd name="T4" fmla="*/ 0 w 30"/>
                <a:gd name="T5" fmla="*/ 12 h 12"/>
                <a:gd name="T6" fmla="*/ 30 w 30"/>
                <a:gd name="T7" fmla="*/ 0 h 12"/>
                <a:gd name="T8" fmla="*/ 30 w 3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8" name="Freeform 482"/>
            <p:cNvSpPr>
              <a:spLocks/>
            </p:cNvSpPr>
            <p:nvPr/>
          </p:nvSpPr>
          <p:spPr bwMode="auto">
            <a:xfrm>
              <a:off x="2352" y="2760"/>
              <a:ext cx="54" cy="54"/>
            </a:xfrm>
            <a:custGeom>
              <a:avLst/>
              <a:gdLst>
                <a:gd name="T0" fmla="*/ 12 w 54"/>
                <a:gd name="T1" fmla="*/ 54 h 54"/>
                <a:gd name="T2" fmla="*/ 0 w 54"/>
                <a:gd name="T3" fmla="*/ 24 h 54"/>
                <a:gd name="T4" fmla="*/ 54 w 54"/>
                <a:gd name="T5" fmla="*/ 0 h 54"/>
                <a:gd name="T6" fmla="*/ 0 w 54"/>
                <a:gd name="T7" fmla="*/ 24 h 54"/>
                <a:gd name="T8" fmla="*/ 12 w 5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12" y="54"/>
                  </a:moveTo>
                  <a:lnTo>
                    <a:pt x="0" y="24"/>
                  </a:lnTo>
                  <a:lnTo>
                    <a:pt x="54" y="0"/>
                  </a:lnTo>
                  <a:lnTo>
                    <a:pt x="0" y="2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9" name="Freeform 483"/>
            <p:cNvSpPr>
              <a:spLocks/>
            </p:cNvSpPr>
            <p:nvPr/>
          </p:nvSpPr>
          <p:spPr bwMode="auto">
            <a:xfrm>
              <a:off x="3078" y="2718"/>
              <a:ext cx="432" cy="438"/>
            </a:xfrm>
            <a:custGeom>
              <a:avLst/>
              <a:gdLst>
                <a:gd name="T0" fmla="*/ 318 w 432"/>
                <a:gd name="T1" fmla="*/ 84 h 438"/>
                <a:gd name="T2" fmla="*/ 174 w 432"/>
                <a:gd name="T3" fmla="*/ 0 h 438"/>
                <a:gd name="T4" fmla="*/ 144 w 432"/>
                <a:gd name="T5" fmla="*/ 48 h 438"/>
                <a:gd name="T6" fmla="*/ 162 w 432"/>
                <a:gd name="T7" fmla="*/ 54 h 438"/>
                <a:gd name="T8" fmla="*/ 126 w 432"/>
                <a:gd name="T9" fmla="*/ 84 h 438"/>
                <a:gd name="T10" fmla="*/ 126 w 432"/>
                <a:gd name="T11" fmla="*/ 66 h 438"/>
                <a:gd name="T12" fmla="*/ 102 w 432"/>
                <a:gd name="T13" fmla="*/ 60 h 438"/>
                <a:gd name="T14" fmla="*/ 84 w 432"/>
                <a:gd name="T15" fmla="*/ 78 h 438"/>
                <a:gd name="T16" fmla="*/ 78 w 432"/>
                <a:gd name="T17" fmla="*/ 48 h 438"/>
                <a:gd name="T18" fmla="*/ 84 w 432"/>
                <a:gd name="T19" fmla="*/ 6 h 438"/>
                <a:gd name="T20" fmla="*/ 42 w 432"/>
                <a:gd name="T21" fmla="*/ 18 h 438"/>
                <a:gd name="T22" fmla="*/ 48 w 432"/>
                <a:gd name="T23" fmla="*/ 36 h 438"/>
                <a:gd name="T24" fmla="*/ 54 w 432"/>
                <a:gd name="T25" fmla="*/ 48 h 438"/>
                <a:gd name="T26" fmla="*/ 48 w 432"/>
                <a:gd name="T27" fmla="*/ 54 h 438"/>
                <a:gd name="T28" fmla="*/ 30 w 432"/>
                <a:gd name="T29" fmla="*/ 72 h 438"/>
                <a:gd name="T30" fmla="*/ 48 w 432"/>
                <a:gd name="T31" fmla="*/ 84 h 438"/>
                <a:gd name="T32" fmla="*/ 48 w 432"/>
                <a:gd name="T33" fmla="*/ 84 h 438"/>
                <a:gd name="T34" fmla="*/ 48 w 432"/>
                <a:gd name="T35" fmla="*/ 84 h 438"/>
                <a:gd name="T36" fmla="*/ 24 w 432"/>
                <a:gd name="T37" fmla="*/ 138 h 438"/>
                <a:gd name="T38" fmla="*/ 0 w 432"/>
                <a:gd name="T39" fmla="*/ 144 h 438"/>
                <a:gd name="T40" fmla="*/ 12 w 432"/>
                <a:gd name="T41" fmla="*/ 204 h 438"/>
                <a:gd name="T42" fmla="*/ 0 w 432"/>
                <a:gd name="T43" fmla="*/ 216 h 438"/>
                <a:gd name="T44" fmla="*/ 42 w 432"/>
                <a:gd name="T45" fmla="*/ 246 h 438"/>
                <a:gd name="T46" fmla="*/ 36 w 432"/>
                <a:gd name="T47" fmla="*/ 264 h 438"/>
                <a:gd name="T48" fmla="*/ 48 w 432"/>
                <a:gd name="T49" fmla="*/ 300 h 438"/>
                <a:gd name="T50" fmla="*/ 48 w 432"/>
                <a:gd name="T51" fmla="*/ 300 h 438"/>
                <a:gd name="T52" fmla="*/ 48 w 432"/>
                <a:gd name="T53" fmla="*/ 300 h 438"/>
                <a:gd name="T54" fmla="*/ 126 w 432"/>
                <a:gd name="T55" fmla="*/ 348 h 438"/>
                <a:gd name="T56" fmla="*/ 126 w 432"/>
                <a:gd name="T57" fmla="*/ 348 h 438"/>
                <a:gd name="T58" fmla="*/ 126 w 432"/>
                <a:gd name="T59" fmla="*/ 348 h 438"/>
                <a:gd name="T60" fmla="*/ 168 w 432"/>
                <a:gd name="T61" fmla="*/ 354 h 438"/>
                <a:gd name="T62" fmla="*/ 168 w 432"/>
                <a:gd name="T63" fmla="*/ 348 h 438"/>
                <a:gd name="T64" fmla="*/ 186 w 432"/>
                <a:gd name="T65" fmla="*/ 366 h 438"/>
                <a:gd name="T66" fmla="*/ 192 w 432"/>
                <a:gd name="T67" fmla="*/ 408 h 438"/>
                <a:gd name="T68" fmla="*/ 210 w 432"/>
                <a:gd name="T69" fmla="*/ 432 h 438"/>
                <a:gd name="T70" fmla="*/ 210 w 432"/>
                <a:gd name="T71" fmla="*/ 438 h 438"/>
                <a:gd name="T72" fmla="*/ 354 w 432"/>
                <a:gd name="T73" fmla="*/ 426 h 438"/>
                <a:gd name="T74" fmla="*/ 432 w 432"/>
                <a:gd name="T75" fmla="*/ 390 h 438"/>
                <a:gd name="T76" fmla="*/ 402 w 432"/>
                <a:gd name="T77" fmla="*/ 366 h 438"/>
                <a:gd name="T78" fmla="*/ 378 w 432"/>
                <a:gd name="T79" fmla="*/ 300 h 438"/>
                <a:gd name="T80" fmla="*/ 390 w 432"/>
                <a:gd name="T81" fmla="*/ 294 h 438"/>
                <a:gd name="T82" fmla="*/ 390 w 432"/>
                <a:gd name="T83" fmla="*/ 252 h 438"/>
                <a:gd name="T84" fmla="*/ 360 w 432"/>
                <a:gd name="T85" fmla="*/ 222 h 438"/>
                <a:gd name="T86" fmla="*/ 378 w 432"/>
                <a:gd name="T87" fmla="*/ 174 h 438"/>
                <a:gd name="T88" fmla="*/ 378 w 432"/>
                <a:gd name="T89" fmla="*/ 150 h 438"/>
                <a:gd name="T90" fmla="*/ 384 w 432"/>
                <a:gd name="T91" fmla="*/ 150 h 438"/>
                <a:gd name="T92" fmla="*/ 324 w 432"/>
                <a:gd name="T93" fmla="*/ 120 h 438"/>
                <a:gd name="T94" fmla="*/ 318 w 432"/>
                <a:gd name="T95" fmla="*/ 8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" h="438">
                  <a:moveTo>
                    <a:pt x="318" y="84"/>
                  </a:moveTo>
                  <a:lnTo>
                    <a:pt x="174" y="0"/>
                  </a:lnTo>
                  <a:lnTo>
                    <a:pt x="144" y="48"/>
                  </a:lnTo>
                  <a:lnTo>
                    <a:pt x="162" y="54"/>
                  </a:lnTo>
                  <a:lnTo>
                    <a:pt x="126" y="84"/>
                  </a:lnTo>
                  <a:lnTo>
                    <a:pt x="126" y="66"/>
                  </a:lnTo>
                  <a:lnTo>
                    <a:pt x="102" y="60"/>
                  </a:lnTo>
                  <a:lnTo>
                    <a:pt x="84" y="78"/>
                  </a:lnTo>
                  <a:lnTo>
                    <a:pt x="78" y="48"/>
                  </a:lnTo>
                  <a:lnTo>
                    <a:pt x="84" y="6"/>
                  </a:lnTo>
                  <a:lnTo>
                    <a:pt x="42" y="18"/>
                  </a:lnTo>
                  <a:lnTo>
                    <a:pt x="48" y="36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30" y="72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24" y="138"/>
                  </a:lnTo>
                  <a:lnTo>
                    <a:pt x="0" y="144"/>
                  </a:lnTo>
                  <a:lnTo>
                    <a:pt x="12" y="204"/>
                  </a:lnTo>
                  <a:lnTo>
                    <a:pt x="0" y="216"/>
                  </a:lnTo>
                  <a:lnTo>
                    <a:pt x="42" y="246"/>
                  </a:lnTo>
                  <a:lnTo>
                    <a:pt x="36" y="264"/>
                  </a:lnTo>
                  <a:lnTo>
                    <a:pt x="48" y="300"/>
                  </a:lnTo>
                  <a:lnTo>
                    <a:pt x="48" y="300"/>
                  </a:lnTo>
                  <a:lnTo>
                    <a:pt x="48" y="300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68" y="354"/>
                  </a:lnTo>
                  <a:lnTo>
                    <a:pt x="168" y="348"/>
                  </a:lnTo>
                  <a:lnTo>
                    <a:pt x="186" y="366"/>
                  </a:lnTo>
                  <a:lnTo>
                    <a:pt x="192" y="408"/>
                  </a:lnTo>
                  <a:lnTo>
                    <a:pt x="210" y="432"/>
                  </a:lnTo>
                  <a:lnTo>
                    <a:pt x="210" y="438"/>
                  </a:lnTo>
                  <a:lnTo>
                    <a:pt x="354" y="426"/>
                  </a:lnTo>
                  <a:lnTo>
                    <a:pt x="432" y="390"/>
                  </a:lnTo>
                  <a:lnTo>
                    <a:pt x="402" y="366"/>
                  </a:lnTo>
                  <a:lnTo>
                    <a:pt x="378" y="300"/>
                  </a:lnTo>
                  <a:lnTo>
                    <a:pt x="390" y="294"/>
                  </a:lnTo>
                  <a:lnTo>
                    <a:pt x="390" y="252"/>
                  </a:lnTo>
                  <a:lnTo>
                    <a:pt x="360" y="222"/>
                  </a:lnTo>
                  <a:lnTo>
                    <a:pt x="378" y="174"/>
                  </a:lnTo>
                  <a:lnTo>
                    <a:pt x="378" y="150"/>
                  </a:lnTo>
                  <a:lnTo>
                    <a:pt x="384" y="150"/>
                  </a:lnTo>
                  <a:lnTo>
                    <a:pt x="324" y="120"/>
                  </a:lnTo>
                  <a:lnTo>
                    <a:pt x="318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0" name="Freeform 484"/>
            <p:cNvSpPr>
              <a:spLocks/>
            </p:cNvSpPr>
            <p:nvPr/>
          </p:nvSpPr>
          <p:spPr bwMode="auto">
            <a:xfrm>
              <a:off x="3252" y="3096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1" name="Freeform 485"/>
            <p:cNvSpPr>
              <a:spLocks/>
            </p:cNvSpPr>
            <p:nvPr/>
          </p:nvSpPr>
          <p:spPr bwMode="auto">
            <a:xfrm>
              <a:off x="3126" y="2754"/>
              <a:ext cx="6" cy="18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12 h 18"/>
                <a:gd name="T4" fmla="*/ 0 w 6"/>
                <a:gd name="T5" fmla="*/ 0 h 18"/>
                <a:gd name="T6" fmla="*/ 6 w 6"/>
                <a:gd name="T7" fmla="*/ 12 h 18"/>
                <a:gd name="T8" fmla="*/ 0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2" name="Freeform 486"/>
            <p:cNvSpPr>
              <a:spLocks/>
            </p:cNvSpPr>
            <p:nvPr/>
          </p:nvSpPr>
          <p:spPr bwMode="auto">
            <a:xfrm>
              <a:off x="3108" y="2790"/>
              <a:ext cx="18" cy="12"/>
            </a:xfrm>
            <a:custGeom>
              <a:avLst/>
              <a:gdLst>
                <a:gd name="T0" fmla="*/ 18 w 18"/>
                <a:gd name="T1" fmla="*/ 12 h 12"/>
                <a:gd name="T2" fmla="*/ 0 w 18"/>
                <a:gd name="T3" fmla="*/ 0 h 12"/>
                <a:gd name="T4" fmla="*/ 18 w 18"/>
                <a:gd name="T5" fmla="*/ 12 h 12"/>
                <a:gd name="T6" fmla="*/ 18 w 1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12"/>
                  </a:moveTo>
                  <a:lnTo>
                    <a:pt x="0" y="0"/>
                  </a:lnTo>
                  <a:lnTo>
                    <a:pt x="18" y="12"/>
                  </a:lnTo>
                  <a:lnTo>
                    <a:pt x="18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3" name="Freeform 487"/>
            <p:cNvSpPr>
              <a:spLocks/>
            </p:cNvSpPr>
            <p:nvPr/>
          </p:nvSpPr>
          <p:spPr bwMode="auto">
            <a:xfrm>
              <a:off x="3198" y="3066"/>
              <a:ext cx="126" cy="307"/>
            </a:xfrm>
            <a:custGeom>
              <a:avLst/>
              <a:gdLst>
                <a:gd name="T0" fmla="*/ 36 w 126"/>
                <a:gd name="T1" fmla="*/ 48 h 307"/>
                <a:gd name="T2" fmla="*/ 18 w 126"/>
                <a:gd name="T3" fmla="*/ 114 h 307"/>
                <a:gd name="T4" fmla="*/ 0 w 126"/>
                <a:gd name="T5" fmla="*/ 168 h 307"/>
                <a:gd name="T6" fmla="*/ 6 w 126"/>
                <a:gd name="T7" fmla="*/ 186 h 307"/>
                <a:gd name="T8" fmla="*/ 6 w 126"/>
                <a:gd name="T9" fmla="*/ 186 h 307"/>
                <a:gd name="T10" fmla="*/ 18 w 126"/>
                <a:gd name="T11" fmla="*/ 180 h 307"/>
                <a:gd name="T12" fmla="*/ 24 w 126"/>
                <a:gd name="T13" fmla="*/ 192 h 307"/>
                <a:gd name="T14" fmla="*/ 36 w 126"/>
                <a:gd name="T15" fmla="*/ 210 h 307"/>
                <a:gd name="T16" fmla="*/ 66 w 126"/>
                <a:gd name="T17" fmla="*/ 198 h 307"/>
                <a:gd name="T18" fmla="*/ 72 w 126"/>
                <a:gd name="T19" fmla="*/ 229 h 307"/>
                <a:gd name="T20" fmla="*/ 60 w 126"/>
                <a:gd name="T21" fmla="*/ 265 h 307"/>
                <a:gd name="T22" fmla="*/ 84 w 126"/>
                <a:gd name="T23" fmla="*/ 289 h 307"/>
                <a:gd name="T24" fmla="*/ 108 w 126"/>
                <a:gd name="T25" fmla="*/ 307 h 307"/>
                <a:gd name="T26" fmla="*/ 126 w 126"/>
                <a:gd name="T27" fmla="*/ 265 h 307"/>
                <a:gd name="T28" fmla="*/ 120 w 126"/>
                <a:gd name="T29" fmla="*/ 210 h 307"/>
                <a:gd name="T30" fmla="*/ 78 w 126"/>
                <a:gd name="T31" fmla="*/ 168 h 307"/>
                <a:gd name="T32" fmla="*/ 84 w 126"/>
                <a:gd name="T33" fmla="*/ 168 h 307"/>
                <a:gd name="T34" fmla="*/ 96 w 126"/>
                <a:gd name="T35" fmla="*/ 186 h 307"/>
                <a:gd name="T36" fmla="*/ 96 w 126"/>
                <a:gd name="T37" fmla="*/ 204 h 307"/>
                <a:gd name="T38" fmla="*/ 84 w 126"/>
                <a:gd name="T39" fmla="*/ 192 h 307"/>
                <a:gd name="T40" fmla="*/ 72 w 126"/>
                <a:gd name="T41" fmla="*/ 192 h 307"/>
                <a:gd name="T42" fmla="*/ 54 w 126"/>
                <a:gd name="T43" fmla="*/ 126 h 307"/>
                <a:gd name="T44" fmla="*/ 42 w 126"/>
                <a:gd name="T45" fmla="*/ 114 h 307"/>
                <a:gd name="T46" fmla="*/ 54 w 126"/>
                <a:gd name="T47" fmla="*/ 84 h 307"/>
                <a:gd name="T48" fmla="*/ 54 w 126"/>
                <a:gd name="T49" fmla="*/ 36 h 307"/>
                <a:gd name="T50" fmla="*/ 54 w 126"/>
                <a:gd name="T51" fmla="*/ 30 h 307"/>
                <a:gd name="T52" fmla="*/ 54 w 126"/>
                <a:gd name="T53" fmla="*/ 30 h 307"/>
                <a:gd name="T54" fmla="*/ 54 w 126"/>
                <a:gd name="T55" fmla="*/ 30 h 307"/>
                <a:gd name="T56" fmla="*/ 42 w 126"/>
                <a:gd name="T57" fmla="*/ 18 h 307"/>
                <a:gd name="T58" fmla="*/ 48 w 126"/>
                <a:gd name="T59" fmla="*/ 6 h 307"/>
                <a:gd name="T60" fmla="*/ 48 w 126"/>
                <a:gd name="T61" fmla="*/ 6 h 307"/>
                <a:gd name="T62" fmla="*/ 48 w 126"/>
                <a:gd name="T63" fmla="*/ 6 h 307"/>
                <a:gd name="T64" fmla="*/ 6 w 126"/>
                <a:gd name="T65" fmla="*/ 0 h 307"/>
                <a:gd name="T66" fmla="*/ 18 w 126"/>
                <a:gd name="T67" fmla="*/ 6 h 307"/>
                <a:gd name="T68" fmla="*/ 36 w 126"/>
                <a:gd name="T69" fmla="*/ 4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" h="307">
                  <a:moveTo>
                    <a:pt x="36" y="48"/>
                  </a:moveTo>
                  <a:lnTo>
                    <a:pt x="18" y="114"/>
                  </a:lnTo>
                  <a:lnTo>
                    <a:pt x="0" y="168"/>
                  </a:lnTo>
                  <a:lnTo>
                    <a:pt x="6" y="186"/>
                  </a:lnTo>
                  <a:lnTo>
                    <a:pt x="6" y="186"/>
                  </a:lnTo>
                  <a:lnTo>
                    <a:pt x="18" y="180"/>
                  </a:lnTo>
                  <a:lnTo>
                    <a:pt x="24" y="192"/>
                  </a:lnTo>
                  <a:lnTo>
                    <a:pt x="36" y="210"/>
                  </a:lnTo>
                  <a:lnTo>
                    <a:pt x="66" y="198"/>
                  </a:lnTo>
                  <a:lnTo>
                    <a:pt x="72" y="229"/>
                  </a:lnTo>
                  <a:lnTo>
                    <a:pt x="60" y="265"/>
                  </a:lnTo>
                  <a:lnTo>
                    <a:pt x="84" y="289"/>
                  </a:lnTo>
                  <a:lnTo>
                    <a:pt x="108" y="307"/>
                  </a:lnTo>
                  <a:lnTo>
                    <a:pt x="126" y="265"/>
                  </a:lnTo>
                  <a:lnTo>
                    <a:pt x="120" y="210"/>
                  </a:lnTo>
                  <a:lnTo>
                    <a:pt x="78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96" y="204"/>
                  </a:lnTo>
                  <a:lnTo>
                    <a:pt x="84" y="192"/>
                  </a:lnTo>
                  <a:lnTo>
                    <a:pt x="72" y="192"/>
                  </a:lnTo>
                  <a:lnTo>
                    <a:pt x="54" y="126"/>
                  </a:lnTo>
                  <a:lnTo>
                    <a:pt x="42" y="114"/>
                  </a:lnTo>
                  <a:lnTo>
                    <a:pt x="54" y="84"/>
                  </a:lnTo>
                  <a:lnTo>
                    <a:pt x="54" y="3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2" y="18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6" y="0"/>
                  </a:lnTo>
                  <a:lnTo>
                    <a:pt x="18" y="6"/>
                  </a:lnTo>
                  <a:lnTo>
                    <a:pt x="36" y="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4" name="Freeform 488"/>
            <p:cNvSpPr>
              <a:spLocks/>
            </p:cNvSpPr>
            <p:nvPr/>
          </p:nvSpPr>
          <p:spPr bwMode="auto">
            <a:xfrm>
              <a:off x="3252" y="3096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5" name="Freeform 489"/>
            <p:cNvSpPr>
              <a:spLocks/>
            </p:cNvSpPr>
            <p:nvPr/>
          </p:nvSpPr>
          <p:spPr bwMode="auto">
            <a:xfrm>
              <a:off x="3204" y="3066"/>
              <a:ext cx="42" cy="6"/>
            </a:xfrm>
            <a:custGeom>
              <a:avLst/>
              <a:gdLst>
                <a:gd name="T0" fmla="*/ 42 w 42"/>
                <a:gd name="T1" fmla="*/ 6 h 6"/>
                <a:gd name="T2" fmla="*/ 0 w 42"/>
                <a:gd name="T3" fmla="*/ 0 h 6"/>
                <a:gd name="T4" fmla="*/ 0 w 42"/>
                <a:gd name="T5" fmla="*/ 0 h 6"/>
                <a:gd name="T6" fmla="*/ 42 w 42"/>
                <a:gd name="T7" fmla="*/ 6 h 6"/>
                <a:gd name="T8" fmla="*/ 42 w 4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">
                  <a:moveTo>
                    <a:pt x="4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6" name="Freeform 490"/>
            <p:cNvSpPr>
              <a:spLocks/>
            </p:cNvSpPr>
            <p:nvPr/>
          </p:nvSpPr>
          <p:spPr bwMode="auto">
            <a:xfrm>
              <a:off x="2370" y="2478"/>
              <a:ext cx="768" cy="750"/>
            </a:xfrm>
            <a:custGeom>
              <a:avLst/>
              <a:gdLst>
                <a:gd name="T0" fmla="*/ 186 w 768"/>
                <a:gd name="T1" fmla="*/ 444 h 750"/>
                <a:gd name="T2" fmla="*/ 288 w 768"/>
                <a:gd name="T3" fmla="*/ 528 h 750"/>
                <a:gd name="T4" fmla="*/ 306 w 768"/>
                <a:gd name="T5" fmla="*/ 486 h 750"/>
                <a:gd name="T6" fmla="*/ 390 w 768"/>
                <a:gd name="T7" fmla="*/ 498 h 750"/>
                <a:gd name="T8" fmla="*/ 492 w 768"/>
                <a:gd name="T9" fmla="*/ 642 h 750"/>
                <a:gd name="T10" fmla="*/ 588 w 768"/>
                <a:gd name="T11" fmla="*/ 684 h 750"/>
                <a:gd name="T12" fmla="*/ 654 w 768"/>
                <a:gd name="T13" fmla="*/ 702 h 750"/>
                <a:gd name="T14" fmla="*/ 708 w 768"/>
                <a:gd name="T15" fmla="*/ 696 h 750"/>
                <a:gd name="T16" fmla="*/ 660 w 768"/>
                <a:gd name="T17" fmla="*/ 690 h 750"/>
                <a:gd name="T18" fmla="*/ 666 w 768"/>
                <a:gd name="T19" fmla="*/ 630 h 750"/>
                <a:gd name="T20" fmla="*/ 666 w 768"/>
                <a:gd name="T21" fmla="*/ 576 h 750"/>
                <a:gd name="T22" fmla="*/ 672 w 768"/>
                <a:gd name="T23" fmla="*/ 564 h 750"/>
                <a:gd name="T24" fmla="*/ 672 w 768"/>
                <a:gd name="T25" fmla="*/ 558 h 750"/>
                <a:gd name="T26" fmla="*/ 678 w 768"/>
                <a:gd name="T27" fmla="*/ 552 h 750"/>
                <a:gd name="T28" fmla="*/ 684 w 768"/>
                <a:gd name="T29" fmla="*/ 552 h 750"/>
                <a:gd name="T30" fmla="*/ 732 w 768"/>
                <a:gd name="T31" fmla="*/ 504 h 750"/>
                <a:gd name="T32" fmla="*/ 690 w 768"/>
                <a:gd name="T33" fmla="*/ 450 h 750"/>
                <a:gd name="T34" fmla="*/ 684 w 768"/>
                <a:gd name="T35" fmla="*/ 414 h 750"/>
                <a:gd name="T36" fmla="*/ 696 w 768"/>
                <a:gd name="T37" fmla="*/ 384 h 750"/>
                <a:gd name="T38" fmla="*/ 690 w 768"/>
                <a:gd name="T39" fmla="*/ 330 h 750"/>
                <a:gd name="T40" fmla="*/ 690 w 768"/>
                <a:gd name="T41" fmla="*/ 306 h 750"/>
                <a:gd name="T42" fmla="*/ 684 w 768"/>
                <a:gd name="T43" fmla="*/ 300 h 750"/>
                <a:gd name="T44" fmla="*/ 678 w 768"/>
                <a:gd name="T45" fmla="*/ 288 h 750"/>
                <a:gd name="T46" fmla="*/ 690 w 768"/>
                <a:gd name="T47" fmla="*/ 276 h 750"/>
                <a:gd name="T48" fmla="*/ 690 w 768"/>
                <a:gd name="T49" fmla="*/ 234 h 750"/>
                <a:gd name="T50" fmla="*/ 702 w 768"/>
                <a:gd name="T51" fmla="*/ 198 h 750"/>
                <a:gd name="T52" fmla="*/ 702 w 768"/>
                <a:gd name="T53" fmla="*/ 192 h 750"/>
                <a:gd name="T54" fmla="*/ 738 w 768"/>
                <a:gd name="T55" fmla="*/ 162 h 750"/>
                <a:gd name="T56" fmla="*/ 768 w 768"/>
                <a:gd name="T57" fmla="*/ 120 h 750"/>
                <a:gd name="T58" fmla="*/ 756 w 768"/>
                <a:gd name="T59" fmla="*/ 60 h 750"/>
                <a:gd name="T60" fmla="*/ 714 w 768"/>
                <a:gd name="T61" fmla="*/ 24 h 750"/>
                <a:gd name="T62" fmla="*/ 624 w 768"/>
                <a:gd name="T63" fmla="*/ 0 h 750"/>
                <a:gd name="T64" fmla="*/ 432 w 768"/>
                <a:gd name="T65" fmla="*/ 36 h 750"/>
                <a:gd name="T66" fmla="*/ 432 w 768"/>
                <a:gd name="T67" fmla="*/ 36 h 750"/>
                <a:gd name="T68" fmla="*/ 282 w 768"/>
                <a:gd name="T69" fmla="*/ 60 h 750"/>
                <a:gd name="T70" fmla="*/ 192 w 768"/>
                <a:gd name="T71" fmla="*/ 258 h 750"/>
                <a:gd name="T72" fmla="*/ 144 w 768"/>
                <a:gd name="T73" fmla="*/ 372 h 750"/>
                <a:gd name="T74" fmla="*/ 96 w 768"/>
                <a:gd name="T75" fmla="*/ 378 h 750"/>
                <a:gd name="T76" fmla="*/ 36 w 768"/>
                <a:gd name="T77" fmla="*/ 378 h 750"/>
                <a:gd name="T78" fmla="*/ 0 w 768"/>
                <a:gd name="T79" fmla="*/ 408 h 750"/>
                <a:gd name="T80" fmla="*/ 12 w 768"/>
                <a:gd name="T81" fmla="*/ 438 h 750"/>
                <a:gd name="T82" fmla="*/ 18 w 768"/>
                <a:gd name="T83" fmla="*/ 456 h 750"/>
                <a:gd name="T84" fmla="*/ 18 w 768"/>
                <a:gd name="T85" fmla="*/ 456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8" h="750">
                  <a:moveTo>
                    <a:pt x="66" y="438"/>
                  </a:moveTo>
                  <a:lnTo>
                    <a:pt x="186" y="444"/>
                  </a:lnTo>
                  <a:lnTo>
                    <a:pt x="228" y="534"/>
                  </a:lnTo>
                  <a:lnTo>
                    <a:pt x="288" y="528"/>
                  </a:lnTo>
                  <a:lnTo>
                    <a:pt x="306" y="486"/>
                  </a:lnTo>
                  <a:lnTo>
                    <a:pt x="306" y="486"/>
                  </a:lnTo>
                  <a:lnTo>
                    <a:pt x="306" y="486"/>
                  </a:lnTo>
                  <a:lnTo>
                    <a:pt x="390" y="498"/>
                  </a:lnTo>
                  <a:lnTo>
                    <a:pt x="408" y="654"/>
                  </a:lnTo>
                  <a:lnTo>
                    <a:pt x="492" y="642"/>
                  </a:lnTo>
                  <a:lnTo>
                    <a:pt x="492" y="636"/>
                  </a:lnTo>
                  <a:lnTo>
                    <a:pt x="588" y="684"/>
                  </a:lnTo>
                  <a:lnTo>
                    <a:pt x="618" y="696"/>
                  </a:lnTo>
                  <a:lnTo>
                    <a:pt x="654" y="702"/>
                  </a:lnTo>
                  <a:lnTo>
                    <a:pt x="720" y="750"/>
                  </a:lnTo>
                  <a:lnTo>
                    <a:pt x="708" y="696"/>
                  </a:lnTo>
                  <a:lnTo>
                    <a:pt x="660" y="690"/>
                  </a:lnTo>
                  <a:lnTo>
                    <a:pt x="660" y="690"/>
                  </a:lnTo>
                  <a:lnTo>
                    <a:pt x="660" y="690"/>
                  </a:lnTo>
                  <a:lnTo>
                    <a:pt x="666" y="630"/>
                  </a:lnTo>
                  <a:lnTo>
                    <a:pt x="672" y="576"/>
                  </a:lnTo>
                  <a:lnTo>
                    <a:pt x="666" y="576"/>
                  </a:lnTo>
                  <a:lnTo>
                    <a:pt x="672" y="564"/>
                  </a:lnTo>
                  <a:lnTo>
                    <a:pt x="672" y="564"/>
                  </a:lnTo>
                  <a:lnTo>
                    <a:pt x="672" y="564"/>
                  </a:lnTo>
                  <a:lnTo>
                    <a:pt x="672" y="558"/>
                  </a:lnTo>
                  <a:lnTo>
                    <a:pt x="672" y="552"/>
                  </a:lnTo>
                  <a:lnTo>
                    <a:pt x="678" y="552"/>
                  </a:lnTo>
                  <a:lnTo>
                    <a:pt x="678" y="552"/>
                  </a:lnTo>
                  <a:lnTo>
                    <a:pt x="684" y="552"/>
                  </a:lnTo>
                  <a:lnTo>
                    <a:pt x="738" y="534"/>
                  </a:lnTo>
                  <a:lnTo>
                    <a:pt x="732" y="504"/>
                  </a:lnTo>
                  <a:lnTo>
                    <a:pt x="708" y="492"/>
                  </a:lnTo>
                  <a:lnTo>
                    <a:pt x="690" y="450"/>
                  </a:lnTo>
                  <a:lnTo>
                    <a:pt x="696" y="432"/>
                  </a:lnTo>
                  <a:lnTo>
                    <a:pt x="684" y="414"/>
                  </a:lnTo>
                  <a:lnTo>
                    <a:pt x="690" y="396"/>
                  </a:lnTo>
                  <a:lnTo>
                    <a:pt x="696" y="384"/>
                  </a:lnTo>
                  <a:lnTo>
                    <a:pt x="684" y="378"/>
                  </a:lnTo>
                  <a:lnTo>
                    <a:pt x="690" y="330"/>
                  </a:lnTo>
                  <a:lnTo>
                    <a:pt x="690" y="336"/>
                  </a:lnTo>
                  <a:lnTo>
                    <a:pt x="690" y="306"/>
                  </a:lnTo>
                  <a:lnTo>
                    <a:pt x="690" y="306"/>
                  </a:lnTo>
                  <a:lnTo>
                    <a:pt x="684" y="300"/>
                  </a:lnTo>
                  <a:lnTo>
                    <a:pt x="678" y="312"/>
                  </a:lnTo>
                  <a:lnTo>
                    <a:pt x="678" y="288"/>
                  </a:lnTo>
                  <a:lnTo>
                    <a:pt x="684" y="270"/>
                  </a:lnTo>
                  <a:lnTo>
                    <a:pt x="690" y="276"/>
                  </a:lnTo>
                  <a:lnTo>
                    <a:pt x="702" y="228"/>
                  </a:lnTo>
                  <a:lnTo>
                    <a:pt x="690" y="234"/>
                  </a:lnTo>
                  <a:lnTo>
                    <a:pt x="702" y="210"/>
                  </a:lnTo>
                  <a:lnTo>
                    <a:pt x="702" y="198"/>
                  </a:lnTo>
                  <a:lnTo>
                    <a:pt x="702" y="192"/>
                  </a:lnTo>
                  <a:lnTo>
                    <a:pt x="702" y="192"/>
                  </a:lnTo>
                  <a:lnTo>
                    <a:pt x="702" y="192"/>
                  </a:lnTo>
                  <a:lnTo>
                    <a:pt x="738" y="162"/>
                  </a:lnTo>
                  <a:lnTo>
                    <a:pt x="738" y="150"/>
                  </a:lnTo>
                  <a:lnTo>
                    <a:pt x="768" y="120"/>
                  </a:lnTo>
                  <a:lnTo>
                    <a:pt x="756" y="60"/>
                  </a:lnTo>
                  <a:lnTo>
                    <a:pt x="756" y="60"/>
                  </a:lnTo>
                  <a:lnTo>
                    <a:pt x="756" y="54"/>
                  </a:lnTo>
                  <a:lnTo>
                    <a:pt x="714" y="24"/>
                  </a:lnTo>
                  <a:lnTo>
                    <a:pt x="660" y="30"/>
                  </a:lnTo>
                  <a:lnTo>
                    <a:pt x="624" y="0"/>
                  </a:lnTo>
                  <a:lnTo>
                    <a:pt x="456" y="30"/>
                  </a:lnTo>
                  <a:lnTo>
                    <a:pt x="432" y="36"/>
                  </a:lnTo>
                  <a:lnTo>
                    <a:pt x="432" y="36"/>
                  </a:lnTo>
                  <a:lnTo>
                    <a:pt x="432" y="36"/>
                  </a:lnTo>
                  <a:lnTo>
                    <a:pt x="294" y="6"/>
                  </a:lnTo>
                  <a:lnTo>
                    <a:pt x="282" y="60"/>
                  </a:lnTo>
                  <a:lnTo>
                    <a:pt x="234" y="240"/>
                  </a:lnTo>
                  <a:lnTo>
                    <a:pt x="192" y="258"/>
                  </a:lnTo>
                  <a:lnTo>
                    <a:pt x="174" y="342"/>
                  </a:lnTo>
                  <a:lnTo>
                    <a:pt x="144" y="372"/>
                  </a:lnTo>
                  <a:lnTo>
                    <a:pt x="114" y="396"/>
                  </a:lnTo>
                  <a:lnTo>
                    <a:pt x="96" y="378"/>
                  </a:lnTo>
                  <a:lnTo>
                    <a:pt x="60" y="402"/>
                  </a:lnTo>
                  <a:lnTo>
                    <a:pt x="36" y="378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6" y="414"/>
                  </a:lnTo>
                  <a:lnTo>
                    <a:pt x="12" y="438"/>
                  </a:lnTo>
                  <a:lnTo>
                    <a:pt x="18" y="438"/>
                  </a:lnTo>
                  <a:lnTo>
                    <a:pt x="18" y="456"/>
                  </a:lnTo>
                  <a:lnTo>
                    <a:pt x="18" y="456"/>
                  </a:lnTo>
                  <a:lnTo>
                    <a:pt x="18" y="456"/>
                  </a:lnTo>
                  <a:lnTo>
                    <a:pt x="66" y="43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7" name="Freeform 491"/>
            <p:cNvSpPr>
              <a:spLocks/>
            </p:cNvSpPr>
            <p:nvPr/>
          </p:nvSpPr>
          <p:spPr bwMode="auto">
            <a:xfrm>
              <a:off x="3126" y="2532"/>
              <a:ext cx="0" cy="6"/>
            </a:xfrm>
            <a:custGeom>
              <a:avLst/>
              <a:gdLst>
                <a:gd name="T0" fmla="*/ 6 h 6"/>
                <a:gd name="T1" fmla="*/ 0 h 6"/>
                <a:gd name="T2" fmla="*/ 6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8" name="Freeform 492"/>
            <p:cNvSpPr>
              <a:spLocks/>
            </p:cNvSpPr>
            <p:nvPr/>
          </p:nvSpPr>
          <p:spPr bwMode="auto">
            <a:xfrm>
              <a:off x="2802" y="2508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24 w 24"/>
                <a:gd name="T3" fmla="*/ 0 h 6"/>
                <a:gd name="T4" fmla="*/ 0 w 24"/>
                <a:gd name="T5" fmla="*/ 6 h 6"/>
                <a:gd name="T6" fmla="*/ 0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24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9" name="Freeform 493"/>
            <p:cNvSpPr>
              <a:spLocks/>
            </p:cNvSpPr>
            <p:nvPr/>
          </p:nvSpPr>
          <p:spPr bwMode="auto">
            <a:xfrm>
              <a:off x="2652" y="2484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12 w 12"/>
                <a:gd name="T3" fmla="*/ 0 h 54"/>
                <a:gd name="T4" fmla="*/ 0 w 12"/>
                <a:gd name="T5" fmla="*/ 54 h 54"/>
                <a:gd name="T6" fmla="*/ 0 w 1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4">
                  <a:moveTo>
                    <a:pt x="0" y="54"/>
                  </a:moveTo>
                  <a:lnTo>
                    <a:pt x="12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0" name="Rectangle 494"/>
            <p:cNvSpPr>
              <a:spLocks noChangeArrowheads="1"/>
            </p:cNvSpPr>
            <p:nvPr/>
          </p:nvSpPr>
          <p:spPr bwMode="auto">
            <a:xfrm>
              <a:off x="3072" y="2676"/>
              <a:ext cx="1" cy="12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1" name="Freeform 495"/>
            <p:cNvSpPr>
              <a:spLocks/>
            </p:cNvSpPr>
            <p:nvPr/>
          </p:nvSpPr>
          <p:spPr bwMode="auto">
            <a:xfrm>
              <a:off x="3072" y="2640"/>
              <a:ext cx="36" cy="30"/>
            </a:xfrm>
            <a:custGeom>
              <a:avLst/>
              <a:gdLst>
                <a:gd name="T0" fmla="*/ 0 w 36"/>
                <a:gd name="T1" fmla="*/ 30 h 30"/>
                <a:gd name="T2" fmla="*/ 0 w 36"/>
                <a:gd name="T3" fmla="*/ 30 h 30"/>
                <a:gd name="T4" fmla="*/ 36 w 36"/>
                <a:gd name="T5" fmla="*/ 0 h 30"/>
                <a:gd name="T6" fmla="*/ 0 w 36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0">
                  <a:moveTo>
                    <a:pt x="0" y="30"/>
                  </a:moveTo>
                  <a:lnTo>
                    <a:pt x="0" y="30"/>
                  </a:lnTo>
                  <a:lnTo>
                    <a:pt x="36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2" name="Freeform 496"/>
            <p:cNvSpPr>
              <a:spLocks/>
            </p:cNvSpPr>
            <p:nvPr/>
          </p:nvSpPr>
          <p:spPr bwMode="auto">
            <a:xfrm>
              <a:off x="3054" y="2778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0 w 6"/>
                <a:gd name="T5" fmla="*/ 0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3" name="Freeform 497"/>
            <p:cNvSpPr>
              <a:spLocks/>
            </p:cNvSpPr>
            <p:nvPr/>
          </p:nvSpPr>
          <p:spPr bwMode="auto">
            <a:xfrm>
              <a:off x="2514" y="2736"/>
              <a:ext cx="48" cy="114"/>
            </a:xfrm>
            <a:custGeom>
              <a:avLst/>
              <a:gdLst>
                <a:gd name="T0" fmla="*/ 0 w 48"/>
                <a:gd name="T1" fmla="*/ 114 h 114"/>
                <a:gd name="T2" fmla="*/ 30 w 48"/>
                <a:gd name="T3" fmla="*/ 84 h 114"/>
                <a:gd name="T4" fmla="*/ 48 w 48"/>
                <a:gd name="T5" fmla="*/ 0 h 114"/>
                <a:gd name="T6" fmla="*/ 30 w 48"/>
                <a:gd name="T7" fmla="*/ 84 h 114"/>
                <a:gd name="T8" fmla="*/ 0 w 48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14">
                  <a:moveTo>
                    <a:pt x="0" y="114"/>
                  </a:moveTo>
                  <a:lnTo>
                    <a:pt x="30" y="84"/>
                  </a:lnTo>
                  <a:lnTo>
                    <a:pt x="48" y="0"/>
                  </a:lnTo>
                  <a:lnTo>
                    <a:pt x="30" y="84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4" name="Freeform 498"/>
            <p:cNvSpPr>
              <a:spLocks/>
            </p:cNvSpPr>
            <p:nvPr/>
          </p:nvSpPr>
          <p:spPr bwMode="auto">
            <a:xfrm>
              <a:off x="2604" y="2538"/>
              <a:ext cx="48" cy="180"/>
            </a:xfrm>
            <a:custGeom>
              <a:avLst/>
              <a:gdLst>
                <a:gd name="T0" fmla="*/ 0 w 48"/>
                <a:gd name="T1" fmla="*/ 180 h 180"/>
                <a:gd name="T2" fmla="*/ 48 w 48"/>
                <a:gd name="T3" fmla="*/ 0 h 180"/>
                <a:gd name="T4" fmla="*/ 48 w 48"/>
                <a:gd name="T5" fmla="*/ 0 h 180"/>
                <a:gd name="T6" fmla="*/ 0 w 48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0">
                  <a:moveTo>
                    <a:pt x="0" y="18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18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5" name="Freeform 499"/>
            <p:cNvSpPr>
              <a:spLocks/>
            </p:cNvSpPr>
            <p:nvPr/>
          </p:nvSpPr>
          <p:spPr bwMode="auto">
            <a:xfrm>
              <a:off x="2370" y="2856"/>
              <a:ext cx="60" cy="30"/>
            </a:xfrm>
            <a:custGeom>
              <a:avLst/>
              <a:gdLst>
                <a:gd name="T0" fmla="*/ 60 w 60"/>
                <a:gd name="T1" fmla="*/ 24 h 30"/>
                <a:gd name="T2" fmla="*/ 36 w 60"/>
                <a:gd name="T3" fmla="*/ 0 h 30"/>
                <a:gd name="T4" fmla="*/ 0 w 60"/>
                <a:gd name="T5" fmla="*/ 30 h 30"/>
                <a:gd name="T6" fmla="*/ 36 w 60"/>
                <a:gd name="T7" fmla="*/ 0 h 30"/>
                <a:gd name="T8" fmla="*/ 60 w 60"/>
                <a:gd name="T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0">
                  <a:moveTo>
                    <a:pt x="60" y="24"/>
                  </a:moveTo>
                  <a:lnTo>
                    <a:pt x="36" y="0"/>
                  </a:lnTo>
                  <a:lnTo>
                    <a:pt x="0" y="30"/>
                  </a:lnTo>
                  <a:lnTo>
                    <a:pt x="36" y="0"/>
                  </a:lnTo>
                  <a:lnTo>
                    <a:pt x="6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6" name="Rectangle 500"/>
            <p:cNvSpPr>
              <a:spLocks noChangeArrowheads="1"/>
            </p:cNvSpPr>
            <p:nvPr/>
          </p:nvSpPr>
          <p:spPr bwMode="auto">
            <a:xfrm>
              <a:off x="2652" y="2538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7" name="Freeform 501"/>
            <p:cNvSpPr>
              <a:spLocks/>
            </p:cNvSpPr>
            <p:nvPr/>
          </p:nvSpPr>
          <p:spPr bwMode="auto">
            <a:xfrm>
              <a:off x="3120" y="3745"/>
              <a:ext cx="54" cy="66"/>
            </a:xfrm>
            <a:custGeom>
              <a:avLst/>
              <a:gdLst>
                <a:gd name="T0" fmla="*/ 48 w 54"/>
                <a:gd name="T1" fmla="*/ 6 h 66"/>
                <a:gd name="T2" fmla="*/ 48 w 54"/>
                <a:gd name="T3" fmla="*/ 6 h 66"/>
                <a:gd name="T4" fmla="*/ 48 w 54"/>
                <a:gd name="T5" fmla="*/ 6 h 66"/>
                <a:gd name="T6" fmla="*/ 42 w 54"/>
                <a:gd name="T7" fmla="*/ 6 h 66"/>
                <a:gd name="T8" fmla="*/ 24 w 54"/>
                <a:gd name="T9" fmla="*/ 0 h 66"/>
                <a:gd name="T10" fmla="*/ 12 w 54"/>
                <a:gd name="T11" fmla="*/ 6 h 66"/>
                <a:gd name="T12" fmla="*/ 6 w 54"/>
                <a:gd name="T13" fmla="*/ 12 h 66"/>
                <a:gd name="T14" fmla="*/ 0 w 54"/>
                <a:gd name="T15" fmla="*/ 48 h 66"/>
                <a:gd name="T16" fmla="*/ 36 w 54"/>
                <a:gd name="T17" fmla="*/ 66 h 66"/>
                <a:gd name="T18" fmla="*/ 42 w 54"/>
                <a:gd name="T19" fmla="*/ 54 h 66"/>
                <a:gd name="T20" fmla="*/ 48 w 54"/>
                <a:gd name="T21" fmla="*/ 48 h 66"/>
                <a:gd name="T22" fmla="*/ 54 w 54"/>
                <a:gd name="T23" fmla="*/ 48 h 66"/>
                <a:gd name="T24" fmla="*/ 48 w 54"/>
                <a:gd name="T25" fmla="*/ 6 h 66"/>
                <a:gd name="T26" fmla="*/ 48 w 54"/>
                <a:gd name="T27" fmla="*/ 6 h 66"/>
                <a:gd name="T28" fmla="*/ 48 w 54"/>
                <a:gd name="T2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66">
                  <a:moveTo>
                    <a:pt x="48" y="6"/>
                  </a:moveTo>
                  <a:lnTo>
                    <a:pt x="48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48"/>
                  </a:lnTo>
                  <a:lnTo>
                    <a:pt x="36" y="66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8" name="Freeform 502"/>
            <p:cNvSpPr>
              <a:spLocks/>
            </p:cNvSpPr>
            <p:nvPr/>
          </p:nvSpPr>
          <p:spPr bwMode="auto">
            <a:xfrm>
              <a:off x="2358" y="2916"/>
              <a:ext cx="504" cy="499"/>
            </a:xfrm>
            <a:custGeom>
              <a:avLst/>
              <a:gdLst>
                <a:gd name="T0" fmla="*/ 24 w 504"/>
                <a:gd name="T1" fmla="*/ 463 h 499"/>
                <a:gd name="T2" fmla="*/ 48 w 504"/>
                <a:gd name="T3" fmla="*/ 451 h 499"/>
                <a:gd name="T4" fmla="*/ 54 w 504"/>
                <a:gd name="T5" fmla="*/ 445 h 499"/>
                <a:gd name="T6" fmla="*/ 54 w 504"/>
                <a:gd name="T7" fmla="*/ 445 h 499"/>
                <a:gd name="T8" fmla="*/ 54 w 504"/>
                <a:gd name="T9" fmla="*/ 445 h 499"/>
                <a:gd name="T10" fmla="*/ 66 w 504"/>
                <a:gd name="T11" fmla="*/ 451 h 499"/>
                <a:gd name="T12" fmla="*/ 90 w 504"/>
                <a:gd name="T13" fmla="*/ 469 h 499"/>
                <a:gd name="T14" fmla="*/ 264 w 504"/>
                <a:gd name="T15" fmla="*/ 469 h 499"/>
                <a:gd name="T16" fmla="*/ 264 w 504"/>
                <a:gd name="T17" fmla="*/ 469 h 499"/>
                <a:gd name="T18" fmla="*/ 282 w 504"/>
                <a:gd name="T19" fmla="*/ 487 h 499"/>
                <a:gd name="T20" fmla="*/ 396 w 504"/>
                <a:gd name="T21" fmla="*/ 499 h 499"/>
                <a:gd name="T22" fmla="*/ 462 w 504"/>
                <a:gd name="T23" fmla="*/ 481 h 499"/>
                <a:gd name="T24" fmla="*/ 462 w 504"/>
                <a:gd name="T25" fmla="*/ 481 h 499"/>
                <a:gd name="T26" fmla="*/ 462 w 504"/>
                <a:gd name="T27" fmla="*/ 481 h 499"/>
                <a:gd name="T28" fmla="*/ 438 w 504"/>
                <a:gd name="T29" fmla="*/ 457 h 499"/>
                <a:gd name="T30" fmla="*/ 414 w 504"/>
                <a:gd name="T31" fmla="*/ 439 h 499"/>
                <a:gd name="T32" fmla="*/ 414 w 504"/>
                <a:gd name="T33" fmla="*/ 366 h 499"/>
                <a:gd name="T34" fmla="*/ 414 w 504"/>
                <a:gd name="T35" fmla="*/ 288 h 499"/>
                <a:gd name="T36" fmla="*/ 414 w 504"/>
                <a:gd name="T37" fmla="*/ 288 h 499"/>
                <a:gd name="T38" fmla="*/ 414 w 504"/>
                <a:gd name="T39" fmla="*/ 288 h 499"/>
                <a:gd name="T40" fmla="*/ 456 w 504"/>
                <a:gd name="T41" fmla="*/ 288 h 499"/>
                <a:gd name="T42" fmla="*/ 492 w 504"/>
                <a:gd name="T43" fmla="*/ 288 h 499"/>
                <a:gd name="T44" fmla="*/ 498 w 504"/>
                <a:gd name="T45" fmla="*/ 240 h 499"/>
                <a:gd name="T46" fmla="*/ 504 w 504"/>
                <a:gd name="T47" fmla="*/ 204 h 499"/>
                <a:gd name="T48" fmla="*/ 420 w 504"/>
                <a:gd name="T49" fmla="*/ 216 h 499"/>
                <a:gd name="T50" fmla="*/ 402 w 504"/>
                <a:gd name="T51" fmla="*/ 60 h 499"/>
                <a:gd name="T52" fmla="*/ 318 w 504"/>
                <a:gd name="T53" fmla="*/ 48 h 499"/>
                <a:gd name="T54" fmla="*/ 300 w 504"/>
                <a:gd name="T55" fmla="*/ 90 h 499"/>
                <a:gd name="T56" fmla="*/ 240 w 504"/>
                <a:gd name="T57" fmla="*/ 96 h 499"/>
                <a:gd name="T58" fmla="*/ 198 w 504"/>
                <a:gd name="T59" fmla="*/ 6 h 499"/>
                <a:gd name="T60" fmla="*/ 78 w 504"/>
                <a:gd name="T61" fmla="*/ 0 h 499"/>
                <a:gd name="T62" fmla="*/ 30 w 504"/>
                <a:gd name="T63" fmla="*/ 18 h 499"/>
                <a:gd name="T64" fmla="*/ 30 w 504"/>
                <a:gd name="T65" fmla="*/ 24 h 499"/>
                <a:gd name="T66" fmla="*/ 48 w 504"/>
                <a:gd name="T67" fmla="*/ 48 h 499"/>
                <a:gd name="T68" fmla="*/ 66 w 504"/>
                <a:gd name="T69" fmla="*/ 108 h 499"/>
                <a:gd name="T70" fmla="*/ 60 w 504"/>
                <a:gd name="T71" fmla="*/ 132 h 499"/>
                <a:gd name="T72" fmla="*/ 66 w 504"/>
                <a:gd name="T73" fmla="*/ 168 h 499"/>
                <a:gd name="T74" fmla="*/ 78 w 504"/>
                <a:gd name="T75" fmla="*/ 186 h 499"/>
                <a:gd name="T76" fmla="*/ 84 w 504"/>
                <a:gd name="T77" fmla="*/ 192 h 499"/>
                <a:gd name="T78" fmla="*/ 90 w 504"/>
                <a:gd name="T79" fmla="*/ 204 h 499"/>
                <a:gd name="T80" fmla="*/ 84 w 504"/>
                <a:gd name="T81" fmla="*/ 210 h 499"/>
                <a:gd name="T82" fmla="*/ 84 w 504"/>
                <a:gd name="T83" fmla="*/ 246 h 499"/>
                <a:gd name="T84" fmla="*/ 60 w 504"/>
                <a:gd name="T85" fmla="*/ 276 h 499"/>
                <a:gd name="T86" fmla="*/ 48 w 504"/>
                <a:gd name="T87" fmla="*/ 282 h 499"/>
                <a:gd name="T88" fmla="*/ 48 w 504"/>
                <a:gd name="T89" fmla="*/ 294 h 499"/>
                <a:gd name="T90" fmla="*/ 36 w 504"/>
                <a:gd name="T91" fmla="*/ 306 h 499"/>
                <a:gd name="T92" fmla="*/ 12 w 504"/>
                <a:gd name="T93" fmla="*/ 403 h 499"/>
                <a:gd name="T94" fmla="*/ 0 w 504"/>
                <a:gd name="T95" fmla="*/ 415 h 499"/>
                <a:gd name="T96" fmla="*/ 0 w 504"/>
                <a:gd name="T97" fmla="*/ 469 h 499"/>
                <a:gd name="T98" fmla="*/ 12 w 504"/>
                <a:gd name="T99" fmla="*/ 457 h 499"/>
                <a:gd name="T100" fmla="*/ 24 w 504"/>
                <a:gd name="T101" fmla="*/ 463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4" h="499">
                  <a:moveTo>
                    <a:pt x="24" y="463"/>
                  </a:moveTo>
                  <a:lnTo>
                    <a:pt x="48" y="451"/>
                  </a:lnTo>
                  <a:lnTo>
                    <a:pt x="54" y="445"/>
                  </a:lnTo>
                  <a:lnTo>
                    <a:pt x="54" y="445"/>
                  </a:lnTo>
                  <a:lnTo>
                    <a:pt x="54" y="445"/>
                  </a:lnTo>
                  <a:lnTo>
                    <a:pt x="66" y="451"/>
                  </a:lnTo>
                  <a:lnTo>
                    <a:pt x="90" y="469"/>
                  </a:lnTo>
                  <a:lnTo>
                    <a:pt x="264" y="469"/>
                  </a:lnTo>
                  <a:lnTo>
                    <a:pt x="264" y="469"/>
                  </a:lnTo>
                  <a:lnTo>
                    <a:pt x="282" y="487"/>
                  </a:lnTo>
                  <a:lnTo>
                    <a:pt x="396" y="499"/>
                  </a:lnTo>
                  <a:lnTo>
                    <a:pt x="462" y="481"/>
                  </a:lnTo>
                  <a:lnTo>
                    <a:pt x="462" y="481"/>
                  </a:lnTo>
                  <a:lnTo>
                    <a:pt x="462" y="481"/>
                  </a:lnTo>
                  <a:lnTo>
                    <a:pt x="438" y="457"/>
                  </a:lnTo>
                  <a:lnTo>
                    <a:pt x="414" y="439"/>
                  </a:lnTo>
                  <a:lnTo>
                    <a:pt x="414" y="366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56" y="288"/>
                  </a:lnTo>
                  <a:lnTo>
                    <a:pt x="492" y="288"/>
                  </a:lnTo>
                  <a:lnTo>
                    <a:pt x="498" y="240"/>
                  </a:lnTo>
                  <a:lnTo>
                    <a:pt x="504" y="204"/>
                  </a:lnTo>
                  <a:lnTo>
                    <a:pt x="420" y="216"/>
                  </a:lnTo>
                  <a:lnTo>
                    <a:pt x="402" y="60"/>
                  </a:lnTo>
                  <a:lnTo>
                    <a:pt x="318" y="48"/>
                  </a:lnTo>
                  <a:lnTo>
                    <a:pt x="300" y="90"/>
                  </a:lnTo>
                  <a:lnTo>
                    <a:pt x="240" y="96"/>
                  </a:lnTo>
                  <a:lnTo>
                    <a:pt x="198" y="6"/>
                  </a:lnTo>
                  <a:lnTo>
                    <a:pt x="78" y="0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48" y="48"/>
                  </a:lnTo>
                  <a:lnTo>
                    <a:pt x="66" y="108"/>
                  </a:lnTo>
                  <a:lnTo>
                    <a:pt x="60" y="132"/>
                  </a:lnTo>
                  <a:lnTo>
                    <a:pt x="66" y="168"/>
                  </a:lnTo>
                  <a:lnTo>
                    <a:pt x="78" y="186"/>
                  </a:lnTo>
                  <a:lnTo>
                    <a:pt x="84" y="192"/>
                  </a:lnTo>
                  <a:lnTo>
                    <a:pt x="90" y="204"/>
                  </a:lnTo>
                  <a:lnTo>
                    <a:pt x="84" y="210"/>
                  </a:lnTo>
                  <a:lnTo>
                    <a:pt x="84" y="246"/>
                  </a:lnTo>
                  <a:lnTo>
                    <a:pt x="60" y="276"/>
                  </a:lnTo>
                  <a:lnTo>
                    <a:pt x="48" y="282"/>
                  </a:lnTo>
                  <a:lnTo>
                    <a:pt x="48" y="294"/>
                  </a:lnTo>
                  <a:lnTo>
                    <a:pt x="36" y="306"/>
                  </a:lnTo>
                  <a:lnTo>
                    <a:pt x="12" y="403"/>
                  </a:lnTo>
                  <a:lnTo>
                    <a:pt x="0" y="415"/>
                  </a:lnTo>
                  <a:lnTo>
                    <a:pt x="0" y="469"/>
                  </a:lnTo>
                  <a:lnTo>
                    <a:pt x="12" y="457"/>
                  </a:lnTo>
                  <a:lnTo>
                    <a:pt x="24" y="46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9" name="Freeform 503"/>
            <p:cNvSpPr>
              <a:spLocks/>
            </p:cNvSpPr>
            <p:nvPr/>
          </p:nvSpPr>
          <p:spPr bwMode="auto">
            <a:xfrm>
              <a:off x="2388" y="2916"/>
              <a:ext cx="48" cy="18"/>
            </a:xfrm>
            <a:custGeom>
              <a:avLst/>
              <a:gdLst>
                <a:gd name="T0" fmla="*/ 0 w 48"/>
                <a:gd name="T1" fmla="*/ 18 h 18"/>
                <a:gd name="T2" fmla="*/ 0 w 48"/>
                <a:gd name="T3" fmla="*/ 18 h 18"/>
                <a:gd name="T4" fmla="*/ 48 w 48"/>
                <a:gd name="T5" fmla="*/ 0 h 18"/>
                <a:gd name="T6" fmla="*/ 0 w 4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">
                  <a:moveTo>
                    <a:pt x="0" y="1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0" name="Freeform 504"/>
            <p:cNvSpPr>
              <a:spLocks/>
            </p:cNvSpPr>
            <p:nvPr/>
          </p:nvSpPr>
          <p:spPr bwMode="auto">
            <a:xfrm>
              <a:off x="2598" y="2964"/>
              <a:ext cx="78" cy="48"/>
            </a:xfrm>
            <a:custGeom>
              <a:avLst/>
              <a:gdLst>
                <a:gd name="T0" fmla="*/ 60 w 78"/>
                <a:gd name="T1" fmla="*/ 42 h 48"/>
                <a:gd name="T2" fmla="*/ 0 w 78"/>
                <a:gd name="T3" fmla="*/ 48 h 48"/>
                <a:gd name="T4" fmla="*/ 60 w 78"/>
                <a:gd name="T5" fmla="*/ 42 h 48"/>
                <a:gd name="T6" fmla="*/ 78 w 78"/>
                <a:gd name="T7" fmla="*/ 0 h 48"/>
                <a:gd name="T8" fmla="*/ 78 w 78"/>
                <a:gd name="T9" fmla="*/ 0 h 48"/>
                <a:gd name="T10" fmla="*/ 60 w 78"/>
                <a:gd name="T11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48">
                  <a:moveTo>
                    <a:pt x="60" y="42"/>
                  </a:moveTo>
                  <a:lnTo>
                    <a:pt x="0" y="48"/>
                  </a:lnTo>
                  <a:lnTo>
                    <a:pt x="60" y="4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6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1" name="Freeform 505"/>
            <p:cNvSpPr>
              <a:spLocks/>
            </p:cNvSpPr>
            <p:nvPr/>
          </p:nvSpPr>
          <p:spPr bwMode="auto">
            <a:xfrm>
              <a:off x="2772" y="3012"/>
              <a:ext cx="462" cy="403"/>
            </a:xfrm>
            <a:custGeom>
              <a:avLst/>
              <a:gdLst>
                <a:gd name="T0" fmla="*/ 360 w 462"/>
                <a:gd name="T1" fmla="*/ 24 h 403"/>
                <a:gd name="T2" fmla="*/ 342 w 462"/>
                <a:gd name="T3" fmla="*/ 18 h 403"/>
                <a:gd name="T4" fmla="*/ 336 w 462"/>
                <a:gd name="T5" fmla="*/ 0 h 403"/>
                <a:gd name="T6" fmla="*/ 282 w 462"/>
                <a:gd name="T7" fmla="*/ 18 h 403"/>
                <a:gd name="T8" fmla="*/ 288 w 462"/>
                <a:gd name="T9" fmla="*/ 24 h 403"/>
                <a:gd name="T10" fmla="*/ 276 w 462"/>
                <a:gd name="T11" fmla="*/ 42 h 403"/>
                <a:gd name="T12" fmla="*/ 270 w 462"/>
                <a:gd name="T13" fmla="*/ 42 h 403"/>
                <a:gd name="T14" fmla="*/ 264 w 462"/>
                <a:gd name="T15" fmla="*/ 96 h 403"/>
                <a:gd name="T16" fmla="*/ 258 w 462"/>
                <a:gd name="T17" fmla="*/ 156 h 403"/>
                <a:gd name="T18" fmla="*/ 306 w 462"/>
                <a:gd name="T19" fmla="*/ 162 h 403"/>
                <a:gd name="T20" fmla="*/ 318 w 462"/>
                <a:gd name="T21" fmla="*/ 216 h 403"/>
                <a:gd name="T22" fmla="*/ 252 w 462"/>
                <a:gd name="T23" fmla="*/ 168 h 403"/>
                <a:gd name="T24" fmla="*/ 216 w 462"/>
                <a:gd name="T25" fmla="*/ 162 h 403"/>
                <a:gd name="T26" fmla="*/ 186 w 462"/>
                <a:gd name="T27" fmla="*/ 150 h 403"/>
                <a:gd name="T28" fmla="*/ 90 w 462"/>
                <a:gd name="T29" fmla="*/ 102 h 403"/>
                <a:gd name="T30" fmla="*/ 90 w 462"/>
                <a:gd name="T31" fmla="*/ 108 h 403"/>
                <a:gd name="T32" fmla="*/ 90 w 462"/>
                <a:gd name="T33" fmla="*/ 108 h 403"/>
                <a:gd name="T34" fmla="*/ 84 w 462"/>
                <a:gd name="T35" fmla="*/ 144 h 403"/>
                <a:gd name="T36" fmla="*/ 78 w 462"/>
                <a:gd name="T37" fmla="*/ 192 h 403"/>
                <a:gd name="T38" fmla="*/ 78 w 462"/>
                <a:gd name="T39" fmla="*/ 192 h 403"/>
                <a:gd name="T40" fmla="*/ 78 w 462"/>
                <a:gd name="T41" fmla="*/ 192 h 403"/>
                <a:gd name="T42" fmla="*/ 42 w 462"/>
                <a:gd name="T43" fmla="*/ 192 h 403"/>
                <a:gd name="T44" fmla="*/ 0 w 462"/>
                <a:gd name="T45" fmla="*/ 192 h 403"/>
                <a:gd name="T46" fmla="*/ 0 w 462"/>
                <a:gd name="T47" fmla="*/ 270 h 403"/>
                <a:gd name="T48" fmla="*/ 0 w 462"/>
                <a:gd name="T49" fmla="*/ 343 h 403"/>
                <a:gd name="T50" fmla="*/ 24 w 462"/>
                <a:gd name="T51" fmla="*/ 361 h 403"/>
                <a:gd name="T52" fmla="*/ 48 w 462"/>
                <a:gd name="T53" fmla="*/ 385 h 403"/>
                <a:gd name="T54" fmla="*/ 78 w 462"/>
                <a:gd name="T55" fmla="*/ 373 h 403"/>
                <a:gd name="T56" fmla="*/ 126 w 462"/>
                <a:gd name="T57" fmla="*/ 391 h 403"/>
                <a:gd name="T58" fmla="*/ 126 w 462"/>
                <a:gd name="T59" fmla="*/ 391 h 403"/>
                <a:gd name="T60" fmla="*/ 126 w 462"/>
                <a:gd name="T61" fmla="*/ 391 h 403"/>
                <a:gd name="T62" fmla="*/ 126 w 462"/>
                <a:gd name="T63" fmla="*/ 397 h 403"/>
                <a:gd name="T64" fmla="*/ 186 w 462"/>
                <a:gd name="T65" fmla="*/ 403 h 403"/>
                <a:gd name="T66" fmla="*/ 192 w 462"/>
                <a:gd name="T67" fmla="*/ 403 h 403"/>
                <a:gd name="T68" fmla="*/ 222 w 462"/>
                <a:gd name="T69" fmla="*/ 355 h 403"/>
                <a:gd name="T70" fmla="*/ 234 w 462"/>
                <a:gd name="T71" fmla="*/ 355 h 403"/>
                <a:gd name="T72" fmla="*/ 246 w 462"/>
                <a:gd name="T73" fmla="*/ 343 h 403"/>
                <a:gd name="T74" fmla="*/ 258 w 462"/>
                <a:gd name="T75" fmla="*/ 349 h 403"/>
                <a:gd name="T76" fmla="*/ 264 w 462"/>
                <a:gd name="T77" fmla="*/ 319 h 403"/>
                <a:gd name="T78" fmla="*/ 330 w 462"/>
                <a:gd name="T79" fmla="*/ 307 h 403"/>
                <a:gd name="T80" fmla="*/ 318 w 462"/>
                <a:gd name="T81" fmla="*/ 276 h 403"/>
                <a:gd name="T82" fmla="*/ 432 w 462"/>
                <a:gd name="T83" fmla="*/ 240 h 403"/>
                <a:gd name="T84" fmla="*/ 426 w 462"/>
                <a:gd name="T85" fmla="*/ 222 h 403"/>
                <a:gd name="T86" fmla="*/ 444 w 462"/>
                <a:gd name="T87" fmla="*/ 168 h 403"/>
                <a:gd name="T88" fmla="*/ 462 w 462"/>
                <a:gd name="T89" fmla="*/ 102 h 403"/>
                <a:gd name="T90" fmla="*/ 444 w 462"/>
                <a:gd name="T91" fmla="*/ 60 h 403"/>
                <a:gd name="T92" fmla="*/ 432 w 462"/>
                <a:gd name="T93" fmla="*/ 54 h 403"/>
                <a:gd name="T94" fmla="*/ 432 w 462"/>
                <a:gd name="T95" fmla="*/ 54 h 403"/>
                <a:gd name="T96" fmla="*/ 354 w 462"/>
                <a:gd name="T97" fmla="*/ 6 h 403"/>
                <a:gd name="T98" fmla="*/ 360 w 462"/>
                <a:gd name="T99" fmla="*/ 18 h 403"/>
                <a:gd name="T100" fmla="*/ 360 w 462"/>
                <a:gd name="T101" fmla="*/ 2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2" h="403">
                  <a:moveTo>
                    <a:pt x="360" y="24"/>
                  </a:moveTo>
                  <a:lnTo>
                    <a:pt x="342" y="18"/>
                  </a:lnTo>
                  <a:lnTo>
                    <a:pt x="336" y="0"/>
                  </a:lnTo>
                  <a:lnTo>
                    <a:pt x="282" y="18"/>
                  </a:lnTo>
                  <a:lnTo>
                    <a:pt x="288" y="24"/>
                  </a:lnTo>
                  <a:lnTo>
                    <a:pt x="276" y="42"/>
                  </a:lnTo>
                  <a:lnTo>
                    <a:pt x="270" y="42"/>
                  </a:lnTo>
                  <a:lnTo>
                    <a:pt x="264" y="96"/>
                  </a:lnTo>
                  <a:lnTo>
                    <a:pt x="258" y="156"/>
                  </a:lnTo>
                  <a:lnTo>
                    <a:pt x="306" y="162"/>
                  </a:lnTo>
                  <a:lnTo>
                    <a:pt x="318" y="216"/>
                  </a:lnTo>
                  <a:lnTo>
                    <a:pt x="252" y="168"/>
                  </a:lnTo>
                  <a:lnTo>
                    <a:pt x="216" y="162"/>
                  </a:lnTo>
                  <a:lnTo>
                    <a:pt x="186" y="150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4" y="144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42" y="192"/>
                  </a:lnTo>
                  <a:lnTo>
                    <a:pt x="0" y="192"/>
                  </a:lnTo>
                  <a:lnTo>
                    <a:pt x="0" y="270"/>
                  </a:lnTo>
                  <a:lnTo>
                    <a:pt x="0" y="343"/>
                  </a:lnTo>
                  <a:lnTo>
                    <a:pt x="24" y="361"/>
                  </a:lnTo>
                  <a:lnTo>
                    <a:pt x="48" y="385"/>
                  </a:lnTo>
                  <a:lnTo>
                    <a:pt x="78" y="373"/>
                  </a:lnTo>
                  <a:lnTo>
                    <a:pt x="126" y="391"/>
                  </a:lnTo>
                  <a:lnTo>
                    <a:pt x="126" y="391"/>
                  </a:lnTo>
                  <a:lnTo>
                    <a:pt x="126" y="391"/>
                  </a:lnTo>
                  <a:lnTo>
                    <a:pt x="126" y="397"/>
                  </a:lnTo>
                  <a:lnTo>
                    <a:pt x="186" y="403"/>
                  </a:lnTo>
                  <a:lnTo>
                    <a:pt x="192" y="403"/>
                  </a:lnTo>
                  <a:lnTo>
                    <a:pt x="222" y="355"/>
                  </a:lnTo>
                  <a:lnTo>
                    <a:pt x="234" y="355"/>
                  </a:lnTo>
                  <a:lnTo>
                    <a:pt x="246" y="343"/>
                  </a:lnTo>
                  <a:lnTo>
                    <a:pt x="258" y="349"/>
                  </a:lnTo>
                  <a:lnTo>
                    <a:pt x="264" y="319"/>
                  </a:lnTo>
                  <a:lnTo>
                    <a:pt x="330" y="307"/>
                  </a:lnTo>
                  <a:lnTo>
                    <a:pt x="318" y="276"/>
                  </a:lnTo>
                  <a:lnTo>
                    <a:pt x="432" y="240"/>
                  </a:lnTo>
                  <a:lnTo>
                    <a:pt x="426" y="222"/>
                  </a:lnTo>
                  <a:lnTo>
                    <a:pt x="444" y="168"/>
                  </a:lnTo>
                  <a:lnTo>
                    <a:pt x="462" y="102"/>
                  </a:lnTo>
                  <a:lnTo>
                    <a:pt x="444" y="60"/>
                  </a:lnTo>
                  <a:lnTo>
                    <a:pt x="432" y="54"/>
                  </a:lnTo>
                  <a:lnTo>
                    <a:pt x="432" y="54"/>
                  </a:lnTo>
                  <a:lnTo>
                    <a:pt x="354" y="6"/>
                  </a:lnTo>
                  <a:lnTo>
                    <a:pt x="360" y="18"/>
                  </a:lnTo>
                  <a:lnTo>
                    <a:pt x="36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2" name="Freeform 506"/>
            <p:cNvSpPr>
              <a:spLocks/>
            </p:cNvSpPr>
            <p:nvPr/>
          </p:nvSpPr>
          <p:spPr bwMode="auto">
            <a:xfrm>
              <a:off x="3042" y="3030"/>
              <a:ext cx="6" cy="12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6 h 12"/>
                <a:gd name="T4" fmla="*/ 0 w 6"/>
                <a:gd name="T5" fmla="*/ 12 h 12"/>
                <a:gd name="T6" fmla="*/ 6 w 6"/>
                <a:gd name="T7" fmla="*/ 0 h 12"/>
                <a:gd name="T8" fmla="*/ 0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3" name="Freeform 507"/>
            <p:cNvSpPr>
              <a:spLocks/>
            </p:cNvSpPr>
            <p:nvPr/>
          </p:nvSpPr>
          <p:spPr bwMode="auto">
            <a:xfrm>
              <a:off x="3126" y="3018"/>
              <a:ext cx="78" cy="48"/>
            </a:xfrm>
            <a:custGeom>
              <a:avLst/>
              <a:gdLst>
                <a:gd name="T0" fmla="*/ 78 w 78"/>
                <a:gd name="T1" fmla="*/ 48 h 48"/>
                <a:gd name="T2" fmla="*/ 0 w 78"/>
                <a:gd name="T3" fmla="*/ 0 h 48"/>
                <a:gd name="T4" fmla="*/ 0 w 78"/>
                <a:gd name="T5" fmla="*/ 0 h 48"/>
                <a:gd name="T6" fmla="*/ 78 w 78"/>
                <a:gd name="T7" fmla="*/ 48 h 48"/>
                <a:gd name="T8" fmla="*/ 78 w 7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8">
                  <a:moveTo>
                    <a:pt x="78" y="4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4" name="Freeform 508"/>
            <p:cNvSpPr>
              <a:spLocks/>
            </p:cNvSpPr>
            <p:nvPr/>
          </p:nvSpPr>
          <p:spPr bwMode="auto">
            <a:xfrm>
              <a:off x="3216" y="3072"/>
              <a:ext cx="18" cy="108"/>
            </a:xfrm>
            <a:custGeom>
              <a:avLst/>
              <a:gdLst>
                <a:gd name="T0" fmla="*/ 0 w 18"/>
                <a:gd name="T1" fmla="*/ 0 h 108"/>
                <a:gd name="T2" fmla="*/ 18 w 18"/>
                <a:gd name="T3" fmla="*/ 42 h 108"/>
                <a:gd name="T4" fmla="*/ 0 w 18"/>
                <a:gd name="T5" fmla="*/ 108 h 108"/>
                <a:gd name="T6" fmla="*/ 18 w 18"/>
                <a:gd name="T7" fmla="*/ 42 h 108"/>
                <a:gd name="T8" fmla="*/ 0 w 1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8">
                  <a:moveTo>
                    <a:pt x="0" y="0"/>
                  </a:moveTo>
                  <a:lnTo>
                    <a:pt x="18" y="42"/>
                  </a:lnTo>
                  <a:lnTo>
                    <a:pt x="0" y="108"/>
                  </a:lnTo>
                  <a:lnTo>
                    <a:pt x="18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5" name="Freeform 509"/>
            <p:cNvSpPr>
              <a:spLocks/>
            </p:cNvSpPr>
            <p:nvPr/>
          </p:nvSpPr>
          <p:spPr bwMode="auto">
            <a:xfrm>
              <a:off x="2862" y="3114"/>
              <a:ext cx="126" cy="60"/>
            </a:xfrm>
            <a:custGeom>
              <a:avLst/>
              <a:gdLst>
                <a:gd name="T0" fmla="*/ 126 w 126"/>
                <a:gd name="T1" fmla="*/ 60 h 60"/>
                <a:gd name="T2" fmla="*/ 96 w 126"/>
                <a:gd name="T3" fmla="*/ 48 h 60"/>
                <a:gd name="T4" fmla="*/ 0 w 126"/>
                <a:gd name="T5" fmla="*/ 0 h 60"/>
                <a:gd name="T6" fmla="*/ 96 w 126"/>
                <a:gd name="T7" fmla="*/ 48 h 60"/>
                <a:gd name="T8" fmla="*/ 126 w 12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60">
                  <a:moveTo>
                    <a:pt x="126" y="60"/>
                  </a:moveTo>
                  <a:lnTo>
                    <a:pt x="96" y="48"/>
                  </a:lnTo>
                  <a:lnTo>
                    <a:pt x="0" y="0"/>
                  </a:lnTo>
                  <a:lnTo>
                    <a:pt x="96" y="48"/>
                  </a:lnTo>
                  <a:lnTo>
                    <a:pt x="126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6" name="Freeform 510"/>
            <p:cNvSpPr>
              <a:spLocks/>
            </p:cNvSpPr>
            <p:nvPr/>
          </p:nvSpPr>
          <p:spPr bwMode="auto">
            <a:xfrm>
              <a:off x="3042" y="3036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7" name="Freeform 511"/>
            <p:cNvSpPr>
              <a:spLocks/>
            </p:cNvSpPr>
            <p:nvPr/>
          </p:nvSpPr>
          <p:spPr bwMode="auto">
            <a:xfrm>
              <a:off x="3030" y="3108"/>
              <a:ext cx="6" cy="60"/>
            </a:xfrm>
            <a:custGeom>
              <a:avLst/>
              <a:gdLst>
                <a:gd name="T0" fmla="*/ 0 w 6"/>
                <a:gd name="T1" fmla="*/ 60 h 60"/>
                <a:gd name="T2" fmla="*/ 0 w 6"/>
                <a:gd name="T3" fmla="*/ 60 h 60"/>
                <a:gd name="T4" fmla="*/ 6 w 6"/>
                <a:gd name="T5" fmla="*/ 0 h 60"/>
                <a:gd name="T6" fmla="*/ 0 w 6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0">
                  <a:moveTo>
                    <a:pt x="0" y="60"/>
                  </a:moveTo>
                  <a:lnTo>
                    <a:pt x="0" y="60"/>
                  </a:lnTo>
                  <a:lnTo>
                    <a:pt x="6" y="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8" name="Freeform 512"/>
            <p:cNvSpPr>
              <a:spLocks/>
            </p:cNvSpPr>
            <p:nvPr/>
          </p:nvSpPr>
          <p:spPr bwMode="auto">
            <a:xfrm>
              <a:off x="2814" y="3204"/>
              <a:ext cx="36" cy="0"/>
            </a:xfrm>
            <a:custGeom>
              <a:avLst/>
              <a:gdLst>
                <a:gd name="T0" fmla="*/ 36 w 36"/>
                <a:gd name="T1" fmla="*/ 0 w 36"/>
                <a:gd name="T2" fmla="*/ 36 w 36"/>
                <a:gd name="T3" fmla="*/ 36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9" name="Freeform 513"/>
            <p:cNvSpPr>
              <a:spLocks/>
            </p:cNvSpPr>
            <p:nvPr/>
          </p:nvSpPr>
          <p:spPr bwMode="auto">
            <a:xfrm>
              <a:off x="2772" y="3204"/>
              <a:ext cx="0" cy="78"/>
            </a:xfrm>
            <a:custGeom>
              <a:avLst/>
              <a:gdLst>
                <a:gd name="T0" fmla="*/ 0 h 78"/>
                <a:gd name="T1" fmla="*/ 78 h 78"/>
                <a:gd name="T2" fmla="*/ 0 h 78"/>
                <a:gd name="T3" fmla="*/ 0 h 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0" name="Freeform 514"/>
            <p:cNvSpPr>
              <a:spLocks/>
            </p:cNvSpPr>
            <p:nvPr/>
          </p:nvSpPr>
          <p:spPr bwMode="auto">
            <a:xfrm>
              <a:off x="2856" y="3120"/>
              <a:ext cx="6" cy="36"/>
            </a:xfrm>
            <a:custGeom>
              <a:avLst/>
              <a:gdLst>
                <a:gd name="T0" fmla="*/ 6 w 6"/>
                <a:gd name="T1" fmla="*/ 0 h 36"/>
                <a:gd name="T2" fmla="*/ 0 w 6"/>
                <a:gd name="T3" fmla="*/ 36 h 36"/>
                <a:gd name="T4" fmla="*/ 6 w 6"/>
                <a:gd name="T5" fmla="*/ 0 h 36"/>
                <a:gd name="T6" fmla="*/ 6 w 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1" name="Freeform 515"/>
            <p:cNvSpPr>
              <a:spLocks/>
            </p:cNvSpPr>
            <p:nvPr/>
          </p:nvSpPr>
          <p:spPr bwMode="auto">
            <a:xfrm>
              <a:off x="2796" y="3373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24 w 24"/>
                <a:gd name="T3" fmla="*/ 24 h 24"/>
                <a:gd name="T4" fmla="*/ 0 w 24"/>
                <a:gd name="T5" fmla="*/ 0 h 24"/>
                <a:gd name="T6" fmla="*/ 24 w 24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24" y="24"/>
                  </a:lnTo>
                  <a:lnTo>
                    <a:pt x="0" y="0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2" name="Freeform 516"/>
            <p:cNvSpPr>
              <a:spLocks noEditPoints="1"/>
            </p:cNvSpPr>
            <p:nvPr/>
          </p:nvSpPr>
          <p:spPr bwMode="auto">
            <a:xfrm>
              <a:off x="3090" y="3108"/>
              <a:ext cx="420" cy="685"/>
            </a:xfrm>
            <a:custGeom>
              <a:avLst/>
              <a:gdLst>
                <a:gd name="T0" fmla="*/ 180 w 420"/>
                <a:gd name="T1" fmla="*/ 72 h 685"/>
                <a:gd name="T2" fmla="*/ 228 w 420"/>
                <a:gd name="T3" fmla="*/ 168 h 685"/>
                <a:gd name="T4" fmla="*/ 234 w 420"/>
                <a:gd name="T5" fmla="*/ 223 h 685"/>
                <a:gd name="T6" fmla="*/ 216 w 420"/>
                <a:gd name="T7" fmla="*/ 265 h 685"/>
                <a:gd name="T8" fmla="*/ 216 w 420"/>
                <a:gd name="T9" fmla="*/ 265 h 685"/>
                <a:gd name="T10" fmla="*/ 168 w 420"/>
                <a:gd name="T11" fmla="*/ 223 h 685"/>
                <a:gd name="T12" fmla="*/ 168 w 420"/>
                <a:gd name="T13" fmla="*/ 223 h 685"/>
                <a:gd name="T14" fmla="*/ 174 w 420"/>
                <a:gd name="T15" fmla="*/ 156 h 685"/>
                <a:gd name="T16" fmla="*/ 132 w 420"/>
                <a:gd name="T17" fmla="*/ 150 h 685"/>
                <a:gd name="T18" fmla="*/ 114 w 420"/>
                <a:gd name="T19" fmla="*/ 144 h 685"/>
                <a:gd name="T20" fmla="*/ 114 w 420"/>
                <a:gd name="T21" fmla="*/ 144 h 685"/>
                <a:gd name="T22" fmla="*/ 114 w 420"/>
                <a:gd name="T23" fmla="*/ 144 h 685"/>
                <a:gd name="T24" fmla="*/ 12 w 420"/>
                <a:gd name="T25" fmla="*/ 211 h 685"/>
                <a:gd name="T26" fmla="*/ 18 w 420"/>
                <a:gd name="T27" fmla="*/ 223 h 685"/>
                <a:gd name="T28" fmla="*/ 108 w 420"/>
                <a:gd name="T29" fmla="*/ 355 h 685"/>
                <a:gd name="T30" fmla="*/ 78 w 420"/>
                <a:gd name="T31" fmla="*/ 469 h 685"/>
                <a:gd name="T32" fmla="*/ 60 w 420"/>
                <a:gd name="T33" fmla="*/ 505 h 685"/>
                <a:gd name="T34" fmla="*/ 60 w 420"/>
                <a:gd name="T35" fmla="*/ 547 h 685"/>
                <a:gd name="T36" fmla="*/ 78 w 420"/>
                <a:gd name="T37" fmla="*/ 577 h 685"/>
                <a:gd name="T38" fmla="*/ 84 w 420"/>
                <a:gd name="T39" fmla="*/ 685 h 685"/>
                <a:gd name="T40" fmla="*/ 108 w 420"/>
                <a:gd name="T41" fmla="*/ 661 h 685"/>
                <a:gd name="T42" fmla="*/ 96 w 420"/>
                <a:gd name="T43" fmla="*/ 649 h 685"/>
                <a:gd name="T44" fmla="*/ 114 w 420"/>
                <a:gd name="T45" fmla="*/ 631 h 685"/>
                <a:gd name="T46" fmla="*/ 180 w 420"/>
                <a:gd name="T47" fmla="*/ 607 h 685"/>
                <a:gd name="T48" fmla="*/ 210 w 420"/>
                <a:gd name="T49" fmla="*/ 565 h 685"/>
                <a:gd name="T50" fmla="*/ 210 w 420"/>
                <a:gd name="T51" fmla="*/ 535 h 685"/>
                <a:gd name="T52" fmla="*/ 204 w 420"/>
                <a:gd name="T53" fmla="*/ 487 h 685"/>
                <a:gd name="T54" fmla="*/ 192 w 420"/>
                <a:gd name="T55" fmla="*/ 427 h 685"/>
                <a:gd name="T56" fmla="*/ 180 w 420"/>
                <a:gd name="T57" fmla="*/ 391 h 685"/>
                <a:gd name="T58" fmla="*/ 240 w 420"/>
                <a:gd name="T59" fmla="*/ 337 h 685"/>
                <a:gd name="T60" fmla="*/ 258 w 420"/>
                <a:gd name="T61" fmla="*/ 325 h 685"/>
                <a:gd name="T62" fmla="*/ 270 w 420"/>
                <a:gd name="T63" fmla="*/ 319 h 685"/>
                <a:gd name="T64" fmla="*/ 324 w 420"/>
                <a:gd name="T65" fmla="*/ 271 h 685"/>
                <a:gd name="T66" fmla="*/ 354 w 420"/>
                <a:gd name="T67" fmla="*/ 259 h 685"/>
                <a:gd name="T68" fmla="*/ 378 w 420"/>
                <a:gd name="T69" fmla="*/ 241 h 685"/>
                <a:gd name="T70" fmla="*/ 414 w 420"/>
                <a:gd name="T71" fmla="*/ 199 h 685"/>
                <a:gd name="T72" fmla="*/ 420 w 420"/>
                <a:gd name="T73" fmla="*/ 168 h 685"/>
                <a:gd name="T74" fmla="*/ 414 w 420"/>
                <a:gd name="T75" fmla="*/ 156 h 685"/>
                <a:gd name="T76" fmla="*/ 414 w 420"/>
                <a:gd name="T77" fmla="*/ 108 h 685"/>
                <a:gd name="T78" fmla="*/ 414 w 420"/>
                <a:gd name="T79" fmla="*/ 90 h 685"/>
                <a:gd name="T80" fmla="*/ 420 w 420"/>
                <a:gd name="T81" fmla="*/ 24 h 685"/>
                <a:gd name="T82" fmla="*/ 420 w 420"/>
                <a:gd name="T83" fmla="*/ 0 h 685"/>
                <a:gd name="T84" fmla="*/ 198 w 420"/>
                <a:gd name="T85" fmla="*/ 48 h 685"/>
                <a:gd name="T86" fmla="*/ 30 w 420"/>
                <a:gd name="T87" fmla="*/ 211 h 685"/>
                <a:gd name="T88" fmla="*/ 48 w 420"/>
                <a:gd name="T89" fmla="*/ 211 h 685"/>
                <a:gd name="T90" fmla="*/ 48 w 420"/>
                <a:gd name="T91" fmla="*/ 223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0" h="685">
                  <a:moveTo>
                    <a:pt x="198" y="48"/>
                  </a:moveTo>
                  <a:lnTo>
                    <a:pt x="180" y="72"/>
                  </a:lnTo>
                  <a:lnTo>
                    <a:pt x="186" y="126"/>
                  </a:lnTo>
                  <a:lnTo>
                    <a:pt x="228" y="168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16" y="265"/>
                  </a:lnTo>
                  <a:lnTo>
                    <a:pt x="216" y="265"/>
                  </a:lnTo>
                  <a:lnTo>
                    <a:pt x="216" y="265"/>
                  </a:lnTo>
                  <a:lnTo>
                    <a:pt x="192" y="247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80" y="187"/>
                  </a:lnTo>
                  <a:lnTo>
                    <a:pt x="174" y="156"/>
                  </a:lnTo>
                  <a:lnTo>
                    <a:pt x="144" y="168"/>
                  </a:lnTo>
                  <a:lnTo>
                    <a:pt x="132" y="150"/>
                  </a:lnTo>
                  <a:lnTo>
                    <a:pt x="126" y="138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0" y="180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8" y="223"/>
                  </a:lnTo>
                  <a:lnTo>
                    <a:pt x="108" y="247"/>
                  </a:lnTo>
                  <a:lnTo>
                    <a:pt x="108" y="355"/>
                  </a:lnTo>
                  <a:lnTo>
                    <a:pt x="120" y="391"/>
                  </a:lnTo>
                  <a:lnTo>
                    <a:pt x="78" y="469"/>
                  </a:lnTo>
                  <a:lnTo>
                    <a:pt x="66" y="469"/>
                  </a:lnTo>
                  <a:lnTo>
                    <a:pt x="60" y="505"/>
                  </a:lnTo>
                  <a:lnTo>
                    <a:pt x="60" y="505"/>
                  </a:lnTo>
                  <a:lnTo>
                    <a:pt x="60" y="547"/>
                  </a:lnTo>
                  <a:lnTo>
                    <a:pt x="72" y="565"/>
                  </a:lnTo>
                  <a:lnTo>
                    <a:pt x="78" y="577"/>
                  </a:lnTo>
                  <a:lnTo>
                    <a:pt x="78" y="643"/>
                  </a:lnTo>
                  <a:lnTo>
                    <a:pt x="84" y="685"/>
                  </a:lnTo>
                  <a:lnTo>
                    <a:pt x="108" y="685"/>
                  </a:lnTo>
                  <a:lnTo>
                    <a:pt x="108" y="661"/>
                  </a:lnTo>
                  <a:lnTo>
                    <a:pt x="102" y="667"/>
                  </a:lnTo>
                  <a:lnTo>
                    <a:pt x="96" y="649"/>
                  </a:lnTo>
                  <a:lnTo>
                    <a:pt x="108" y="631"/>
                  </a:lnTo>
                  <a:lnTo>
                    <a:pt x="114" y="631"/>
                  </a:lnTo>
                  <a:lnTo>
                    <a:pt x="138" y="613"/>
                  </a:lnTo>
                  <a:lnTo>
                    <a:pt x="180" y="607"/>
                  </a:lnTo>
                  <a:lnTo>
                    <a:pt x="210" y="577"/>
                  </a:lnTo>
                  <a:lnTo>
                    <a:pt x="210" y="565"/>
                  </a:lnTo>
                  <a:lnTo>
                    <a:pt x="198" y="565"/>
                  </a:lnTo>
                  <a:lnTo>
                    <a:pt x="210" y="535"/>
                  </a:lnTo>
                  <a:lnTo>
                    <a:pt x="210" y="487"/>
                  </a:lnTo>
                  <a:lnTo>
                    <a:pt x="204" y="487"/>
                  </a:lnTo>
                  <a:lnTo>
                    <a:pt x="204" y="469"/>
                  </a:lnTo>
                  <a:lnTo>
                    <a:pt x="192" y="427"/>
                  </a:lnTo>
                  <a:lnTo>
                    <a:pt x="180" y="415"/>
                  </a:lnTo>
                  <a:lnTo>
                    <a:pt x="180" y="391"/>
                  </a:lnTo>
                  <a:lnTo>
                    <a:pt x="204" y="379"/>
                  </a:lnTo>
                  <a:lnTo>
                    <a:pt x="240" y="337"/>
                  </a:lnTo>
                  <a:lnTo>
                    <a:pt x="240" y="343"/>
                  </a:lnTo>
                  <a:lnTo>
                    <a:pt x="258" y="325"/>
                  </a:lnTo>
                  <a:lnTo>
                    <a:pt x="258" y="319"/>
                  </a:lnTo>
                  <a:lnTo>
                    <a:pt x="270" y="319"/>
                  </a:lnTo>
                  <a:lnTo>
                    <a:pt x="276" y="301"/>
                  </a:lnTo>
                  <a:lnTo>
                    <a:pt x="324" y="271"/>
                  </a:lnTo>
                  <a:lnTo>
                    <a:pt x="342" y="277"/>
                  </a:lnTo>
                  <a:lnTo>
                    <a:pt x="354" y="259"/>
                  </a:lnTo>
                  <a:lnTo>
                    <a:pt x="378" y="247"/>
                  </a:lnTo>
                  <a:lnTo>
                    <a:pt x="378" y="241"/>
                  </a:lnTo>
                  <a:lnTo>
                    <a:pt x="390" y="235"/>
                  </a:lnTo>
                  <a:lnTo>
                    <a:pt x="414" y="199"/>
                  </a:lnTo>
                  <a:lnTo>
                    <a:pt x="408" y="193"/>
                  </a:lnTo>
                  <a:lnTo>
                    <a:pt x="420" y="168"/>
                  </a:lnTo>
                  <a:lnTo>
                    <a:pt x="414" y="162"/>
                  </a:lnTo>
                  <a:lnTo>
                    <a:pt x="414" y="156"/>
                  </a:lnTo>
                  <a:lnTo>
                    <a:pt x="414" y="150"/>
                  </a:lnTo>
                  <a:lnTo>
                    <a:pt x="414" y="108"/>
                  </a:lnTo>
                  <a:lnTo>
                    <a:pt x="408" y="102"/>
                  </a:lnTo>
                  <a:lnTo>
                    <a:pt x="414" y="90"/>
                  </a:lnTo>
                  <a:lnTo>
                    <a:pt x="408" y="48"/>
                  </a:lnTo>
                  <a:lnTo>
                    <a:pt x="420" y="24"/>
                  </a:lnTo>
                  <a:lnTo>
                    <a:pt x="420" y="6"/>
                  </a:lnTo>
                  <a:lnTo>
                    <a:pt x="420" y="0"/>
                  </a:lnTo>
                  <a:lnTo>
                    <a:pt x="342" y="36"/>
                  </a:lnTo>
                  <a:lnTo>
                    <a:pt x="198" y="48"/>
                  </a:lnTo>
                  <a:close/>
                  <a:moveTo>
                    <a:pt x="48" y="223"/>
                  </a:moveTo>
                  <a:lnTo>
                    <a:pt x="30" y="211"/>
                  </a:lnTo>
                  <a:lnTo>
                    <a:pt x="36" y="205"/>
                  </a:lnTo>
                  <a:lnTo>
                    <a:pt x="48" y="211"/>
                  </a:lnTo>
                  <a:lnTo>
                    <a:pt x="84" y="211"/>
                  </a:lnTo>
                  <a:lnTo>
                    <a:pt x="48" y="22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3" name="Freeform 517"/>
            <p:cNvSpPr>
              <a:spLocks/>
            </p:cNvSpPr>
            <p:nvPr/>
          </p:nvSpPr>
          <p:spPr bwMode="auto">
            <a:xfrm>
              <a:off x="3258" y="3295"/>
              <a:ext cx="12" cy="36"/>
            </a:xfrm>
            <a:custGeom>
              <a:avLst/>
              <a:gdLst>
                <a:gd name="T0" fmla="*/ 0 w 12"/>
                <a:gd name="T1" fmla="*/ 36 h 36"/>
                <a:gd name="T2" fmla="*/ 0 w 12"/>
                <a:gd name="T3" fmla="*/ 36 h 36"/>
                <a:gd name="T4" fmla="*/ 12 w 12"/>
                <a:gd name="T5" fmla="*/ 0 h 36"/>
                <a:gd name="T6" fmla="*/ 0 w 12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0" y="36"/>
                  </a:lnTo>
                  <a:lnTo>
                    <a:pt x="12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4" name="Freeform 518"/>
            <p:cNvSpPr>
              <a:spLocks/>
            </p:cNvSpPr>
            <p:nvPr/>
          </p:nvSpPr>
          <p:spPr bwMode="auto">
            <a:xfrm>
              <a:off x="3282" y="3355"/>
              <a:ext cx="24" cy="18"/>
            </a:xfrm>
            <a:custGeom>
              <a:avLst/>
              <a:gdLst>
                <a:gd name="T0" fmla="*/ 24 w 24"/>
                <a:gd name="T1" fmla="*/ 18 h 18"/>
                <a:gd name="T2" fmla="*/ 24 w 24"/>
                <a:gd name="T3" fmla="*/ 18 h 18"/>
                <a:gd name="T4" fmla="*/ 0 w 24"/>
                <a:gd name="T5" fmla="*/ 0 h 18"/>
                <a:gd name="T6" fmla="*/ 24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18"/>
                  </a:moveTo>
                  <a:lnTo>
                    <a:pt x="24" y="18"/>
                  </a:lnTo>
                  <a:lnTo>
                    <a:pt x="0" y="0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5" name="Freeform 519"/>
            <p:cNvSpPr>
              <a:spLocks/>
            </p:cNvSpPr>
            <p:nvPr/>
          </p:nvSpPr>
          <p:spPr bwMode="auto">
            <a:xfrm>
              <a:off x="3318" y="3276"/>
              <a:ext cx="6" cy="55"/>
            </a:xfrm>
            <a:custGeom>
              <a:avLst/>
              <a:gdLst>
                <a:gd name="T0" fmla="*/ 6 w 6"/>
                <a:gd name="T1" fmla="*/ 55 h 55"/>
                <a:gd name="T2" fmla="*/ 0 w 6"/>
                <a:gd name="T3" fmla="*/ 0 h 55"/>
                <a:gd name="T4" fmla="*/ 6 w 6"/>
                <a:gd name="T5" fmla="*/ 55 h 55"/>
                <a:gd name="T6" fmla="*/ 6 w 6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5">
                  <a:moveTo>
                    <a:pt x="6" y="55"/>
                  </a:moveTo>
                  <a:lnTo>
                    <a:pt x="0" y="0"/>
                  </a:lnTo>
                  <a:lnTo>
                    <a:pt x="6" y="55"/>
                  </a:lnTo>
                  <a:lnTo>
                    <a:pt x="6" y="55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6" name="Freeform 520"/>
            <p:cNvSpPr>
              <a:spLocks/>
            </p:cNvSpPr>
            <p:nvPr/>
          </p:nvSpPr>
          <p:spPr bwMode="auto">
            <a:xfrm>
              <a:off x="3222" y="3258"/>
              <a:ext cx="42" cy="18"/>
            </a:xfrm>
            <a:custGeom>
              <a:avLst/>
              <a:gdLst>
                <a:gd name="T0" fmla="*/ 0 w 42"/>
                <a:gd name="T1" fmla="*/ 0 h 18"/>
                <a:gd name="T2" fmla="*/ 12 w 42"/>
                <a:gd name="T3" fmla="*/ 18 h 18"/>
                <a:gd name="T4" fmla="*/ 42 w 42"/>
                <a:gd name="T5" fmla="*/ 6 h 18"/>
                <a:gd name="T6" fmla="*/ 12 w 42"/>
                <a:gd name="T7" fmla="*/ 18 h 18"/>
                <a:gd name="T8" fmla="*/ 0 w 4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8">
                  <a:moveTo>
                    <a:pt x="0" y="0"/>
                  </a:moveTo>
                  <a:lnTo>
                    <a:pt x="12" y="18"/>
                  </a:lnTo>
                  <a:lnTo>
                    <a:pt x="42" y="6"/>
                  </a:lnTo>
                  <a:lnTo>
                    <a:pt x="12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7" name="Rectangle 521"/>
            <p:cNvSpPr>
              <a:spLocks noChangeArrowheads="1"/>
            </p:cNvSpPr>
            <p:nvPr/>
          </p:nvSpPr>
          <p:spPr bwMode="auto">
            <a:xfrm>
              <a:off x="3204" y="325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8" name="Freeform 522"/>
            <p:cNvSpPr>
              <a:spLocks/>
            </p:cNvSpPr>
            <p:nvPr/>
          </p:nvSpPr>
          <p:spPr bwMode="auto">
            <a:xfrm>
              <a:off x="3090" y="3252"/>
              <a:ext cx="114" cy="36"/>
            </a:xfrm>
            <a:custGeom>
              <a:avLst/>
              <a:gdLst>
                <a:gd name="T0" fmla="*/ 114 w 114"/>
                <a:gd name="T1" fmla="*/ 0 h 36"/>
                <a:gd name="T2" fmla="*/ 114 w 114"/>
                <a:gd name="T3" fmla="*/ 0 h 36"/>
                <a:gd name="T4" fmla="*/ 0 w 114"/>
                <a:gd name="T5" fmla="*/ 36 h 36"/>
                <a:gd name="T6" fmla="*/ 114 w 11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36">
                  <a:moveTo>
                    <a:pt x="114" y="0"/>
                  </a:moveTo>
                  <a:lnTo>
                    <a:pt x="114" y="0"/>
                  </a:lnTo>
                  <a:lnTo>
                    <a:pt x="0" y="36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9" name="Freeform 523"/>
            <p:cNvSpPr>
              <a:spLocks/>
            </p:cNvSpPr>
            <p:nvPr/>
          </p:nvSpPr>
          <p:spPr bwMode="auto">
            <a:xfrm>
              <a:off x="2898" y="3319"/>
              <a:ext cx="312" cy="294"/>
            </a:xfrm>
            <a:custGeom>
              <a:avLst/>
              <a:gdLst>
                <a:gd name="T0" fmla="*/ 300 w 312"/>
                <a:gd name="T1" fmla="*/ 36 h 294"/>
                <a:gd name="T2" fmla="*/ 210 w 312"/>
                <a:gd name="T3" fmla="*/ 12 h 294"/>
                <a:gd name="T4" fmla="*/ 204 w 312"/>
                <a:gd name="T5" fmla="*/ 0 h 294"/>
                <a:gd name="T6" fmla="*/ 204 w 312"/>
                <a:gd name="T7" fmla="*/ 0 h 294"/>
                <a:gd name="T8" fmla="*/ 138 w 312"/>
                <a:gd name="T9" fmla="*/ 12 h 294"/>
                <a:gd name="T10" fmla="*/ 132 w 312"/>
                <a:gd name="T11" fmla="*/ 42 h 294"/>
                <a:gd name="T12" fmla="*/ 144 w 312"/>
                <a:gd name="T13" fmla="*/ 42 h 294"/>
                <a:gd name="T14" fmla="*/ 120 w 312"/>
                <a:gd name="T15" fmla="*/ 48 h 294"/>
                <a:gd name="T16" fmla="*/ 108 w 312"/>
                <a:gd name="T17" fmla="*/ 60 h 294"/>
                <a:gd name="T18" fmla="*/ 102 w 312"/>
                <a:gd name="T19" fmla="*/ 60 h 294"/>
                <a:gd name="T20" fmla="*/ 78 w 312"/>
                <a:gd name="T21" fmla="*/ 90 h 294"/>
                <a:gd name="T22" fmla="*/ 66 w 312"/>
                <a:gd name="T23" fmla="*/ 96 h 294"/>
                <a:gd name="T24" fmla="*/ 66 w 312"/>
                <a:gd name="T25" fmla="*/ 96 h 294"/>
                <a:gd name="T26" fmla="*/ 60 w 312"/>
                <a:gd name="T27" fmla="*/ 96 h 294"/>
                <a:gd name="T28" fmla="*/ 0 w 312"/>
                <a:gd name="T29" fmla="*/ 90 h 294"/>
                <a:gd name="T30" fmla="*/ 6 w 312"/>
                <a:gd name="T31" fmla="*/ 102 h 294"/>
                <a:gd name="T32" fmla="*/ 24 w 312"/>
                <a:gd name="T33" fmla="*/ 144 h 294"/>
                <a:gd name="T34" fmla="*/ 96 w 312"/>
                <a:gd name="T35" fmla="*/ 204 h 294"/>
                <a:gd name="T36" fmla="*/ 108 w 312"/>
                <a:gd name="T37" fmla="*/ 252 h 294"/>
                <a:gd name="T38" fmla="*/ 162 w 312"/>
                <a:gd name="T39" fmla="*/ 276 h 294"/>
                <a:gd name="T40" fmla="*/ 174 w 312"/>
                <a:gd name="T41" fmla="*/ 270 h 294"/>
                <a:gd name="T42" fmla="*/ 204 w 312"/>
                <a:gd name="T43" fmla="*/ 282 h 294"/>
                <a:gd name="T44" fmla="*/ 210 w 312"/>
                <a:gd name="T45" fmla="*/ 282 h 294"/>
                <a:gd name="T46" fmla="*/ 228 w 312"/>
                <a:gd name="T47" fmla="*/ 276 h 294"/>
                <a:gd name="T48" fmla="*/ 240 w 312"/>
                <a:gd name="T49" fmla="*/ 288 h 294"/>
                <a:gd name="T50" fmla="*/ 252 w 312"/>
                <a:gd name="T51" fmla="*/ 294 h 294"/>
                <a:gd name="T52" fmla="*/ 258 w 312"/>
                <a:gd name="T53" fmla="*/ 258 h 294"/>
                <a:gd name="T54" fmla="*/ 270 w 312"/>
                <a:gd name="T55" fmla="*/ 258 h 294"/>
                <a:gd name="T56" fmla="*/ 312 w 312"/>
                <a:gd name="T57" fmla="*/ 180 h 294"/>
                <a:gd name="T58" fmla="*/ 300 w 312"/>
                <a:gd name="T59" fmla="*/ 144 h 294"/>
                <a:gd name="T60" fmla="*/ 300 w 312"/>
                <a:gd name="T61" fmla="*/ 3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2" h="294">
                  <a:moveTo>
                    <a:pt x="300" y="36"/>
                  </a:moveTo>
                  <a:lnTo>
                    <a:pt x="210" y="12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38" y="12"/>
                  </a:lnTo>
                  <a:lnTo>
                    <a:pt x="132" y="42"/>
                  </a:lnTo>
                  <a:lnTo>
                    <a:pt x="144" y="42"/>
                  </a:lnTo>
                  <a:lnTo>
                    <a:pt x="120" y="48"/>
                  </a:lnTo>
                  <a:lnTo>
                    <a:pt x="108" y="60"/>
                  </a:lnTo>
                  <a:lnTo>
                    <a:pt x="102" y="60"/>
                  </a:lnTo>
                  <a:lnTo>
                    <a:pt x="78" y="90"/>
                  </a:lnTo>
                  <a:lnTo>
                    <a:pt x="66" y="96"/>
                  </a:lnTo>
                  <a:lnTo>
                    <a:pt x="66" y="96"/>
                  </a:lnTo>
                  <a:lnTo>
                    <a:pt x="60" y="96"/>
                  </a:lnTo>
                  <a:lnTo>
                    <a:pt x="0" y="90"/>
                  </a:lnTo>
                  <a:lnTo>
                    <a:pt x="6" y="102"/>
                  </a:lnTo>
                  <a:lnTo>
                    <a:pt x="24" y="144"/>
                  </a:lnTo>
                  <a:lnTo>
                    <a:pt x="96" y="204"/>
                  </a:lnTo>
                  <a:lnTo>
                    <a:pt x="108" y="252"/>
                  </a:lnTo>
                  <a:lnTo>
                    <a:pt x="162" y="276"/>
                  </a:lnTo>
                  <a:lnTo>
                    <a:pt x="174" y="270"/>
                  </a:lnTo>
                  <a:lnTo>
                    <a:pt x="204" y="282"/>
                  </a:lnTo>
                  <a:lnTo>
                    <a:pt x="210" y="282"/>
                  </a:lnTo>
                  <a:lnTo>
                    <a:pt x="228" y="276"/>
                  </a:lnTo>
                  <a:lnTo>
                    <a:pt x="240" y="288"/>
                  </a:lnTo>
                  <a:lnTo>
                    <a:pt x="252" y="294"/>
                  </a:lnTo>
                  <a:lnTo>
                    <a:pt x="258" y="258"/>
                  </a:lnTo>
                  <a:lnTo>
                    <a:pt x="270" y="258"/>
                  </a:lnTo>
                  <a:lnTo>
                    <a:pt x="312" y="180"/>
                  </a:lnTo>
                  <a:lnTo>
                    <a:pt x="300" y="144"/>
                  </a:lnTo>
                  <a:lnTo>
                    <a:pt x="30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0" name="Freeform 524"/>
            <p:cNvSpPr>
              <a:spLocks/>
            </p:cNvSpPr>
            <p:nvPr/>
          </p:nvSpPr>
          <p:spPr bwMode="auto">
            <a:xfrm>
              <a:off x="3036" y="3319"/>
              <a:ext cx="66" cy="12"/>
            </a:xfrm>
            <a:custGeom>
              <a:avLst/>
              <a:gdLst>
                <a:gd name="T0" fmla="*/ 66 w 66"/>
                <a:gd name="T1" fmla="*/ 0 h 12"/>
                <a:gd name="T2" fmla="*/ 66 w 66"/>
                <a:gd name="T3" fmla="*/ 0 h 12"/>
                <a:gd name="T4" fmla="*/ 0 w 66"/>
                <a:gd name="T5" fmla="*/ 12 h 12"/>
                <a:gd name="T6" fmla="*/ 66 w 6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2">
                  <a:moveTo>
                    <a:pt x="66" y="0"/>
                  </a:moveTo>
                  <a:lnTo>
                    <a:pt x="66" y="0"/>
                  </a:lnTo>
                  <a:lnTo>
                    <a:pt x="0" y="1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1" name="Freeform 525"/>
            <p:cNvSpPr>
              <a:spLocks/>
            </p:cNvSpPr>
            <p:nvPr/>
          </p:nvSpPr>
          <p:spPr bwMode="auto">
            <a:xfrm>
              <a:off x="3102" y="3319"/>
              <a:ext cx="108" cy="180"/>
            </a:xfrm>
            <a:custGeom>
              <a:avLst/>
              <a:gdLst>
                <a:gd name="T0" fmla="*/ 0 w 108"/>
                <a:gd name="T1" fmla="*/ 0 h 180"/>
                <a:gd name="T2" fmla="*/ 6 w 108"/>
                <a:gd name="T3" fmla="*/ 12 h 180"/>
                <a:gd name="T4" fmla="*/ 96 w 108"/>
                <a:gd name="T5" fmla="*/ 36 h 180"/>
                <a:gd name="T6" fmla="*/ 96 w 108"/>
                <a:gd name="T7" fmla="*/ 144 h 180"/>
                <a:gd name="T8" fmla="*/ 108 w 108"/>
                <a:gd name="T9" fmla="*/ 180 h 180"/>
                <a:gd name="T10" fmla="*/ 96 w 108"/>
                <a:gd name="T11" fmla="*/ 144 h 180"/>
                <a:gd name="T12" fmla="*/ 96 w 108"/>
                <a:gd name="T13" fmla="*/ 36 h 180"/>
                <a:gd name="T14" fmla="*/ 6 w 108"/>
                <a:gd name="T15" fmla="*/ 12 h 180"/>
                <a:gd name="T16" fmla="*/ 0 w 108"/>
                <a:gd name="T17" fmla="*/ 0 h 180"/>
                <a:gd name="T18" fmla="*/ 0 w 108"/>
                <a:gd name="T19" fmla="*/ 0 h 180"/>
                <a:gd name="T20" fmla="*/ 0 w 108"/>
                <a:gd name="T21" fmla="*/ 0 h 180"/>
                <a:gd name="T22" fmla="*/ 0 w 108"/>
                <a:gd name="T2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180">
                  <a:moveTo>
                    <a:pt x="0" y="0"/>
                  </a:moveTo>
                  <a:lnTo>
                    <a:pt x="6" y="12"/>
                  </a:lnTo>
                  <a:lnTo>
                    <a:pt x="96" y="36"/>
                  </a:lnTo>
                  <a:lnTo>
                    <a:pt x="96" y="144"/>
                  </a:lnTo>
                  <a:lnTo>
                    <a:pt x="108" y="180"/>
                  </a:lnTo>
                  <a:lnTo>
                    <a:pt x="96" y="144"/>
                  </a:lnTo>
                  <a:lnTo>
                    <a:pt x="96" y="3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2" name="Freeform 526"/>
            <p:cNvSpPr>
              <a:spLocks noEditPoints="1"/>
            </p:cNvSpPr>
            <p:nvPr/>
          </p:nvSpPr>
          <p:spPr bwMode="auto">
            <a:xfrm>
              <a:off x="2688" y="3403"/>
              <a:ext cx="372" cy="390"/>
            </a:xfrm>
            <a:custGeom>
              <a:avLst/>
              <a:gdLst>
                <a:gd name="T0" fmla="*/ 318 w 372"/>
                <a:gd name="T1" fmla="*/ 168 h 390"/>
                <a:gd name="T2" fmla="*/ 306 w 372"/>
                <a:gd name="T3" fmla="*/ 120 h 390"/>
                <a:gd name="T4" fmla="*/ 234 w 372"/>
                <a:gd name="T5" fmla="*/ 60 h 390"/>
                <a:gd name="T6" fmla="*/ 216 w 372"/>
                <a:gd name="T7" fmla="*/ 18 h 390"/>
                <a:gd name="T8" fmla="*/ 210 w 372"/>
                <a:gd name="T9" fmla="*/ 6 h 390"/>
                <a:gd name="T10" fmla="*/ 210 w 372"/>
                <a:gd name="T11" fmla="*/ 6 h 390"/>
                <a:gd name="T12" fmla="*/ 210 w 372"/>
                <a:gd name="T13" fmla="*/ 0 h 390"/>
                <a:gd name="T14" fmla="*/ 210 w 372"/>
                <a:gd name="T15" fmla="*/ 0 h 390"/>
                <a:gd name="T16" fmla="*/ 144 w 372"/>
                <a:gd name="T17" fmla="*/ 42 h 390"/>
                <a:gd name="T18" fmla="*/ 144 w 372"/>
                <a:gd name="T19" fmla="*/ 42 h 390"/>
                <a:gd name="T20" fmla="*/ 144 w 372"/>
                <a:gd name="T21" fmla="*/ 42 h 390"/>
                <a:gd name="T22" fmla="*/ 126 w 372"/>
                <a:gd name="T23" fmla="*/ 12 h 390"/>
                <a:gd name="T24" fmla="*/ 36 w 372"/>
                <a:gd name="T25" fmla="*/ 30 h 390"/>
                <a:gd name="T26" fmla="*/ 36 w 372"/>
                <a:gd name="T27" fmla="*/ 174 h 390"/>
                <a:gd name="T28" fmla="*/ 0 w 372"/>
                <a:gd name="T29" fmla="*/ 186 h 390"/>
                <a:gd name="T30" fmla="*/ 0 w 372"/>
                <a:gd name="T31" fmla="*/ 288 h 390"/>
                <a:gd name="T32" fmla="*/ 0 w 372"/>
                <a:gd name="T33" fmla="*/ 294 h 390"/>
                <a:gd name="T34" fmla="*/ 0 w 372"/>
                <a:gd name="T35" fmla="*/ 288 h 390"/>
                <a:gd name="T36" fmla="*/ 36 w 372"/>
                <a:gd name="T37" fmla="*/ 342 h 390"/>
                <a:gd name="T38" fmla="*/ 36 w 372"/>
                <a:gd name="T39" fmla="*/ 354 h 390"/>
                <a:gd name="T40" fmla="*/ 36 w 372"/>
                <a:gd name="T41" fmla="*/ 366 h 390"/>
                <a:gd name="T42" fmla="*/ 24 w 372"/>
                <a:gd name="T43" fmla="*/ 384 h 390"/>
                <a:gd name="T44" fmla="*/ 54 w 372"/>
                <a:gd name="T45" fmla="*/ 390 h 390"/>
                <a:gd name="T46" fmla="*/ 96 w 372"/>
                <a:gd name="T47" fmla="*/ 378 h 390"/>
                <a:gd name="T48" fmla="*/ 138 w 372"/>
                <a:gd name="T49" fmla="*/ 324 h 390"/>
                <a:gd name="T50" fmla="*/ 138 w 372"/>
                <a:gd name="T51" fmla="*/ 324 h 390"/>
                <a:gd name="T52" fmla="*/ 138 w 372"/>
                <a:gd name="T53" fmla="*/ 324 h 390"/>
                <a:gd name="T54" fmla="*/ 192 w 372"/>
                <a:gd name="T55" fmla="*/ 342 h 390"/>
                <a:gd name="T56" fmla="*/ 228 w 372"/>
                <a:gd name="T57" fmla="*/ 330 h 390"/>
                <a:gd name="T58" fmla="*/ 246 w 372"/>
                <a:gd name="T59" fmla="*/ 288 h 390"/>
                <a:gd name="T60" fmla="*/ 336 w 372"/>
                <a:gd name="T61" fmla="*/ 204 h 390"/>
                <a:gd name="T62" fmla="*/ 348 w 372"/>
                <a:gd name="T63" fmla="*/ 198 h 390"/>
                <a:gd name="T64" fmla="*/ 372 w 372"/>
                <a:gd name="T65" fmla="*/ 192 h 390"/>
                <a:gd name="T66" fmla="*/ 318 w 372"/>
                <a:gd name="T67" fmla="*/ 168 h 390"/>
                <a:gd name="T68" fmla="*/ 240 w 372"/>
                <a:gd name="T69" fmla="*/ 150 h 390"/>
                <a:gd name="T70" fmla="*/ 228 w 372"/>
                <a:gd name="T71" fmla="*/ 138 h 390"/>
                <a:gd name="T72" fmla="*/ 198 w 372"/>
                <a:gd name="T73" fmla="*/ 138 h 390"/>
                <a:gd name="T74" fmla="*/ 198 w 372"/>
                <a:gd name="T75" fmla="*/ 120 h 390"/>
                <a:gd name="T76" fmla="*/ 216 w 372"/>
                <a:gd name="T77" fmla="*/ 114 h 390"/>
                <a:gd name="T78" fmla="*/ 234 w 372"/>
                <a:gd name="T79" fmla="*/ 90 h 390"/>
                <a:gd name="T80" fmla="*/ 222 w 372"/>
                <a:gd name="T81" fmla="*/ 114 h 390"/>
                <a:gd name="T82" fmla="*/ 228 w 372"/>
                <a:gd name="T83" fmla="*/ 132 h 390"/>
                <a:gd name="T84" fmla="*/ 240 w 372"/>
                <a:gd name="T85" fmla="*/ 108 h 390"/>
                <a:gd name="T86" fmla="*/ 240 w 372"/>
                <a:gd name="T87" fmla="*/ 132 h 390"/>
                <a:gd name="T88" fmla="*/ 252 w 372"/>
                <a:gd name="T89" fmla="*/ 144 h 390"/>
                <a:gd name="T90" fmla="*/ 240 w 372"/>
                <a:gd name="T91" fmla="*/ 15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2" h="390">
                  <a:moveTo>
                    <a:pt x="318" y="168"/>
                  </a:moveTo>
                  <a:lnTo>
                    <a:pt x="306" y="120"/>
                  </a:lnTo>
                  <a:lnTo>
                    <a:pt x="234" y="60"/>
                  </a:lnTo>
                  <a:lnTo>
                    <a:pt x="216" y="18"/>
                  </a:lnTo>
                  <a:lnTo>
                    <a:pt x="210" y="6"/>
                  </a:lnTo>
                  <a:lnTo>
                    <a:pt x="210" y="6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26" y="12"/>
                  </a:lnTo>
                  <a:lnTo>
                    <a:pt x="36" y="30"/>
                  </a:lnTo>
                  <a:lnTo>
                    <a:pt x="36" y="174"/>
                  </a:lnTo>
                  <a:lnTo>
                    <a:pt x="0" y="186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36" y="342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24" y="384"/>
                  </a:lnTo>
                  <a:lnTo>
                    <a:pt x="54" y="390"/>
                  </a:lnTo>
                  <a:lnTo>
                    <a:pt x="96" y="378"/>
                  </a:lnTo>
                  <a:lnTo>
                    <a:pt x="138" y="324"/>
                  </a:lnTo>
                  <a:lnTo>
                    <a:pt x="138" y="324"/>
                  </a:lnTo>
                  <a:lnTo>
                    <a:pt x="138" y="324"/>
                  </a:lnTo>
                  <a:lnTo>
                    <a:pt x="192" y="342"/>
                  </a:lnTo>
                  <a:lnTo>
                    <a:pt x="228" y="330"/>
                  </a:lnTo>
                  <a:lnTo>
                    <a:pt x="246" y="288"/>
                  </a:lnTo>
                  <a:lnTo>
                    <a:pt x="336" y="204"/>
                  </a:lnTo>
                  <a:lnTo>
                    <a:pt x="348" y="198"/>
                  </a:lnTo>
                  <a:lnTo>
                    <a:pt x="372" y="192"/>
                  </a:lnTo>
                  <a:lnTo>
                    <a:pt x="318" y="168"/>
                  </a:lnTo>
                  <a:close/>
                  <a:moveTo>
                    <a:pt x="240" y="150"/>
                  </a:moveTo>
                  <a:lnTo>
                    <a:pt x="228" y="138"/>
                  </a:lnTo>
                  <a:lnTo>
                    <a:pt x="198" y="138"/>
                  </a:lnTo>
                  <a:lnTo>
                    <a:pt x="198" y="120"/>
                  </a:lnTo>
                  <a:lnTo>
                    <a:pt x="216" y="114"/>
                  </a:lnTo>
                  <a:lnTo>
                    <a:pt x="234" y="90"/>
                  </a:lnTo>
                  <a:lnTo>
                    <a:pt x="222" y="114"/>
                  </a:lnTo>
                  <a:lnTo>
                    <a:pt x="228" y="132"/>
                  </a:lnTo>
                  <a:lnTo>
                    <a:pt x="240" y="108"/>
                  </a:lnTo>
                  <a:lnTo>
                    <a:pt x="240" y="132"/>
                  </a:lnTo>
                  <a:lnTo>
                    <a:pt x="252" y="144"/>
                  </a:lnTo>
                  <a:lnTo>
                    <a:pt x="240" y="15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3" name="Freeform 527"/>
            <p:cNvSpPr>
              <a:spLocks/>
            </p:cNvSpPr>
            <p:nvPr/>
          </p:nvSpPr>
          <p:spPr bwMode="auto">
            <a:xfrm>
              <a:off x="2898" y="3409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0 w 6"/>
                <a:gd name="T3" fmla="*/ 0 h 12"/>
                <a:gd name="T4" fmla="*/ 0 w 6"/>
                <a:gd name="T5" fmla="*/ 0 h 12"/>
                <a:gd name="T6" fmla="*/ 6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4" name="Freeform 528"/>
            <p:cNvSpPr>
              <a:spLocks noEditPoints="1"/>
            </p:cNvSpPr>
            <p:nvPr/>
          </p:nvSpPr>
          <p:spPr bwMode="auto">
            <a:xfrm>
              <a:off x="2358" y="3361"/>
              <a:ext cx="540" cy="540"/>
            </a:xfrm>
            <a:custGeom>
              <a:avLst/>
              <a:gdLst>
                <a:gd name="T0" fmla="*/ 210 w 540"/>
                <a:gd name="T1" fmla="*/ 504 h 540"/>
                <a:gd name="T2" fmla="*/ 246 w 540"/>
                <a:gd name="T3" fmla="*/ 540 h 540"/>
                <a:gd name="T4" fmla="*/ 294 w 540"/>
                <a:gd name="T5" fmla="*/ 534 h 540"/>
                <a:gd name="T6" fmla="*/ 330 w 540"/>
                <a:gd name="T7" fmla="*/ 510 h 540"/>
                <a:gd name="T8" fmla="*/ 330 w 540"/>
                <a:gd name="T9" fmla="*/ 336 h 540"/>
                <a:gd name="T10" fmla="*/ 330 w 540"/>
                <a:gd name="T11" fmla="*/ 330 h 540"/>
                <a:gd name="T12" fmla="*/ 330 w 540"/>
                <a:gd name="T13" fmla="*/ 228 h 540"/>
                <a:gd name="T14" fmla="*/ 366 w 540"/>
                <a:gd name="T15" fmla="*/ 216 h 540"/>
                <a:gd name="T16" fmla="*/ 366 w 540"/>
                <a:gd name="T17" fmla="*/ 72 h 540"/>
                <a:gd name="T18" fmla="*/ 456 w 540"/>
                <a:gd name="T19" fmla="*/ 54 h 540"/>
                <a:gd name="T20" fmla="*/ 474 w 540"/>
                <a:gd name="T21" fmla="*/ 84 h 540"/>
                <a:gd name="T22" fmla="*/ 540 w 540"/>
                <a:gd name="T23" fmla="*/ 42 h 540"/>
                <a:gd name="T24" fmla="*/ 492 w 540"/>
                <a:gd name="T25" fmla="*/ 24 h 540"/>
                <a:gd name="T26" fmla="*/ 396 w 540"/>
                <a:gd name="T27" fmla="*/ 54 h 540"/>
                <a:gd name="T28" fmla="*/ 282 w 540"/>
                <a:gd name="T29" fmla="*/ 42 h 540"/>
                <a:gd name="T30" fmla="*/ 264 w 540"/>
                <a:gd name="T31" fmla="*/ 24 h 540"/>
                <a:gd name="T32" fmla="*/ 264 w 540"/>
                <a:gd name="T33" fmla="*/ 24 h 540"/>
                <a:gd name="T34" fmla="*/ 90 w 540"/>
                <a:gd name="T35" fmla="*/ 24 h 540"/>
                <a:gd name="T36" fmla="*/ 66 w 540"/>
                <a:gd name="T37" fmla="*/ 6 h 540"/>
                <a:gd name="T38" fmla="*/ 54 w 540"/>
                <a:gd name="T39" fmla="*/ 0 h 540"/>
                <a:gd name="T40" fmla="*/ 48 w 540"/>
                <a:gd name="T41" fmla="*/ 6 h 540"/>
                <a:gd name="T42" fmla="*/ 24 w 540"/>
                <a:gd name="T43" fmla="*/ 18 h 540"/>
                <a:gd name="T44" fmla="*/ 12 w 540"/>
                <a:gd name="T45" fmla="*/ 12 h 540"/>
                <a:gd name="T46" fmla="*/ 0 w 540"/>
                <a:gd name="T47" fmla="*/ 24 h 540"/>
                <a:gd name="T48" fmla="*/ 0 w 540"/>
                <a:gd name="T49" fmla="*/ 48 h 540"/>
                <a:gd name="T50" fmla="*/ 6 w 540"/>
                <a:gd name="T51" fmla="*/ 66 h 540"/>
                <a:gd name="T52" fmla="*/ 24 w 540"/>
                <a:gd name="T53" fmla="*/ 84 h 540"/>
                <a:gd name="T54" fmla="*/ 90 w 540"/>
                <a:gd name="T55" fmla="*/ 216 h 540"/>
                <a:gd name="T56" fmla="*/ 108 w 540"/>
                <a:gd name="T57" fmla="*/ 246 h 540"/>
                <a:gd name="T58" fmla="*/ 108 w 540"/>
                <a:gd name="T59" fmla="*/ 318 h 540"/>
                <a:gd name="T60" fmla="*/ 126 w 540"/>
                <a:gd name="T61" fmla="*/ 354 h 540"/>
                <a:gd name="T62" fmla="*/ 126 w 540"/>
                <a:gd name="T63" fmla="*/ 378 h 540"/>
                <a:gd name="T64" fmla="*/ 138 w 540"/>
                <a:gd name="T65" fmla="*/ 456 h 540"/>
                <a:gd name="T66" fmla="*/ 156 w 540"/>
                <a:gd name="T67" fmla="*/ 480 h 540"/>
                <a:gd name="T68" fmla="*/ 162 w 540"/>
                <a:gd name="T69" fmla="*/ 492 h 540"/>
                <a:gd name="T70" fmla="*/ 186 w 540"/>
                <a:gd name="T71" fmla="*/ 516 h 540"/>
                <a:gd name="T72" fmla="*/ 192 w 540"/>
                <a:gd name="T73" fmla="*/ 522 h 540"/>
                <a:gd name="T74" fmla="*/ 192 w 540"/>
                <a:gd name="T75" fmla="*/ 522 h 540"/>
                <a:gd name="T76" fmla="*/ 192 w 540"/>
                <a:gd name="T77" fmla="*/ 522 h 540"/>
                <a:gd name="T78" fmla="*/ 210 w 540"/>
                <a:gd name="T79" fmla="*/ 504 h 540"/>
                <a:gd name="T80" fmla="*/ 186 w 540"/>
                <a:gd name="T81" fmla="*/ 90 h 540"/>
                <a:gd name="T82" fmla="*/ 174 w 540"/>
                <a:gd name="T83" fmla="*/ 102 h 540"/>
                <a:gd name="T84" fmla="*/ 168 w 540"/>
                <a:gd name="T85" fmla="*/ 96 h 540"/>
                <a:gd name="T86" fmla="*/ 174 w 540"/>
                <a:gd name="T87" fmla="*/ 78 h 540"/>
                <a:gd name="T88" fmla="*/ 180 w 540"/>
                <a:gd name="T89" fmla="*/ 84 h 540"/>
                <a:gd name="T90" fmla="*/ 192 w 540"/>
                <a:gd name="T91" fmla="*/ 72 h 540"/>
                <a:gd name="T92" fmla="*/ 216 w 540"/>
                <a:gd name="T93" fmla="*/ 84 h 540"/>
                <a:gd name="T94" fmla="*/ 186 w 540"/>
                <a:gd name="T95" fmla="*/ 9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0" h="540">
                  <a:moveTo>
                    <a:pt x="210" y="504"/>
                  </a:moveTo>
                  <a:lnTo>
                    <a:pt x="246" y="540"/>
                  </a:lnTo>
                  <a:lnTo>
                    <a:pt x="294" y="534"/>
                  </a:lnTo>
                  <a:lnTo>
                    <a:pt x="330" y="510"/>
                  </a:lnTo>
                  <a:lnTo>
                    <a:pt x="330" y="336"/>
                  </a:lnTo>
                  <a:lnTo>
                    <a:pt x="330" y="330"/>
                  </a:lnTo>
                  <a:lnTo>
                    <a:pt x="330" y="228"/>
                  </a:lnTo>
                  <a:lnTo>
                    <a:pt x="366" y="216"/>
                  </a:lnTo>
                  <a:lnTo>
                    <a:pt x="366" y="72"/>
                  </a:lnTo>
                  <a:lnTo>
                    <a:pt x="456" y="54"/>
                  </a:lnTo>
                  <a:lnTo>
                    <a:pt x="474" y="84"/>
                  </a:lnTo>
                  <a:lnTo>
                    <a:pt x="540" y="42"/>
                  </a:lnTo>
                  <a:lnTo>
                    <a:pt x="492" y="24"/>
                  </a:lnTo>
                  <a:lnTo>
                    <a:pt x="396" y="54"/>
                  </a:lnTo>
                  <a:lnTo>
                    <a:pt x="282" y="42"/>
                  </a:lnTo>
                  <a:lnTo>
                    <a:pt x="264" y="24"/>
                  </a:lnTo>
                  <a:lnTo>
                    <a:pt x="264" y="24"/>
                  </a:lnTo>
                  <a:lnTo>
                    <a:pt x="90" y="24"/>
                  </a:lnTo>
                  <a:lnTo>
                    <a:pt x="66" y="6"/>
                  </a:lnTo>
                  <a:lnTo>
                    <a:pt x="54" y="0"/>
                  </a:lnTo>
                  <a:lnTo>
                    <a:pt x="48" y="6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66"/>
                  </a:lnTo>
                  <a:lnTo>
                    <a:pt x="24" y="84"/>
                  </a:lnTo>
                  <a:lnTo>
                    <a:pt x="90" y="216"/>
                  </a:lnTo>
                  <a:lnTo>
                    <a:pt x="108" y="246"/>
                  </a:lnTo>
                  <a:lnTo>
                    <a:pt x="108" y="318"/>
                  </a:lnTo>
                  <a:lnTo>
                    <a:pt x="126" y="354"/>
                  </a:lnTo>
                  <a:lnTo>
                    <a:pt x="126" y="378"/>
                  </a:lnTo>
                  <a:lnTo>
                    <a:pt x="138" y="456"/>
                  </a:lnTo>
                  <a:lnTo>
                    <a:pt x="156" y="480"/>
                  </a:lnTo>
                  <a:lnTo>
                    <a:pt x="162" y="492"/>
                  </a:lnTo>
                  <a:lnTo>
                    <a:pt x="186" y="516"/>
                  </a:lnTo>
                  <a:lnTo>
                    <a:pt x="192" y="522"/>
                  </a:lnTo>
                  <a:lnTo>
                    <a:pt x="192" y="522"/>
                  </a:lnTo>
                  <a:lnTo>
                    <a:pt x="192" y="522"/>
                  </a:lnTo>
                  <a:lnTo>
                    <a:pt x="210" y="504"/>
                  </a:lnTo>
                  <a:close/>
                  <a:moveTo>
                    <a:pt x="186" y="90"/>
                  </a:moveTo>
                  <a:lnTo>
                    <a:pt x="174" y="102"/>
                  </a:lnTo>
                  <a:lnTo>
                    <a:pt x="168" y="96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92" y="72"/>
                  </a:lnTo>
                  <a:lnTo>
                    <a:pt x="216" y="84"/>
                  </a:lnTo>
                  <a:lnTo>
                    <a:pt x="186" y="9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5" name="Freeform 529"/>
            <p:cNvSpPr>
              <a:spLocks/>
            </p:cNvSpPr>
            <p:nvPr/>
          </p:nvSpPr>
          <p:spPr bwMode="auto">
            <a:xfrm>
              <a:off x="2424" y="3367"/>
              <a:ext cx="198" cy="18"/>
            </a:xfrm>
            <a:custGeom>
              <a:avLst/>
              <a:gdLst>
                <a:gd name="T0" fmla="*/ 0 w 198"/>
                <a:gd name="T1" fmla="*/ 0 h 18"/>
                <a:gd name="T2" fmla="*/ 24 w 198"/>
                <a:gd name="T3" fmla="*/ 18 h 18"/>
                <a:gd name="T4" fmla="*/ 198 w 198"/>
                <a:gd name="T5" fmla="*/ 18 h 18"/>
                <a:gd name="T6" fmla="*/ 24 w 198"/>
                <a:gd name="T7" fmla="*/ 18 h 18"/>
                <a:gd name="T8" fmla="*/ 0 w 19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8">
                  <a:moveTo>
                    <a:pt x="0" y="0"/>
                  </a:moveTo>
                  <a:lnTo>
                    <a:pt x="24" y="18"/>
                  </a:lnTo>
                  <a:lnTo>
                    <a:pt x="198" y="18"/>
                  </a:lnTo>
                  <a:lnTo>
                    <a:pt x="24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6" name="Freeform 530"/>
            <p:cNvSpPr>
              <a:spLocks/>
            </p:cNvSpPr>
            <p:nvPr/>
          </p:nvSpPr>
          <p:spPr bwMode="auto">
            <a:xfrm>
              <a:off x="2406" y="3361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7" name="Freeform 531"/>
            <p:cNvSpPr>
              <a:spLocks/>
            </p:cNvSpPr>
            <p:nvPr/>
          </p:nvSpPr>
          <p:spPr bwMode="auto">
            <a:xfrm>
              <a:off x="2688" y="3589"/>
              <a:ext cx="0" cy="108"/>
            </a:xfrm>
            <a:custGeom>
              <a:avLst/>
              <a:gdLst>
                <a:gd name="T0" fmla="*/ 0 h 108"/>
                <a:gd name="T1" fmla="*/ 102 h 108"/>
                <a:gd name="T2" fmla="*/ 108 h 108"/>
                <a:gd name="T3" fmla="*/ 102 h 108"/>
                <a:gd name="T4" fmla="*/ 0 h 1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8">
                  <a:moveTo>
                    <a:pt x="0" y="0"/>
                  </a:moveTo>
                  <a:lnTo>
                    <a:pt x="0" y="102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8" name="Freeform 532"/>
            <p:cNvSpPr>
              <a:spLocks/>
            </p:cNvSpPr>
            <p:nvPr/>
          </p:nvSpPr>
          <p:spPr bwMode="auto">
            <a:xfrm>
              <a:off x="2814" y="3415"/>
              <a:ext cx="18" cy="30"/>
            </a:xfrm>
            <a:custGeom>
              <a:avLst/>
              <a:gdLst>
                <a:gd name="T0" fmla="*/ 18 w 18"/>
                <a:gd name="T1" fmla="*/ 30 h 30"/>
                <a:gd name="T2" fmla="*/ 0 w 18"/>
                <a:gd name="T3" fmla="*/ 0 h 30"/>
                <a:gd name="T4" fmla="*/ 18 w 18"/>
                <a:gd name="T5" fmla="*/ 30 h 30"/>
                <a:gd name="T6" fmla="*/ 18 w 18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0">
                  <a:moveTo>
                    <a:pt x="18" y="30"/>
                  </a:moveTo>
                  <a:lnTo>
                    <a:pt x="0" y="0"/>
                  </a:lnTo>
                  <a:lnTo>
                    <a:pt x="18" y="30"/>
                  </a:lnTo>
                  <a:lnTo>
                    <a:pt x="18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9" name="Rectangle 533"/>
            <p:cNvSpPr>
              <a:spLocks noChangeArrowheads="1"/>
            </p:cNvSpPr>
            <p:nvPr/>
          </p:nvSpPr>
          <p:spPr bwMode="auto">
            <a:xfrm>
              <a:off x="3150" y="3613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0" name="Freeform 534"/>
            <p:cNvSpPr>
              <a:spLocks noEditPoints="1"/>
            </p:cNvSpPr>
            <p:nvPr/>
          </p:nvSpPr>
          <p:spPr bwMode="auto">
            <a:xfrm>
              <a:off x="2550" y="3589"/>
              <a:ext cx="648" cy="576"/>
            </a:xfrm>
            <a:custGeom>
              <a:avLst/>
              <a:gdLst>
                <a:gd name="T0" fmla="*/ 606 w 648"/>
                <a:gd name="T1" fmla="*/ 222 h 576"/>
                <a:gd name="T2" fmla="*/ 606 w 648"/>
                <a:gd name="T3" fmla="*/ 222 h 576"/>
                <a:gd name="T4" fmla="*/ 576 w 648"/>
                <a:gd name="T5" fmla="*/ 168 h 576"/>
                <a:gd name="T6" fmla="*/ 594 w 648"/>
                <a:gd name="T7" fmla="*/ 156 h 576"/>
                <a:gd name="T8" fmla="*/ 618 w 648"/>
                <a:gd name="T9" fmla="*/ 162 h 576"/>
                <a:gd name="T10" fmla="*/ 618 w 648"/>
                <a:gd name="T11" fmla="*/ 96 h 576"/>
                <a:gd name="T12" fmla="*/ 600 w 648"/>
                <a:gd name="T13" fmla="*/ 66 h 576"/>
                <a:gd name="T14" fmla="*/ 600 w 648"/>
                <a:gd name="T15" fmla="*/ 24 h 576"/>
                <a:gd name="T16" fmla="*/ 576 w 648"/>
                <a:gd name="T17" fmla="*/ 6 h 576"/>
                <a:gd name="T18" fmla="*/ 552 w 648"/>
                <a:gd name="T19" fmla="*/ 12 h 576"/>
                <a:gd name="T20" fmla="*/ 552 w 648"/>
                <a:gd name="T21" fmla="*/ 12 h 576"/>
                <a:gd name="T22" fmla="*/ 510 w 648"/>
                <a:gd name="T23" fmla="*/ 6 h 576"/>
                <a:gd name="T24" fmla="*/ 474 w 648"/>
                <a:gd name="T25" fmla="*/ 18 h 576"/>
                <a:gd name="T26" fmla="*/ 366 w 648"/>
                <a:gd name="T27" fmla="*/ 144 h 576"/>
                <a:gd name="T28" fmla="*/ 276 w 648"/>
                <a:gd name="T29" fmla="*/ 138 h 576"/>
                <a:gd name="T30" fmla="*/ 192 w 648"/>
                <a:gd name="T31" fmla="*/ 204 h 576"/>
                <a:gd name="T32" fmla="*/ 174 w 648"/>
                <a:gd name="T33" fmla="*/ 180 h 576"/>
                <a:gd name="T34" fmla="*/ 174 w 648"/>
                <a:gd name="T35" fmla="*/ 156 h 576"/>
                <a:gd name="T36" fmla="*/ 138 w 648"/>
                <a:gd name="T37" fmla="*/ 282 h 576"/>
                <a:gd name="T38" fmla="*/ 54 w 648"/>
                <a:gd name="T39" fmla="*/ 312 h 576"/>
                <a:gd name="T40" fmla="*/ 0 w 648"/>
                <a:gd name="T41" fmla="*/ 294 h 576"/>
                <a:gd name="T42" fmla="*/ 0 w 648"/>
                <a:gd name="T43" fmla="*/ 300 h 576"/>
                <a:gd name="T44" fmla="*/ 48 w 648"/>
                <a:gd name="T45" fmla="*/ 408 h 576"/>
                <a:gd name="T46" fmla="*/ 72 w 648"/>
                <a:gd name="T47" fmla="*/ 474 h 576"/>
                <a:gd name="T48" fmla="*/ 54 w 648"/>
                <a:gd name="T49" fmla="*/ 480 h 576"/>
                <a:gd name="T50" fmla="*/ 60 w 648"/>
                <a:gd name="T51" fmla="*/ 498 h 576"/>
                <a:gd name="T52" fmla="*/ 78 w 648"/>
                <a:gd name="T53" fmla="*/ 534 h 576"/>
                <a:gd name="T54" fmla="*/ 78 w 648"/>
                <a:gd name="T55" fmla="*/ 564 h 576"/>
                <a:gd name="T56" fmla="*/ 90 w 648"/>
                <a:gd name="T57" fmla="*/ 546 h 576"/>
                <a:gd name="T58" fmla="*/ 108 w 648"/>
                <a:gd name="T59" fmla="*/ 564 h 576"/>
                <a:gd name="T60" fmla="*/ 144 w 648"/>
                <a:gd name="T61" fmla="*/ 576 h 576"/>
                <a:gd name="T62" fmla="*/ 174 w 648"/>
                <a:gd name="T63" fmla="*/ 558 h 576"/>
                <a:gd name="T64" fmla="*/ 192 w 648"/>
                <a:gd name="T65" fmla="*/ 558 h 576"/>
                <a:gd name="T66" fmla="*/ 228 w 648"/>
                <a:gd name="T67" fmla="*/ 546 h 576"/>
                <a:gd name="T68" fmla="*/ 264 w 648"/>
                <a:gd name="T69" fmla="*/ 552 h 576"/>
                <a:gd name="T70" fmla="*/ 330 w 648"/>
                <a:gd name="T71" fmla="*/ 552 h 576"/>
                <a:gd name="T72" fmla="*/ 366 w 648"/>
                <a:gd name="T73" fmla="*/ 546 h 576"/>
                <a:gd name="T74" fmla="*/ 408 w 648"/>
                <a:gd name="T75" fmla="*/ 528 h 576"/>
                <a:gd name="T76" fmla="*/ 510 w 648"/>
                <a:gd name="T77" fmla="*/ 432 h 576"/>
                <a:gd name="T78" fmla="*/ 576 w 648"/>
                <a:gd name="T79" fmla="*/ 348 h 576"/>
                <a:gd name="T80" fmla="*/ 624 w 648"/>
                <a:gd name="T81" fmla="*/ 294 h 576"/>
                <a:gd name="T82" fmla="*/ 648 w 648"/>
                <a:gd name="T83" fmla="*/ 204 h 576"/>
                <a:gd name="T84" fmla="*/ 612 w 648"/>
                <a:gd name="T85" fmla="*/ 210 h 576"/>
                <a:gd name="T86" fmla="*/ 420 w 648"/>
                <a:gd name="T87" fmla="*/ 336 h 576"/>
                <a:gd name="T88" fmla="*/ 456 w 648"/>
                <a:gd name="T89" fmla="*/ 282 h 576"/>
                <a:gd name="T90" fmla="*/ 516 w 648"/>
                <a:gd name="T91" fmla="*/ 32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8" h="576">
                  <a:moveTo>
                    <a:pt x="612" y="210"/>
                  </a:moveTo>
                  <a:lnTo>
                    <a:pt x="606" y="222"/>
                  </a:lnTo>
                  <a:lnTo>
                    <a:pt x="606" y="222"/>
                  </a:lnTo>
                  <a:lnTo>
                    <a:pt x="606" y="222"/>
                  </a:lnTo>
                  <a:lnTo>
                    <a:pt x="570" y="204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94" y="156"/>
                  </a:lnTo>
                  <a:lnTo>
                    <a:pt x="612" y="162"/>
                  </a:lnTo>
                  <a:lnTo>
                    <a:pt x="618" y="162"/>
                  </a:lnTo>
                  <a:lnTo>
                    <a:pt x="618" y="162"/>
                  </a:lnTo>
                  <a:lnTo>
                    <a:pt x="618" y="96"/>
                  </a:lnTo>
                  <a:lnTo>
                    <a:pt x="612" y="84"/>
                  </a:lnTo>
                  <a:lnTo>
                    <a:pt x="600" y="66"/>
                  </a:lnTo>
                  <a:lnTo>
                    <a:pt x="600" y="24"/>
                  </a:lnTo>
                  <a:lnTo>
                    <a:pt x="600" y="24"/>
                  </a:lnTo>
                  <a:lnTo>
                    <a:pt x="588" y="18"/>
                  </a:lnTo>
                  <a:lnTo>
                    <a:pt x="576" y="6"/>
                  </a:lnTo>
                  <a:lnTo>
                    <a:pt x="558" y="12"/>
                  </a:lnTo>
                  <a:lnTo>
                    <a:pt x="552" y="12"/>
                  </a:lnTo>
                  <a:lnTo>
                    <a:pt x="552" y="12"/>
                  </a:lnTo>
                  <a:lnTo>
                    <a:pt x="552" y="12"/>
                  </a:lnTo>
                  <a:lnTo>
                    <a:pt x="522" y="0"/>
                  </a:lnTo>
                  <a:lnTo>
                    <a:pt x="510" y="6"/>
                  </a:lnTo>
                  <a:lnTo>
                    <a:pt x="486" y="12"/>
                  </a:lnTo>
                  <a:lnTo>
                    <a:pt x="474" y="18"/>
                  </a:lnTo>
                  <a:lnTo>
                    <a:pt x="384" y="102"/>
                  </a:lnTo>
                  <a:lnTo>
                    <a:pt x="366" y="144"/>
                  </a:lnTo>
                  <a:lnTo>
                    <a:pt x="330" y="156"/>
                  </a:lnTo>
                  <a:lnTo>
                    <a:pt x="276" y="138"/>
                  </a:lnTo>
                  <a:lnTo>
                    <a:pt x="234" y="192"/>
                  </a:lnTo>
                  <a:lnTo>
                    <a:pt x="192" y="204"/>
                  </a:lnTo>
                  <a:lnTo>
                    <a:pt x="162" y="198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74" y="156"/>
                  </a:lnTo>
                  <a:lnTo>
                    <a:pt x="138" y="102"/>
                  </a:lnTo>
                  <a:lnTo>
                    <a:pt x="138" y="282"/>
                  </a:lnTo>
                  <a:lnTo>
                    <a:pt x="102" y="306"/>
                  </a:lnTo>
                  <a:lnTo>
                    <a:pt x="54" y="312"/>
                  </a:lnTo>
                  <a:lnTo>
                    <a:pt x="18" y="276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00"/>
                  </a:lnTo>
                  <a:lnTo>
                    <a:pt x="6" y="306"/>
                  </a:lnTo>
                  <a:lnTo>
                    <a:pt x="48" y="408"/>
                  </a:lnTo>
                  <a:lnTo>
                    <a:pt x="72" y="438"/>
                  </a:lnTo>
                  <a:lnTo>
                    <a:pt x="72" y="474"/>
                  </a:lnTo>
                  <a:lnTo>
                    <a:pt x="66" y="486"/>
                  </a:lnTo>
                  <a:lnTo>
                    <a:pt x="54" y="480"/>
                  </a:lnTo>
                  <a:lnTo>
                    <a:pt x="54" y="492"/>
                  </a:lnTo>
                  <a:lnTo>
                    <a:pt x="60" y="498"/>
                  </a:lnTo>
                  <a:lnTo>
                    <a:pt x="60" y="504"/>
                  </a:lnTo>
                  <a:lnTo>
                    <a:pt x="78" y="534"/>
                  </a:lnTo>
                  <a:lnTo>
                    <a:pt x="72" y="552"/>
                  </a:lnTo>
                  <a:lnTo>
                    <a:pt x="78" y="564"/>
                  </a:lnTo>
                  <a:lnTo>
                    <a:pt x="78" y="546"/>
                  </a:lnTo>
                  <a:lnTo>
                    <a:pt x="90" y="546"/>
                  </a:lnTo>
                  <a:lnTo>
                    <a:pt x="90" y="558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44" y="576"/>
                  </a:lnTo>
                  <a:lnTo>
                    <a:pt x="156" y="564"/>
                  </a:lnTo>
                  <a:lnTo>
                    <a:pt x="174" y="558"/>
                  </a:lnTo>
                  <a:lnTo>
                    <a:pt x="186" y="564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28" y="546"/>
                  </a:lnTo>
                  <a:lnTo>
                    <a:pt x="252" y="546"/>
                  </a:lnTo>
                  <a:lnTo>
                    <a:pt x="264" y="552"/>
                  </a:lnTo>
                  <a:lnTo>
                    <a:pt x="282" y="540"/>
                  </a:lnTo>
                  <a:lnTo>
                    <a:pt x="330" y="552"/>
                  </a:lnTo>
                  <a:lnTo>
                    <a:pt x="336" y="540"/>
                  </a:lnTo>
                  <a:lnTo>
                    <a:pt x="366" y="546"/>
                  </a:lnTo>
                  <a:lnTo>
                    <a:pt x="366" y="528"/>
                  </a:lnTo>
                  <a:lnTo>
                    <a:pt x="408" y="528"/>
                  </a:lnTo>
                  <a:lnTo>
                    <a:pt x="492" y="462"/>
                  </a:lnTo>
                  <a:lnTo>
                    <a:pt x="510" y="432"/>
                  </a:lnTo>
                  <a:lnTo>
                    <a:pt x="540" y="408"/>
                  </a:lnTo>
                  <a:lnTo>
                    <a:pt x="576" y="348"/>
                  </a:lnTo>
                  <a:lnTo>
                    <a:pt x="588" y="312"/>
                  </a:lnTo>
                  <a:lnTo>
                    <a:pt x="624" y="294"/>
                  </a:lnTo>
                  <a:lnTo>
                    <a:pt x="648" y="204"/>
                  </a:lnTo>
                  <a:lnTo>
                    <a:pt x="648" y="204"/>
                  </a:lnTo>
                  <a:lnTo>
                    <a:pt x="618" y="204"/>
                  </a:lnTo>
                  <a:lnTo>
                    <a:pt x="612" y="210"/>
                  </a:lnTo>
                  <a:close/>
                  <a:moveTo>
                    <a:pt x="462" y="384"/>
                  </a:moveTo>
                  <a:lnTo>
                    <a:pt x="420" y="336"/>
                  </a:lnTo>
                  <a:lnTo>
                    <a:pt x="438" y="318"/>
                  </a:lnTo>
                  <a:lnTo>
                    <a:pt x="456" y="282"/>
                  </a:lnTo>
                  <a:lnTo>
                    <a:pt x="504" y="288"/>
                  </a:lnTo>
                  <a:lnTo>
                    <a:pt x="516" y="324"/>
                  </a:lnTo>
                  <a:lnTo>
                    <a:pt x="462" y="3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1" name="Rectangle 535"/>
            <p:cNvSpPr>
              <a:spLocks noChangeArrowheads="1"/>
            </p:cNvSpPr>
            <p:nvPr/>
          </p:nvSpPr>
          <p:spPr bwMode="auto">
            <a:xfrm>
              <a:off x="3168" y="3751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2" name="Freeform 536"/>
            <p:cNvSpPr>
              <a:spLocks/>
            </p:cNvSpPr>
            <p:nvPr/>
          </p:nvSpPr>
          <p:spPr bwMode="auto">
            <a:xfrm>
              <a:off x="3132" y="3745"/>
              <a:ext cx="30" cy="6"/>
            </a:xfrm>
            <a:custGeom>
              <a:avLst/>
              <a:gdLst>
                <a:gd name="T0" fmla="*/ 30 w 30"/>
                <a:gd name="T1" fmla="*/ 6 h 6"/>
                <a:gd name="T2" fmla="*/ 12 w 30"/>
                <a:gd name="T3" fmla="*/ 0 h 6"/>
                <a:gd name="T4" fmla="*/ 0 w 30"/>
                <a:gd name="T5" fmla="*/ 6 h 6"/>
                <a:gd name="T6" fmla="*/ 12 w 30"/>
                <a:gd name="T7" fmla="*/ 0 h 6"/>
                <a:gd name="T8" fmla="*/ 30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0" y="6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3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3" name="Freeform 537"/>
            <p:cNvSpPr>
              <a:spLocks/>
            </p:cNvSpPr>
            <p:nvPr/>
          </p:nvSpPr>
          <p:spPr bwMode="auto">
            <a:xfrm>
              <a:off x="3156" y="3799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0 w 6"/>
                <a:gd name="T5" fmla="*/ 12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" name="Freeform 538"/>
            <p:cNvSpPr>
              <a:spLocks/>
            </p:cNvSpPr>
            <p:nvPr/>
          </p:nvSpPr>
          <p:spPr bwMode="auto">
            <a:xfrm>
              <a:off x="3150" y="3613"/>
              <a:ext cx="12" cy="60"/>
            </a:xfrm>
            <a:custGeom>
              <a:avLst/>
              <a:gdLst>
                <a:gd name="T0" fmla="*/ 0 w 12"/>
                <a:gd name="T1" fmla="*/ 0 h 60"/>
                <a:gd name="T2" fmla="*/ 0 w 12"/>
                <a:gd name="T3" fmla="*/ 42 h 60"/>
                <a:gd name="T4" fmla="*/ 12 w 12"/>
                <a:gd name="T5" fmla="*/ 60 h 60"/>
                <a:gd name="T6" fmla="*/ 0 w 12"/>
                <a:gd name="T7" fmla="*/ 42 h 60"/>
                <a:gd name="T8" fmla="*/ 0 w 12"/>
                <a:gd name="T9" fmla="*/ 0 h 60"/>
                <a:gd name="T10" fmla="*/ 0 w 12"/>
                <a:gd name="T11" fmla="*/ 0 h 60"/>
                <a:gd name="T12" fmla="*/ 0 w 12"/>
                <a:gd name="T13" fmla="*/ 0 h 60"/>
                <a:gd name="T14" fmla="*/ 0 w 12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60">
                  <a:moveTo>
                    <a:pt x="0" y="0"/>
                  </a:moveTo>
                  <a:lnTo>
                    <a:pt x="0" y="42"/>
                  </a:lnTo>
                  <a:lnTo>
                    <a:pt x="12" y="60"/>
                  </a:lnTo>
                  <a:lnTo>
                    <a:pt x="0" y="4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" name="Freeform 539"/>
            <p:cNvSpPr>
              <a:spLocks/>
            </p:cNvSpPr>
            <p:nvPr/>
          </p:nvSpPr>
          <p:spPr bwMode="auto">
            <a:xfrm>
              <a:off x="3102" y="3601"/>
              <a:ext cx="6" cy="0"/>
            </a:xfrm>
            <a:custGeom>
              <a:avLst/>
              <a:gdLst>
                <a:gd name="T0" fmla="*/ 0 w 6"/>
                <a:gd name="T1" fmla="*/ 6 w 6"/>
                <a:gd name="T2" fmla="*/ 0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" name="Freeform 540"/>
            <p:cNvSpPr>
              <a:spLocks/>
            </p:cNvSpPr>
            <p:nvPr/>
          </p:nvSpPr>
          <p:spPr bwMode="auto">
            <a:xfrm>
              <a:off x="3060" y="3589"/>
              <a:ext cx="12" cy="6"/>
            </a:xfrm>
            <a:custGeom>
              <a:avLst/>
              <a:gdLst>
                <a:gd name="T0" fmla="*/ 0 w 12"/>
                <a:gd name="T1" fmla="*/ 6 h 6"/>
                <a:gd name="T2" fmla="*/ 12 w 12"/>
                <a:gd name="T3" fmla="*/ 0 h 6"/>
                <a:gd name="T4" fmla="*/ 0 w 12"/>
                <a:gd name="T5" fmla="*/ 6 h 6"/>
                <a:gd name="T6" fmla="*/ 0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" name="Freeform 541"/>
            <p:cNvSpPr>
              <a:spLocks/>
            </p:cNvSpPr>
            <p:nvPr/>
          </p:nvSpPr>
          <p:spPr bwMode="auto">
            <a:xfrm>
              <a:off x="3138" y="3607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12 w 12"/>
                <a:gd name="T3" fmla="*/ 6 h 6"/>
                <a:gd name="T4" fmla="*/ 12 w 12"/>
                <a:gd name="T5" fmla="*/ 6 h 6"/>
                <a:gd name="T6" fmla="*/ 0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" name="Freeform 542"/>
            <p:cNvSpPr>
              <a:spLocks/>
            </p:cNvSpPr>
            <p:nvPr/>
          </p:nvSpPr>
          <p:spPr bwMode="auto">
            <a:xfrm>
              <a:off x="2826" y="3727"/>
              <a:ext cx="54" cy="18"/>
            </a:xfrm>
            <a:custGeom>
              <a:avLst/>
              <a:gdLst>
                <a:gd name="T0" fmla="*/ 0 w 54"/>
                <a:gd name="T1" fmla="*/ 0 h 18"/>
                <a:gd name="T2" fmla="*/ 54 w 54"/>
                <a:gd name="T3" fmla="*/ 18 h 18"/>
                <a:gd name="T4" fmla="*/ 0 w 54"/>
                <a:gd name="T5" fmla="*/ 0 h 18"/>
                <a:gd name="T6" fmla="*/ 0 w 5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8">
                  <a:moveTo>
                    <a:pt x="0" y="0"/>
                  </a:moveTo>
                  <a:lnTo>
                    <a:pt x="54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" name="Freeform 543"/>
            <p:cNvSpPr>
              <a:spLocks/>
            </p:cNvSpPr>
            <p:nvPr/>
          </p:nvSpPr>
          <p:spPr bwMode="auto">
            <a:xfrm>
              <a:off x="2688" y="3691"/>
              <a:ext cx="36" cy="66"/>
            </a:xfrm>
            <a:custGeom>
              <a:avLst/>
              <a:gdLst>
                <a:gd name="T0" fmla="*/ 0 w 36"/>
                <a:gd name="T1" fmla="*/ 0 h 66"/>
                <a:gd name="T2" fmla="*/ 36 w 36"/>
                <a:gd name="T3" fmla="*/ 54 h 66"/>
                <a:gd name="T4" fmla="*/ 36 w 36"/>
                <a:gd name="T5" fmla="*/ 66 h 66"/>
                <a:gd name="T6" fmla="*/ 36 w 36"/>
                <a:gd name="T7" fmla="*/ 54 h 66"/>
                <a:gd name="T8" fmla="*/ 0 w 3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6">
                  <a:moveTo>
                    <a:pt x="0" y="0"/>
                  </a:moveTo>
                  <a:lnTo>
                    <a:pt x="36" y="54"/>
                  </a:lnTo>
                  <a:lnTo>
                    <a:pt x="36" y="66"/>
                  </a:lnTo>
                  <a:lnTo>
                    <a:pt x="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544"/>
            <p:cNvSpPr>
              <a:spLocks/>
            </p:cNvSpPr>
            <p:nvPr/>
          </p:nvSpPr>
          <p:spPr bwMode="auto">
            <a:xfrm>
              <a:off x="3036" y="3595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24 w 24"/>
                <a:gd name="T3" fmla="*/ 0 h 6"/>
                <a:gd name="T4" fmla="*/ 24 w 24"/>
                <a:gd name="T5" fmla="*/ 0 h 6"/>
                <a:gd name="T6" fmla="*/ 0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545"/>
            <p:cNvSpPr>
              <a:spLocks/>
            </p:cNvSpPr>
            <p:nvPr/>
          </p:nvSpPr>
          <p:spPr bwMode="auto">
            <a:xfrm>
              <a:off x="2550" y="3865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0 w 18"/>
                <a:gd name="T3" fmla="*/ 18 h 18"/>
                <a:gd name="T4" fmla="*/ 18 w 18"/>
                <a:gd name="T5" fmla="*/ 0 h 18"/>
                <a:gd name="T6" fmla="*/ 0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546"/>
            <p:cNvSpPr>
              <a:spLocks/>
            </p:cNvSpPr>
            <p:nvPr/>
          </p:nvSpPr>
          <p:spPr bwMode="auto">
            <a:xfrm>
              <a:off x="2970" y="3871"/>
              <a:ext cx="96" cy="102"/>
            </a:xfrm>
            <a:custGeom>
              <a:avLst/>
              <a:gdLst>
                <a:gd name="T0" fmla="*/ 36 w 96"/>
                <a:gd name="T1" fmla="*/ 0 h 102"/>
                <a:gd name="T2" fmla="*/ 18 w 96"/>
                <a:gd name="T3" fmla="*/ 36 h 102"/>
                <a:gd name="T4" fmla="*/ 0 w 96"/>
                <a:gd name="T5" fmla="*/ 54 h 102"/>
                <a:gd name="T6" fmla="*/ 42 w 96"/>
                <a:gd name="T7" fmla="*/ 102 h 102"/>
                <a:gd name="T8" fmla="*/ 96 w 96"/>
                <a:gd name="T9" fmla="*/ 42 h 102"/>
                <a:gd name="T10" fmla="*/ 84 w 96"/>
                <a:gd name="T11" fmla="*/ 6 h 102"/>
                <a:gd name="T12" fmla="*/ 36 w 96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02">
                  <a:moveTo>
                    <a:pt x="36" y="0"/>
                  </a:moveTo>
                  <a:lnTo>
                    <a:pt x="18" y="36"/>
                  </a:lnTo>
                  <a:lnTo>
                    <a:pt x="0" y="54"/>
                  </a:lnTo>
                  <a:lnTo>
                    <a:pt x="42" y="102"/>
                  </a:lnTo>
                  <a:lnTo>
                    <a:pt x="96" y="42"/>
                  </a:lnTo>
                  <a:lnTo>
                    <a:pt x="84" y="6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547"/>
            <p:cNvSpPr>
              <a:spLocks/>
            </p:cNvSpPr>
            <p:nvPr/>
          </p:nvSpPr>
          <p:spPr bwMode="auto">
            <a:xfrm>
              <a:off x="3600" y="3174"/>
              <a:ext cx="282" cy="571"/>
            </a:xfrm>
            <a:custGeom>
              <a:avLst/>
              <a:gdLst>
                <a:gd name="T0" fmla="*/ 240 w 282"/>
                <a:gd name="T1" fmla="*/ 0 h 571"/>
                <a:gd name="T2" fmla="*/ 168 w 282"/>
                <a:gd name="T3" fmla="*/ 121 h 571"/>
                <a:gd name="T4" fmla="*/ 60 w 282"/>
                <a:gd name="T5" fmla="*/ 169 h 571"/>
                <a:gd name="T6" fmla="*/ 36 w 282"/>
                <a:gd name="T7" fmla="*/ 223 h 571"/>
                <a:gd name="T8" fmla="*/ 66 w 282"/>
                <a:gd name="T9" fmla="*/ 319 h 571"/>
                <a:gd name="T10" fmla="*/ 0 w 282"/>
                <a:gd name="T11" fmla="*/ 403 h 571"/>
                <a:gd name="T12" fmla="*/ 18 w 282"/>
                <a:gd name="T13" fmla="*/ 511 h 571"/>
                <a:gd name="T14" fmla="*/ 90 w 282"/>
                <a:gd name="T15" fmla="*/ 571 h 571"/>
                <a:gd name="T16" fmla="*/ 162 w 282"/>
                <a:gd name="T17" fmla="*/ 541 h 571"/>
                <a:gd name="T18" fmla="*/ 282 w 282"/>
                <a:gd name="T19" fmla="*/ 151 h 571"/>
                <a:gd name="T20" fmla="*/ 276 w 282"/>
                <a:gd name="T21" fmla="*/ 48 h 571"/>
                <a:gd name="T22" fmla="*/ 240 w 282"/>
                <a:gd name="T23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" h="571">
                  <a:moveTo>
                    <a:pt x="240" y="0"/>
                  </a:moveTo>
                  <a:lnTo>
                    <a:pt x="168" y="121"/>
                  </a:lnTo>
                  <a:lnTo>
                    <a:pt x="60" y="169"/>
                  </a:lnTo>
                  <a:lnTo>
                    <a:pt x="36" y="223"/>
                  </a:lnTo>
                  <a:lnTo>
                    <a:pt x="66" y="319"/>
                  </a:lnTo>
                  <a:lnTo>
                    <a:pt x="0" y="403"/>
                  </a:lnTo>
                  <a:lnTo>
                    <a:pt x="18" y="511"/>
                  </a:lnTo>
                  <a:lnTo>
                    <a:pt x="90" y="571"/>
                  </a:lnTo>
                  <a:lnTo>
                    <a:pt x="162" y="541"/>
                  </a:lnTo>
                  <a:lnTo>
                    <a:pt x="282" y="151"/>
                  </a:lnTo>
                  <a:lnTo>
                    <a:pt x="276" y="48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548"/>
            <p:cNvSpPr>
              <a:spLocks/>
            </p:cNvSpPr>
            <p:nvPr/>
          </p:nvSpPr>
          <p:spPr bwMode="auto">
            <a:xfrm>
              <a:off x="0" y="2706"/>
              <a:ext cx="522" cy="1015"/>
            </a:xfrm>
            <a:custGeom>
              <a:avLst/>
              <a:gdLst>
                <a:gd name="T0" fmla="*/ 96 w 522"/>
                <a:gd name="T1" fmla="*/ 955 h 1015"/>
                <a:gd name="T2" fmla="*/ 126 w 522"/>
                <a:gd name="T3" fmla="*/ 931 h 1015"/>
                <a:gd name="T4" fmla="*/ 132 w 522"/>
                <a:gd name="T5" fmla="*/ 919 h 1015"/>
                <a:gd name="T6" fmla="*/ 228 w 522"/>
                <a:gd name="T7" fmla="*/ 919 h 1015"/>
                <a:gd name="T8" fmla="*/ 234 w 522"/>
                <a:gd name="T9" fmla="*/ 895 h 1015"/>
                <a:gd name="T10" fmla="*/ 270 w 522"/>
                <a:gd name="T11" fmla="*/ 877 h 1015"/>
                <a:gd name="T12" fmla="*/ 270 w 522"/>
                <a:gd name="T13" fmla="*/ 841 h 1015"/>
                <a:gd name="T14" fmla="*/ 294 w 522"/>
                <a:gd name="T15" fmla="*/ 811 h 1015"/>
                <a:gd name="T16" fmla="*/ 306 w 522"/>
                <a:gd name="T17" fmla="*/ 787 h 1015"/>
                <a:gd name="T18" fmla="*/ 324 w 522"/>
                <a:gd name="T19" fmla="*/ 775 h 1015"/>
                <a:gd name="T20" fmla="*/ 324 w 522"/>
                <a:gd name="T21" fmla="*/ 721 h 1015"/>
                <a:gd name="T22" fmla="*/ 342 w 522"/>
                <a:gd name="T23" fmla="*/ 697 h 1015"/>
                <a:gd name="T24" fmla="*/ 348 w 522"/>
                <a:gd name="T25" fmla="*/ 613 h 1015"/>
                <a:gd name="T26" fmla="*/ 348 w 522"/>
                <a:gd name="T27" fmla="*/ 589 h 1015"/>
                <a:gd name="T28" fmla="*/ 354 w 522"/>
                <a:gd name="T29" fmla="*/ 504 h 1015"/>
                <a:gd name="T30" fmla="*/ 378 w 522"/>
                <a:gd name="T31" fmla="*/ 504 h 1015"/>
                <a:gd name="T32" fmla="*/ 414 w 522"/>
                <a:gd name="T33" fmla="*/ 432 h 1015"/>
                <a:gd name="T34" fmla="*/ 468 w 522"/>
                <a:gd name="T35" fmla="*/ 396 h 1015"/>
                <a:gd name="T36" fmla="*/ 510 w 522"/>
                <a:gd name="T37" fmla="*/ 330 h 1015"/>
                <a:gd name="T38" fmla="*/ 522 w 522"/>
                <a:gd name="T39" fmla="*/ 252 h 1015"/>
                <a:gd name="T40" fmla="*/ 486 w 522"/>
                <a:gd name="T41" fmla="*/ 186 h 1015"/>
                <a:gd name="T42" fmla="*/ 438 w 522"/>
                <a:gd name="T43" fmla="*/ 186 h 1015"/>
                <a:gd name="T44" fmla="*/ 366 w 522"/>
                <a:gd name="T45" fmla="*/ 120 h 1015"/>
                <a:gd name="T46" fmla="*/ 318 w 522"/>
                <a:gd name="T47" fmla="*/ 96 h 1015"/>
                <a:gd name="T48" fmla="*/ 240 w 522"/>
                <a:gd name="T49" fmla="*/ 102 h 1015"/>
                <a:gd name="T50" fmla="*/ 174 w 522"/>
                <a:gd name="T51" fmla="*/ 72 h 1015"/>
                <a:gd name="T52" fmla="*/ 138 w 522"/>
                <a:gd name="T53" fmla="*/ 90 h 1015"/>
                <a:gd name="T54" fmla="*/ 120 w 522"/>
                <a:gd name="T55" fmla="*/ 42 h 1015"/>
                <a:gd name="T56" fmla="*/ 102 w 522"/>
                <a:gd name="T57" fmla="*/ 48 h 1015"/>
                <a:gd name="T58" fmla="*/ 102 w 522"/>
                <a:gd name="T59" fmla="*/ 36 h 1015"/>
                <a:gd name="T60" fmla="*/ 6 w 522"/>
                <a:gd name="T61" fmla="*/ 0 h 1015"/>
                <a:gd name="T62" fmla="*/ 0 w 522"/>
                <a:gd name="T63" fmla="*/ 6 h 1015"/>
                <a:gd name="T64" fmla="*/ 0 w 522"/>
                <a:gd name="T65" fmla="*/ 1015 h 1015"/>
                <a:gd name="T66" fmla="*/ 60 w 522"/>
                <a:gd name="T67" fmla="*/ 961 h 1015"/>
                <a:gd name="T68" fmla="*/ 96 w 522"/>
                <a:gd name="T69" fmla="*/ 955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2" h="1015">
                  <a:moveTo>
                    <a:pt x="96" y="955"/>
                  </a:moveTo>
                  <a:lnTo>
                    <a:pt x="126" y="931"/>
                  </a:lnTo>
                  <a:lnTo>
                    <a:pt x="132" y="919"/>
                  </a:lnTo>
                  <a:lnTo>
                    <a:pt x="228" y="919"/>
                  </a:lnTo>
                  <a:lnTo>
                    <a:pt x="234" y="895"/>
                  </a:lnTo>
                  <a:lnTo>
                    <a:pt x="270" y="877"/>
                  </a:lnTo>
                  <a:lnTo>
                    <a:pt x="270" y="841"/>
                  </a:lnTo>
                  <a:lnTo>
                    <a:pt x="294" y="811"/>
                  </a:lnTo>
                  <a:lnTo>
                    <a:pt x="306" y="787"/>
                  </a:lnTo>
                  <a:lnTo>
                    <a:pt x="324" y="775"/>
                  </a:lnTo>
                  <a:lnTo>
                    <a:pt x="324" y="721"/>
                  </a:lnTo>
                  <a:lnTo>
                    <a:pt x="342" y="697"/>
                  </a:lnTo>
                  <a:lnTo>
                    <a:pt x="348" y="613"/>
                  </a:lnTo>
                  <a:lnTo>
                    <a:pt x="348" y="589"/>
                  </a:lnTo>
                  <a:lnTo>
                    <a:pt x="354" y="504"/>
                  </a:lnTo>
                  <a:lnTo>
                    <a:pt x="378" y="504"/>
                  </a:lnTo>
                  <a:lnTo>
                    <a:pt x="414" y="432"/>
                  </a:lnTo>
                  <a:lnTo>
                    <a:pt x="468" y="396"/>
                  </a:lnTo>
                  <a:lnTo>
                    <a:pt x="510" y="330"/>
                  </a:lnTo>
                  <a:lnTo>
                    <a:pt x="522" y="252"/>
                  </a:lnTo>
                  <a:lnTo>
                    <a:pt x="486" y="186"/>
                  </a:lnTo>
                  <a:lnTo>
                    <a:pt x="438" y="186"/>
                  </a:lnTo>
                  <a:lnTo>
                    <a:pt x="366" y="120"/>
                  </a:lnTo>
                  <a:lnTo>
                    <a:pt x="318" y="96"/>
                  </a:lnTo>
                  <a:lnTo>
                    <a:pt x="240" y="102"/>
                  </a:lnTo>
                  <a:lnTo>
                    <a:pt x="174" y="72"/>
                  </a:lnTo>
                  <a:lnTo>
                    <a:pt x="138" y="90"/>
                  </a:lnTo>
                  <a:lnTo>
                    <a:pt x="120" y="42"/>
                  </a:lnTo>
                  <a:lnTo>
                    <a:pt x="102" y="48"/>
                  </a:lnTo>
                  <a:lnTo>
                    <a:pt x="102" y="3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015"/>
                  </a:lnTo>
                  <a:lnTo>
                    <a:pt x="60" y="961"/>
                  </a:lnTo>
                  <a:lnTo>
                    <a:pt x="96" y="955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43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436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01/04/2015</a:t>
            </a:fld>
            <a:endParaRPr lang="en-US" dirty="0"/>
          </a:p>
        </p:txBody>
      </p:sp>
      <p:sp>
        <p:nvSpPr>
          <p:cNvPr id="14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90" name="Group 4"/>
          <p:cNvGrpSpPr>
            <a:grpSpLocks noChangeAspect="1"/>
          </p:cNvGrpSpPr>
          <p:nvPr userDrawn="1"/>
        </p:nvGrpSpPr>
        <p:grpSpPr bwMode="auto">
          <a:xfrm>
            <a:off x="641607" y="-23074"/>
            <a:ext cx="8499475" cy="6564313"/>
            <a:chOff x="398" y="0"/>
            <a:chExt cx="5354" cy="4135"/>
          </a:xfrm>
          <a:solidFill>
            <a:schemeClr val="accent4"/>
          </a:solidFill>
        </p:grpSpPr>
        <p:grpSp>
          <p:nvGrpSpPr>
            <p:cNvPr id="891" name="Group 205"/>
            <p:cNvGrpSpPr>
              <a:grpSpLocks/>
            </p:cNvGrpSpPr>
            <p:nvPr/>
          </p:nvGrpSpPr>
          <p:grpSpPr bwMode="auto">
            <a:xfrm>
              <a:off x="398" y="0"/>
              <a:ext cx="5354" cy="1921"/>
              <a:chOff x="398" y="0"/>
              <a:chExt cx="5354" cy="1921"/>
            </a:xfrm>
            <a:grpFill/>
          </p:grpSpPr>
          <p:sp>
            <p:nvSpPr>
              <p:cNvPr id="1008" name="Freeform 5"/>
              <p:cNvSpPr>
                <a:spLocks/>
              </p:cNvSpPr>
              <p:nvPr/>
            </p:nvSpPr>
            <p:spPr bwMode="auto">
              <a:xfrm>
                <a:off x="5578" y="0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6 w 18"/>
                  <a:gd name="T3" fmla="*/ 0 h 12"/>
                  <a:gd name="T4" fmla="*/ 0 w 18"/>
                  <a:gd name="T5" fmla="*/ 0 h 12"/>
                  <a:gd name="T6" fmla="*/ 0 w 18"/>
                  <a:gd name="T7" fmla="*/ 12 h 12"/>
                  <a:gd name="T8" fmla="*/ 0 w 18"/>
                  <a:gd name="T9" fmla="*/ 12 h 12"/>
                  <a:gd name="T10" fmla="*/ 18 w 18"/>
                  <a:gd name="T11" fmla="*/ 12 h 12"/>
                  <a:gd name="T12" fmla="*/ 18 w 18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9" name="Freeform 6"/>
              <p:cNvSpPr>
                <a:spLocks/>
              </p:cNvSpPr>
              <p:nvPr/>
            </p:nvSpPr>
            <p:spPr bwMode="auto">
              <a:xfrm>
                <a:off x="5584" y="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  <a:gd name="T8" fmla="*/ 12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0" name="Freeform 7"/>
              <p:cNvSpPr>
                <a:spLocks/>
              </p:cNvSpPr>
              <p:nvPr/>
            </p:nvSpPr>
            <p:spPr bwMode="auto">
              <a:xfrm>
                <a:off x="5578" y="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1" name="Rectangle 8"/>
              <p:cNvSpPr>
                <a:spLocks noChangeArrowheads="1"/>
              </p:cNvSpPr>
              <p:nvPr/>
            </p:nvSpPr>
            <p:spPr bwMode="auto">
              <a:xfrm>
                <a:off x="5584" y="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2" name="Rectangle 9"/>
              <p:cNvSpPr>
                <a:spLocks noChangeArrowheads="1"/>
              </p:cNvSpPr>
              <p:nvPr/>
            </p:nvSpPr>
            <p:spPr bwMode="auto">
              <a:xfrm>
                <a:off x="1845" y="6"/>
                <a:ext cx="18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3" name="Rectangle 10"/>
              <p:cNvSpPr>
                <a:spLocks noChangeArrowheads="1"/>
              </p:cNvSpPr>
              <p:nvPr/>
            </p:nvSpPr>
            <p:spPr bwMode="auto">
              <a:xfrm>
                <a:off x="5751" y="156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4" name="Freeform 11"/>
              <p:cNvSpPr>
                <a:spLocks/>
              </p:cNvSpPr>
              <p:nvPr/>
            </p:nvSpPr>
            <p:spPr bwMode="auto">
              <a:xfrm>
                <a:off x="5703" y="102"/>
                <a:ext cx="48" cy="90"/>
              </a:xfrm>
              <a:custGeom>
                <a:avLst/>
                <a:gdLst>
                  <a:gd name="T0" fmla="*/ 48 w 48"/>
                  <a:gd name="T1" fmla="*/ 0 h 90"/>
                  <a:gd name="T2" fmla="*/ 42 w 48"/>
                  <a:gd name="T3" fmla="*/ 0 h 90"/>
                  <a:gd name="T4" fmla="*/ 6 w 48"/>
                  <a:gd name="T5" fmla="*/ 12 h 90"/>
                  <a:gd name="T6" fmla="*/ 6 w 48"/>
                  <a:gd name="T7" fmla="*/ 18 h 90"/>
                  <a:gd name="T8" fmla="*/ 6 w 48"/>
                  <a:gd name="T9" fmla="*/ 24 h 90"/>
                  <a:gd name="T10" fmla="*/ 18 w 48"/>
                  <a:gd name="T11" fmla="*/ 24 h 90"/>
                  <a:gd name="T12" fmla="*/ 6 w 48"/>
                  <a:gd name="T13" fmla="*/ 54 h 90"/>
                  <a:gd name="T14" fmla="*/ 0 w 48"/>
                  <a:gd name="T15" fmla="*/ 60 h 90"/>
                  <a:gd name="T16" fmla="*/ 6 w 48"/>
                  <a:gd name="T17" fmla="*/ 66 h 90"/>
                  <a:gd name="T18" fmla="*/ 30 w 48"/>
                  <a:gd name="T19" fmla="*/ 66 h 90"/>
                  <a:gd name="T20" fmla="*/ 6 w 48"/>
                  <a:gd name="T21" fmla="*/ 84 h 90"/>
                  <a:gd name="T22" fmla="*/ 6 w 48"/>
                  <a:gd name="T23" fmla="*/ 90 h 90"/>
                  <a:gd name="T24" fmla="*/ 48 w 48"/>
                  <a:gd name="T25" fmla="*/ 60 h 90"/>
                  <a:gd name="T26" fmla="*/ 48 w 48"/>
                  <a:gd name="T27" fmla="*/ 6 h 90"/>
                  <a:gd name="T28" fmla="*/ 48 w 48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90">
                    <a:moveTo>
                      <a:pt x="48" y="0"/>
                    </a:moveTo>
                    <a:lnTo>
                      <a:pt x="42" y="0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6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30" y="66"/>
                    </a:lnTo>
                    <a:lnTo>
                      <a:pt x="6" y="84"/>
                    </a:lnTo>
                    <a:lnTo>
                      <a:pt x="6" y="90"/>
                    </a:lnTo>
                    <a:lnTo>
                      <a:pt x="48" y="60"/>
                    </a:lnTo>
                    <a:lnTo>
                      <a:pt x="48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5" name="Freeform 12"/>
              <p:cNvSpPr>
                <a:spLocks/>
              </p:cNvSpPr>
              <p:nvPr/>
            </p:nvSpPr>
            <p:spPr bwMode="auto">
              <a:xfrm>
                <a:off x="5709" y="180"/>
                <a:ext cx="42" cy="143"/>
              </a:xfrm>
              <a:custGeom>
                <a:avLst/>
                <a:gdLst>
                  <a:gd name="T0" fmla="*/ 30 w 42"/>
                  <a:gd name="T1" fmla="*/ 0 h 143"/>
                  <a:gd name="T2" fmla="*/ 0 w 42"/>
                  <a:gd name="T3" fmla="*/ 24 h 143"/>
                  <a:gd name="T4" fmla="*/ 0 w 42"/>
                  <a:gd name="T5" fmla="*/ 41 h 143"/>
                  <a:gd name="T6" fmla="*/ 30 w 42"/>
                  <a:gd name="T7" fmla="*/ 41 h 143"/>
                  <a:gd name="T8" fmla="*/ 30 w 42"/>
                  <a:gd name="T9" fmla="*/ 89 h 143"/>
                  <a:gd name="T10" fmla="*/ 6 w 42"/>
                  <a:gd name="T11" fmla="*/ 89 h 143"/>
                  <a:gd name="T12" fmla="*/ 42 w 42"/>
                  <a:gd name="T13" fmla="*/ 143 h 143"/>
                  <a:gd name="T14" fmla="*/ 42 w 42"/>
                  <a:gd name="T15" fmla="*/ 0 h 143"/>
                  <a:gd name="T16" fmla="*/ 30 w 42"/>
                  <a:gd name="T1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43">
                    <a:moveTo>
                      <a:pt x="30" y="0"/>
                    </a:moveTo>
                    <a:lnTo>
                      <a:pt x="0" y="24"/>
                    </a:lnTo>
                    <a:lnTo>
                      <a:pt x="0" y="41"/>
                    </a:lnTo>
                    <a:lnTo>
                      <a:pt x="30" y="41"/>
                    </a:lnTo>
                    <a:lnTo>
                      <a:pt x="30" y="89"/>
                    </a:lnTo>
                    <a:lnTo>
                      <a:pt x="6" y="89"/>
                    </a:lnTo>
                    <a:lnTo>
                      <a:pt x="42" y="14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6" name="Freeform 13"/>
              <p:cNvSpPr>
                <a:spLocks/>
              </p:cNvSpPr>
              <p:nvPr/>
            </p:nvSpPr>
            <p:spPr bwMode="auto">
              <a:xfrm>
                <a:off x="5596" y="12"/>
                <a:ext cx="113" cy="12"/>
              </a:xfrm>
              <a:custGeom>
                <a:avLst/>
                <a:gdLst>
                  <a:gd name="T0" fmla="*/ 0 w 113"/>
                  <a:gd name="T1" fmla="*/ 0 h 12"/>
                  <a:gd name="T2" fmla="*/ 89 w 113"/>
                  <a:gd name="T3" fmla="*/ 12 h 12"/>
                  <a:gd name="T4" fmla="*/ 113 w 113"/>
                  <a:gd name="T5" fmla="*/ 0 h 12"/>
                  <a:gd name="T6" fmla="*/ 0 w 113"/>
                  <a:gd name="T7" fmla="*/ 0 h 12"/>
                  <a:gd name="T8" fmla="*/ 0 w 113"/>
                  <a:gd name="T9" fmla="*/ 0 h 12"/>
                  <a:gd name="T10" fmla="*/ 0 w 11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2">
                    <a:moveTo>
                      <a:pt x="0" y="0"/>
                    </a:moveTo>
                    <a:lnTo>
                      <a:pt x="89" y="12"/>
                    </a:lnTo>
                    <a:lnTo>
                      <a:pt x="1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7" name="Freeform 14"/>
              <p:cNvSpPr>
                <a:spLocks/>
              </p:cNvSpPr>
              <p:nvPr/>
            </p:nvSpPr>
            <p:spPr bwMode="auto">
              <a:xfrm>
                <a:off x="5458" y="12"/>
                <a:ext cx="138" cy="78"/>
              </a:xfrm>
              <a:custGeom>
                <a:avLst/>
                <a:gdLst>
                  <a:gd name="T0" fmla="*/ 0 w 138"/>
                  <a:gd name="T1" fmla="*/ 12 h 78"/>
                  <a:gd name="T2" fmla="*/ 30 w 138"/>
                  <a:gd name="T3" fmla="*/ 42 h 78"/>
                  <a:gd name="T4" fmla="*/ 30 w 138"/>
                  <a:gd name="T5" fmla="*/ 48 h 78"/>
                  <a:gd name="T6" fmla="*/ 72 w 138"/>
                  <a:gd name="T7" fmla="*/ 30 h 78"/>
                  <a:gd name="T8" fmla="*/ 72 w 138"/>
                  <a:gd name="T9" fmla="*/ 30 h 78"/>
                  <a:gd name="T10" fmla="*/ 72 w 138"/>
                  <a:gd name="T11" fmla="*/ 30 h 78"/>
                  <a:gd name="T12" fmla="*/ 96 w 138"/>
                  <a:gd name="T13" fmla="*/ 60 h 78"/>
                  <a:gd name="T14" fmla="*/ 90 w 138"/>
                  <a:gd name="T15" fmla="*/ 78 h 78"/>
                  <a:gd name="T16" fmla="*/ 120 w 138"/>
                  <a:gd name="T17" fmla="*/ 72 h 78"/>
                  <a:gd name="T18" fmla="*/ 120 w 138"/>
                  <a:gd name="T19" fmla="*/ 72 h 78"/>
                  <a:gd name="T20" fmla="*/ 120 w 138"/>
                  <a:gd name="T21" fmla="*/ 72 h 78"/>
                  <a:gd name="T22" fmla="*/ 120 w 138"/>
                  <a:gd name="T23" fmla="*/ 54 h 78"/>
                  <a:gd name="T24" fmla="*/ 138 w 138"/>
                  <a:gd name="T25" fmla="*/ 36 h 78"/>
                  <a:gd name="T26" fmla="*/ 120 w 138"/>
                  <a:gd name="T27" fmla="*/ 12 h 78"/>
                  <a:gd name="T28" fmla="*/ 120 w 138"/>
                  <a:gd name="T29" fmla="*/ 0 h 78"/>
                  <a:gd name="T30" fmla="*/ 18 w 138"/>
                  <a:gd name="T31" fmla="*/ 0 h 78"/>
                  <a:gd name="T32" fmla="*/ 12 w 138"/>
                  <a:gd name="T33" fmla="*/ 6 h 78"/>
                  <a:gd name="T34" fmla="*/ 0 w 138"/>
                  <a:gd name="T35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78">
                    <a:moveTo>
                      <a:pt x="0" y="12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96" y="60"/>
                    </a:lnTo>
                    <a:lnTo>
                      <a:pt x="90" y="78"/>
                    </a:lnTo>
                    <a:lnTo>
                      <a:pt x="120" y="72"/>
                    </a:lnTo>
                    <a:lnTo>
                      <a:pt x="120" y="72"/>
                    </a:lnTo>
                    <a:lnTo>
                      <a:pt x="120" y="72"/>
                    </a:lnTo>
                    <a:lnTo>
                      <a:pt x="120" y="54"/>
                    </a:lnTo>
                    <a:lnTo>
                      <a:pt x="138" y="36"/>
                    </a:lnTo>
                    <a:lnTo>
                      <a:pt x="120" y="12"/>
                    </a:lnTo>
                    <a:lnTo>
                      <a:pt x="120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8" name="Freeform 15"/>
              <p:cNvSpPr>
                <a:spLocks/>
              </p:cNvSpPr>
              <p:nvPr/>
            </p:nvSpPr>
            <p:spPr bwMode="auto">
              <a:xfrm>
                <a:off x="5488" y="42"/>
                <a:ext cx="66" cy="54"/>
              </a:xfrm>
              <a:custGeom>
                <a:avLst/>
                <a:gdLst>
                  <a:gd name="T0" fmla="*/ 60 w 66"/>
                  <a:gd name="T1" fmla="*/ 48 h 54"/>
                  <a:gd name="T2" fmla="*/ 66 w 66"/>
                  <a:gd name="T3" fmla="*/ 30 h 54"/>
                  <a:gd name="T4" fmla="*/ 42 w 66"/>
                  <a:gd name="T5" fmla="*/ 0 h 54"/>
                  <a:gd name="T6" fmla="*/ 0 w 66"/>
                  <a:gd name="T7" fmla="*/ 18 h 54"/>
                  <a:gd name="T8" fmla="*/ 0 w 66"/>
                  <a:gd name="T9" fmla="*/ 30 h 54"/>
                  <a:gd name="T10" fmla="*/ 24 w 66"/>
                  <a:gd name="T11" fmla="*/ 54 h 54"/>
                  <a:gd name="T12" fmla="*/ 24 w 66"/>
                  <a:gd name="T13" fmla="*/ 54 h 54"/>
                  <a:gd name="T14" fmla="*/ 24 w 66"/>
                  <a:gd name="T15" fmla="*/ 54 h 54"/>
                  <a:gd name="T16" fmla="*/ 60 w 66"/>
                  <a:gd name="T17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54">
                    <a:moveTo>
                      <a:pt x="60" y="48"/>
                    </a:moveTo>
                    <a:lnTo>
                      <a:pt x="66" y="30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6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9" name="Freeform 16"/>
              <p:cNvSpPr>
                <a:spLocks/>
              </p:cNvSpPr>
              <p:nvPr/>
            </p:nvSpPr>
            <p:spPr bwMode="auto">
              <a:xfrm>
                <a:off x="5530" y="42"/>
                <a:ext cx="24" cy="30"/>
              </a:xfrm>
              <a:custGeom>
                <a:avLst/>
                <a:gdLst>
                  <a:gd name="T0" fmla="*/ 0 w 24"/>
                  <a:gd name="T1" fmla="*/ 0 h 30"/>
                  <a:gd name="T2" fmla="*/ 0 w 24"/>
                  <a:gd name="T3" fmla="*/ 0 h 30"/>
                  <a:gd name="T4" fmla="*/ 24 w 24"/>
                  <a:gd name="T5" fmla="*/ 30 h 30"/>
                  <a:gd name="T6" fmla="*/ 0 w 2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0" y="0"/>
                    </a:moveTo>
                    <a:lnTo>
                      <a:pt x="0" y="0"/>
                    </a:lnTo>
                    <a:lnTo>
                      <a:pt x="24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0" name="Freeform 17"/>
              <p:cNvSpPr>
                <a:spLocks/>
              </p:cNvSpPr>
              <p:nvPr/>
            </p:nvSpPr>
            <p:spPr bwMode="auto">
              <a:xfrm>
                <a:off x="5440" y="24"/>
                <a:ext cx="48" cy="90"/>
              </a:xfrm>
              <a:custGeom>
                <a:avLst/>
                <a:gdLst>
                  <a:gd name="T0" fmla="*/ 36 w 48"/>
                  <a:gd name="T1" fmla="*/ 54 h 90"/>
                  <a:gd name="T2" fmla="*/ 48 w 48"/>
                  <a:gd name="T3" fmla="*/ 48 h 90"/>
                  <a:gd name="T4" fmla="*/ 48 w 48"/>
                  <a:gd name="T5" fmla="*/ 48 h 90"/>
                  <a:gd name="T6" fmla="*/ 48 w 48"/>
                  <a:gd name="T7" fmla="*/ 48 h 90"/>
                  <a:gd name="T8" fmla="*/ 48 w 48"/>
                  <a:gd name="T9" fmla="*/ 48 h 90"/>
                  <a:gd name="T10" fmla="*/ 48 w 48"/>
                  <a:gd name="T11" fmla="*/ 36 h 90"/>
                  <a:gd name="T12" fmla="*/ 48 w 48"/>
                  <a:gd name="T13" fmla="*/ 36 h 90"/>
                  <a:gd name="T14" fmla="*/ 48 w 48"/>
                  <a:gd name="T15" fmla="*/ 36 h 90"/>
                  <a:gd name="T16" fmla="*/ 48 w 48"/>
                  <a:gd name="T17" fmla="*/ 36 h 90"/>
                  <a:gd name="T18" fmla="*/ 48 w 48"/>
                  <a:gd name="T19" fmla="*/ 30 h 90"/>
                  <a:gd name="T20" fmla="*/ 18 w 48"/>
                  <a:gd name="T21" fmla="*/ 0 h 90"/>
                  <a:gd name="T22" fmla="*/ 6 w 48"/>
                  <a:gd name="T23" fmla="*/ 18 h 90"/>
                  <a:gd name="T24" fmla="*/ 0 w 48"/>
                  <a:gd name="T25" fmla="*/ 60 h 90"/>
                  <a:gd name="T26" fmla="*/ 0 w 48"/>
                  <a:gd name="T27" fmla="*/ 60 h 90"/>
                  <a:gd name="T28" fmla="*/ 30 w 48"/>
                  <a:gd name="T29" fmla="*/ 90 h 90"/>
                  <a:gd name="T30" fmla="*/ 30 w 48"/>
                  <a:gd name="T31" fmla="*/ 60 h 90"/>
                  <a:gd name="T32" fmla="*/ 36 w 48"/>
                  <a:gd name="T33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90">
                    <a:moveTo>
                      <a:pt x="36" y="54"/>
                    </a:move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0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30" y="90"/>
                    </a:lnTo>
                    <a:lnTo>
                      <a:pt x="30" y="60"/>
                    </a:lnTo>
                    <a:lnTo>
                      <a:pt x="36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1" name="Freeform 18"/>
              <p:cNvSpPr>
                <a:spLocks/>
              </p:cNvSpPr>
              <p:nvPr/>
            </p:nvSpPr>
            <p:spPr bwMode="auto">
              <a:xfrm>
                <a:off x="5458" y="24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0 h 36"/>
                  <a:gd name="T6" fmla="*/ 30 w 30"/>
                  <a:gd name="T7" fmla="*/ 36 h 36"/>
                  <a:gd name="T8" fmla="*/ 30 w 30"/>
                  <a:gd name="T9" fmla="*/ 36 h 36"/>
                  <a:gd name="T10" fmla="*/ 30 w 30"/>
                  <a:gd name="T11" fmla="*/ 30 h 36"/>
                  <a:gd name="T12" fmla="*/ 0 w 30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0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2" name="Freeform 19"/>
              <p:cNvSpPr>
                <a:spLocks/>
              </p:cNvSpPr>
              <p:nvPr/>
            </p:nvSpPr>
            <p:spPr bwMode="auto">
              <a:xfrm>
                <a:off x="5488" y="6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3" name="Freeform 20"/>
              <p:cNvSpPr>
                <a:spLocks/>
              </p:cNvSpPr>
              <p:nvPr/>
            </p:nvSpPr>
            <p:spPr bwMode="auto">
              <a:xfrm>
                <a:off x="5374" y="12"/>
                <a:ext cx="102" cy="72"/>
              </a:xfrm>
              <a:custGeom>
                <a:avLst/>
                <a:gdLst>
                  <a:gd name="T0" fmla="*/ 84 w 102"/>
                  <a:gd name="T1" fmla="*/ 12 h 72"/>
                  <a:gd name="T2" fmla="*/ 84 w 102"/>
                  <a:gd name="T3" fmla="*/ 12 h 72"/>
                  <a:gd name="T4" fmla="*/ 96 w 102"/>
                  <a:gd name="T5" fmla="*/ 6 h 72"/>
                  <a:gd name="T6" fmla="*/ 102 w 102"/>
                  <a:gd name="T7" fmla="*/ 0 h 72"/>
                  <a:gd name="T8" fmla="*/ 0 w 102"/>
                  <a:gd name="T9" fmla="*/ 0 h 72"/>
                  <a:gd name="T10" fmla="*/ 18 w 102"/>
                  <a:gd name="T11" fmla="*/ 30 h 72"/>
                  <a:gd name="T12" fmla="*/ 66 w 102"/>
                  <a:gd name="T13" fmla="*/ 72 h 72"/>
                  <a:gd name="T14" fmla="*/ 72 w 102"/>
                  <a:gd name="T15" fmla="*/ 30 h 72"/>
                  <a:gd name="T16" fmla="*/ 84 w 102"/>
                  <a:gd name="T17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72">
                    <a:moveTo>
                      <a:pt x="84" y="12"/>
                    </a:moveTo>
                    <a:lnTo>
                      <a:pt x="84" y="12"/>
                    </a:lnTo>
                    <a:lnTo>
                      <a:pt x="96" y="6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18" y="30"/>
                    </a:lnTo>
                    <a:lnTo>
                      <a:pt x="66" y="72"/>
                    </a:lnTo>
                    <a:lnTo>
                      <a:pt x="72" y="30"/>
                    </a:lnTo>
                    <a:lnTo>
                      <a:pt x="84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4" name="Freeform 21"/>
              <p:cNvSpPr>
                <a:spLocks/>
              </p:cNvSpPr>
              <p:nvPr/>
            </p:nvSpPr>
            <p:spPr bwMode="auto">
              <a:xfrm>
                <a:off x="5458" y="1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5" name="Freeform 22"/>
              <p:cNvSpPr>
                <a:spLocks/>
              </p:cNvSpPr>
              <p:nvPr/>
            </p:nvSpPr>
            <p:spPr bwMode="auto">
              <a:xfrm>
                <a:off x="5440" y="24"/>
                <a:ext cx="18" cy="60"/>
              </a:xfrm>
              <a:custGeom>
                <a:avLst/>
                <a:gdLst>
                  <a:gd name="T0" fmla="*/ 6 w 18"/>
                  <a:gd name="T1" fmla="*/ 18 h 60"/>
                  <a:gd name="T2" fmla="*/ 18 w 18"/>
                  <a:gd name="T3" fmla="*/ 0 h 60"/>
                  <a:gd name="T4" fmla="*/ 18 w 18"/>
                  <a:gd name="T5" fmla="*/ 0 h 60"/>
                  <a:gd name="T6" fmla="*/ 6 w 18"/>
                  <a:gd name="T7" fmla="*/ 18 h 60"/>
                  <a:gd name="T8" fmla="*/ 0 w 18"/>
                  <a:gd name="T9" fmla="*/ 60 h 60"/>
                  <a:gd name="T10" fmla="*/ 0 w 18"/>
                  <a:gd name="T11" fmla="*/ 60 h 60"/>
                  <a:gd name="T12" fmla="*/ 6 w 18"/>
                  <a:gd name="T13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60">
                    <a:moveTo>
                      <a:pt x="6" y="18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6" name="Rectangle 23"/>
              <p:cNvSpPr>
                <a:spLocks noChangeArrowheads="1"/>
              </p:cNvSpPr>
              <p:nvPr/>
            </p:nvSpPr>
            <p:spPr bwMode="auto">
              <a:xfrm>
                <a:off x="5458" y="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7" name="Freeform 24"/>
              <p:cNvSpPr>
                <a:spLocks/>
              </p:cNvSpPr>
              <p:nvPr/>
            </p:nvSpPr>
            <p:spPr bwMode="auto">
              <a:xfrm>
                <a:off x="5332" y="12"/>
                <a:ext cx="60" cy="30"/>
              </a:xfrm>
              <a:custGeom>
                <a:avLst/>
                <a:gdLst>
                  <a:gd name="T0" fmla="*/ 54 w 60"/>
                  <a:gd name="T1" fmla="*/ 24 h 30"/>
                  <a:gd name="T2" fmla="*/ 60 w 60"/>
                  <a:gd name="T3" fmla="*/ 30 h 30"/>
                  <a:gd name="T4" fmla="*/ 60 w 60"/>
                  <a:gd name="T5" fmla="*/ 30 h 30"/>
                  <a:gd name="T6" fmla="*/ 60 w 60"/>
                  <a:gd name="T7" fmla="*/ 30 h 30"/>
                  <a:gd name="T8" fmla="*/ 42 w 60"/>
                  <a:gd name="T9" fmla="*/ 0 h 30"/>
                  <a:gd name="T10" fmla="*/ 0 w 60"/>
                  <a:gd name="T11" fmla="*/ 0 h 30"/>
                  <a:gd name="T12" fmla="*/ 18 w 60"/>
                  <a:gd name="T13" fmla="*/ 18 h 30"/>
                  <a:gd name="T14" fmla="*/ 54 w 6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30">
                    <a:moveTo>
                      <a:pt x="54" y="24"/>
                    </a:moveTo>
                    <a:lnTo>
                      <a:pt x="60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54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8" name="Freeform 25"/>
              <p:cNvSpPr>
                <a:spLocks/>
              </p:cNvSpPr>
              <p:nvPr/>
            </p:nvSpPr>
            <p:spPr bwMode="auto">
              <a:xfrm>
                <a:off x="5374" y="12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18 w 18"/>
                  <a:gd name="T3" fmla="*/ 30 h 30"/>
                  <a:gd name="T4" fmla="*/ 0 w 18"/>
                  <a:gd name="T5" fmla="*/ 0 h 30"/>
                  <a:gd name="T6" fmla="*/ 18 w 18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0" y="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9" name="Freeform 26"/>
              <p:cNvSpPr>
                <a:spLocks/>
              </p:cNvSpPr>
              <p:nvPr/>
            </p:nvSpPr>
            <p:spPr bwMode="auto">
              <a:xfrm>
                <a:off x="5578" y="12"/>
                <a:ext cx="173" cy="120"/>
              </a:xfrm>
              <a:custGeom>
                <a:avLst/>
                <a:gdLst>
                  <a:gd name="T0" fmla="*/ 18 w 173"/>
                  <a:gd name="T1" fmla="*/ 36 h 120"/>
                  <a:gd name="T2" fmla="*/ 18 w 173"/>
                  <a:gd name="T3" fmla="*/ 36 h 120"/>
                  <a:gd name="T4" fmla="*/ 18 w 173"/>
                  <a:gd name="T5" fmla="*/ 36 h 120"/>
                  <a:gd name="T6" fmla="*/ 0 w 173"/>
                  <a:gd name="T7" fmla="*/ 54 h 120"/>
                  <a:gd name="T8" fmla="*/ 0 w 173"/>
                  <a:gd name="T9" fmla="*/ 72 h 120"/>
                  <a:gd name="T10" fmla="*/ 0 w 173"/>
                  <a:gd name="T11" fmla="*/ 72 h 120"/>
                  <a:gd name="T12" fmla="*/ 24 w 173"/>
                  <a:gd name="T13" fmla="*/ 102 h 120"/>
                  <a:gd name="T14" fmla="*/ 24 w 173"/>
                  <a:gd name="T15" fmla="*/ 120 h 120"/>
                  <a:gd name="T16" fmla="*/ 53 w 173"/>
                  <a:gd name="T17" fmla="*/ 114 h 120"/>
                  <a:gd name="T18" fmla="*/ 77 w 173"/>
                  <a:gd name="T19" fmla="*/ 108 h 120"/>
                  <a:gd name="T20" fmla="*/ 89 w 173"/>
                  <a:gd name="T21" fmla="*/ 120 h 120"/>
                  <a:gd name="T22" fmla="*/ 131 w 173"/>
                  <a:gd name="T23" fmla="*/ 114 h 120"/>
                  <a:gd name="T24" fmla="*/ 131 w 173"/>
                  <a:gd name="T25" fmla="*/ 114 h 120"/>
                  <a:gd name="T26" fmla="*/ 131 w 173"/>
                  <a:gd name="T27" fmla="*/ 114 h 120"/>
                  <a:gd name="T28" fmla="*/ 131 w 173"/>
                  <a:gd name="T29" fmla="*/ 108 h 120"/>
                  <a:gd name="T30" fmla="*/ 131 w 173"/>
                  <a:gd name="T31" fmla="*/ 102 h 120"/>
                  <a:gd name="T32" fmla="*/ 131 w 173"/>
                  <a:gd name="T33" fmla="*/ 102 h 120"/>
                  <a:gd name="T34" fmla="*/ 131 w 173"/>
                  <a:gd name="T35" fmla="*/ 102 h 120"/>
                  <a:gd name="T36" fmla="*/ 167 w 173"/>
                  <a:gd name="T37" fmla="*/ 90 h 120"/>
                  <a:gd name="T38" fmla="*/ 167 w 173"/>
                  <a:gd name="T39" fmla="*/ 90 h 120"/>
                  <a:gd name="T40" fmla="*/ 167 w 173"/>
                  <a:gd name="T41" fmla="*/ 90 h 120"/>
                  <a:gd name="T42" fmla="*/ 173 w 173"/>
                  <a:gd name="T43" fmla="*/ 90 h 120"/>
                  <a:gd name="T44" fmla="*/ 173 w 173"/>
                  <a:gd name="T45" fmla="*/ 96 h 120"/>
                  <a:gd name="T46" fmla="*/ 173 w 173"/>
                  <a:gd name="T47" fmla="*/ 0 h 120"/>
                  <a:gd name="T48" fmla="*/ 131 w 173"/>
                  <a:gd name="T49" fmla="*/ 0 h 120"/>
                  <a:gd name="T50" fmla="*/ 107 w 173"/>
                  <a:gd name="T51" fmla="*/ 12 h 120"/>
                  <a:gd name="T52" fmla="*/ 18 w 173"/>
                  <a:gd name="T53" fmla="*/ 0 h 120"/>
                  <a:gd name="T54" fmla="*/ 18 w 173"/>
                  <a:gd name="T55" fmla="*/ 0 h 120"/>
                  <a:gd name="T56" fmla="*/ 18 w 173"/>
                  <a:gd name="T57" fmla="*/ 0 h 120"/>
                  <a:gd name="T58" fmla="*/ 18 w 173"/>
                  <a:gd name="T59" fmla="*/ 0 h 120"/>
                  <a:gd name="T60" fmla="*/ 0 w 173"/>
                  <a:gd name="T61" fmla="*/ 0 h 120"/>
                  <a:gd name="T62" fmla="*/ 0 w 173"/>
                  <a:gd name="T63" fmla="*/ 12 h 120"/>
                  <a:gd name="T64" fmla="*/ 18 w 173"/>
                  <a:gd name="T65" fmla="*/ 3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3" h="120">
                    <a:moveTo>
                      <a:pt x="18" y="36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5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4" y="102"/>
                    </a:lnTo>
                    <a:lnTo>
                      <a:pt x="24" y="120"/>
                    </a:lnTo>
                    <a:lnTo>
                      <a:pt x="53" y="114"/>
                    </a:lnTo>
                    <a:lnTo>
                      <a:pt x="77" y="108"/>
                    </a:lnTo>
                    <a:lnTo>
                      <a:pt x="89" y="120"/>
                    </a:lnTo>
                    <a:lnTo>
                      <a:pt x="131" y="114"/>
                    </a:lnTo>
                    <a:lnTo>
                      <a:pt x="131" y="114"/>
                    </a:lnTo>
                    <a:lnTo>
                      <a:pt x="131" y="114"/>
                    </a:lnTo>
                    <a:lnTo>
                      <a:pt x="131" y="108"/>
                    </a:lnTo>
                    <a:lnTo>
                      <a:pt x="131" y="102"/>
                    </a:lnTo>
                    <a:lnTo>
                      <a:pt x="131" y="102"/>
                    </a:lnTo>
                    <a:lnTo>
                      <a:pt x="131" y="102"/>
                    </a:lnTo>
                    <a:lnTo>
                      <a:pt x="167" y="90"/>
                    </a:lnTo>
                    <a:lnTo>
                      <a:pt x="167" y="90"/>
                    </a:lnTo>
                    <a:lnTo>
                      <a:pt x="167" y="90"/>
                    </a:lnTo>
                    <a:lnTo>
                      <a:pt x="173" y="90"/>
                    </a:lnTo>
                    <a:lnTo>
                      <a:pt x="173" y="96"/>
                    </a:lnTo>
                    <a:lnTo>
                      <a:pt x="173" y="0"/>
                    </a:lnTo>
                    <a:lnTo>
                      <a:pt x="131" y="0"/>
                    </a:lnTo>
                    <a:lnTo>
                      <a:pt x="107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0" name="Freeform 27"/>
              <p:cNvSpPr>
                <a:spLocks/>
              </p:cNvSpPr>
              <p:nvPr/>
            </p:nvSpPr>
            <p:spPr bwMode="auto">
              <a:xfrm>
                <a:off x="5709" y="12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1" name="Freeform 28"/>
              <p:cNvSpPr>
                <a:spLocks/>
              </p:cNvSpPr>
              <p:nvPr/>
            </p:nvSpPr>
            <p:spPr bwMode="auto">
              <a:xfrm>
                <a:off x="5751" y="102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2" name="Freeform 29"/>
              <p:cNvSpPr>
                <a:spLocks/>
              </p:cNvSpPr>
              <p:nvPr/>
            </p:nvSpPr>
            <p:spPr bwMode="auto">
              <a:xfrm>
                <a:off x="5709" y="102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0 w 36"/>
                  <a:gd name="T3" fmla="*/ 12 h 12"/>
                  <a:gd name="T4" fmla="*/ 36 w 36"/>
                  <a:gd name="T5" fmla="*/ 0 h 12"/>
                  <a:gd name="T6" fmla="*/ 36 w 36"/>
                  <a:gd name="T7" fmla="*/ 0 h 12"/>
                  <a:gd name="T8" fmla="*/ 0 w 3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3" name="Rectangle 30"/>
              <p:cNvSpPr>
                <a:spLocks noChangeArrowheads="1"/>
              </p:cNvSpPr>
              <p:nvPr/>
            </p:nvSpPr>
            <p:spPr bwMode="auto">
              <a:xfrm>
                <a:off x="5596" y="1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4" name="Freeform 31"/>
              <p:cNvSpPr>
                <a:spLocks/>
              </p:cNvSpPr>
              <p:nvPr/>
            </p:nvSpPr>
            <p:spPr bwMode="auto">
              <a:xfrm>
                <a:off x="5578" y="66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0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5" name="Freeform 32"/>
              <p:cNvSpPr>
                <a:spLocks/>
              </p:cNvSpPr>
              <p:nvPr/>
            </p:nvSpPr>
            <p:spPr bwMode="auto">
              <a:xfrm>
                <a:off x="5578" y="12"/>
                <a:ext cx="18" cy="36"/>
              </a:xfrm>
              <a:custGeom>
                <a:avLst/>
                <a:gdLst>
                  <a:gd name="T0" fmla="*/ 18 w 18"/>
                  <a:gd name="T1" fmla="*/ 36 h 36"/>
                  <a:gd name="T2" fmla="*/ 18 w 18"/>
                  <a:gd name="T3" fmla="*/ 36 h 36"/>
                  <a:gd name="T4" fmla="*/ 0 w 18"/>
                  <a:gd name="T5" fmla="*/ 12 h 36"/>
                  <a:gd name="T6" fmla="*/ 0 w 18"/>
                  <a:gd name="T7" fmla="*/ 0 h 36"/>
                  <a:gd name="T8" fmla="*/ 0 w 18"/>
                  <a:gd name="T9" fmla="*/ 12 h 36"/>
                  <a:gd name="T10" fmla="*/ 18 w 18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6">
                    <a:moveTo>
                      <a:pt x="18" y="36"/>
                    </a:move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Freeform 33"/>
              <p:cNvSpPr>
                <a:spLocks/>
              </p:cNvSpPr>
              <p:nvPr/>
            </p:nvSpPr>
            <p:spPr bwMode="auto">
              <a:xfrm>
                <a:off x="2013" y="820"/>
                <a:ext cx="24" cy="36"/>
              </a:xfrm>
              <a:custGeom>
                <a:avLst/>
                <a:gdLst>
                  <a:gd name="T0" fmla="*/ 24 w 24"/>
                  <a:gd name="T1" fmla="*/ 24 h 36"/>
                  <a:gd name="T2" fmla="*/ 12 w 24"/>
                  <a:gd name="T3" fmla="*/ 0 h 36"/>
                  <a:gd name="T4" fmla="*/ 0 w 24"/>
                  <a:gd name="T5" fmla="*/ 24 h 36"/>
                  <a:gd name="T6" fmla="*/ 18 w 24"/>
                  <a:gd name="T7" fmla="*/ 36 h 36"/>
                  <a:gd name="T8" fmla="*/ 24 w 24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24" y="24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Freeform 34"/>
              <p:cNvSpPr>
                <a:spLocks/>
              </p:cNvSpPr>
              <p:nvPr/>
            </p:nvSpPr>
            <p:spPr bwMode="auto">
              <a:xfrm>
                <a:off x="2408" y="1077"/>
                <a:ext cx="53" cy="24"/>
              </a:xfrm>
              <a:custGeom>
                <a:avLst/>
                <a:gdLst>
                  <a:gd name="T0" fmla="*/ 0 w 53"/>
                  <a:gd name="T1" fmla="*/ 6 h 24"/>
                  <a:gd name="T2" fmla="*/ 11 w 53"/>
                  <a:gd name="T3" fmla="*/ 24 h 24"/>
                  <a:gd name="T4" fmla="*/ 41 w 53"/>
                  <a:gd name="T5" fmla="*/ 24 h 24"/>
                  <a:gd name="T6" fmla="*/ 53 w 53"/>
                  <a:gd name="T7" fmla="*/ 6 h 24"/>
                  <a:gd name="T8" fmla="*/ 35 w 53"/>
                  <a:gd name="T9" fmla="*/ 0 h 24"/>
                  <a:gd name="T10" fmla="*/ 0 w 53"/>
                  <a:gd name="T11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24">
                    <a:moveTo>
                      <a:pt x="0" y="6"/>
                    </a:moveTo>
                    <a:lnTo>
                      <a:pt x="11" y="24"/>
                    </a:lnTo>
                    <a:lnTo>
                      <a:pt x="41" y="24"/>
                    </a:lnTo>
                    <a:lnTo>
                      <a:pt x="53" y="6"/>
                    </a:lnTo>
                    <a:lnTo>
                      <a:pt x="3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Freeform 35"/>
              <p:cNvSpPr>
                <a:spLocks/>
              </p:cNvSpPr>
              <p:nvPr/>
            </p:nvSpPr>
            <p:spPr bwMode="auto">
              <a:xfrm>
                <a:off x="2258" y="1023"/>
                <a:ext cx="108" cy="84"/>
              </a:xfrm>
              <a:custGeom>
                <a:avLst/>
                <a:gdLst>
                  <a:gd name="T0" fmla="*/ 72 w 108"/>
                  <a:gd name="T1" fmla="*/ 36 h 84"/>
                  <a:gd name="T2" fmla="*/ 60 w 108"/>
                  <a:gd name="T3" fmla="*/ 6 h 84"/>
                  <a:gd name="T4" fmla="*/ 0 w 108"/>
                  <a:gd name="T5" fmla="*/ 0 h 84"/>
                  <a:gd name="T6" fmla="*/ 0 w 108"/>
                  <a:gd name="T7" fmla="*/ 78 h 84"/>
                  <a:gd name="T8" fmla="*/ 0 w 108"/>
                  <a:gd name="T9" fmla="*/ 78 h 84"/>
                  <a:gd name="T10" fmla="*/ 6 w 108"/>
                  <a:gd name="T11" fmla="*/ 84 h 84"/>
                  <a:gd name="T12" fmla="*/ 30 w 108"/>
                  <a:gd name="T13" fmla="*/ 54 h 84"/>
                  <a:gd name="T14" fmla="*/ 48 w 108"/>
                  <a:gd name="T15" fmla="*/ 66 h 84"/>
                  <a:gd name="T16" fmla="*/ 60 w 108"/>
                  <a:gd name="T17" fmla="*/ 54 h 84"/>
                  <a:gd name="T18" fmla="*/ 108 w 108"/>
                  <a:gd name="T19" fmla="*/ 66 h 84"/>
                  <a:gd name="T20" fmla="*/ 102 w 108"/>
                  <a:gd name="T21" fmla="*/ 36 h 84"/>
                  <a:gd name="T22" fmla="*/ 72 w 108"/>
                  <a:gd name="T23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8" h="84">
                    <a:moveTo>
                      <a:pt x="72" y="36"/>
                    </a:moveTo>
                    <a:lnTo>
                      <a:pt x="60" y="6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30" y="54"/>
                    </a:lnTo>
                    <a:lnTo>
                      <a:pt x="48" y="66"/>
                    </a:lnTo>
                    <a:lnTo>
                      <a:pt x="60" y="54"/>
                    </a:lnTo>
                    <a:lnTo>
                      <a:pt x="108" y="66"/>
                    </a:lnTo>
                    <a:lnTo>
                      <a:pt x="102" y="36"/>
                    </a:lnTo>
                    <a:lnTo>
                      <a:pt x="72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Freeform 36"/>
              <p:cNvSpPr>
                <a:spLocks/>
              </p:cNvSpPr>
              <p:nvPr/>
            </p:nvSpPr>
            <p:spPr bwMode="auto">
              <a:xfrm>
                <a:off x="2162" y="1023"/>
                <a:ext cx="96" cy="78"/>
              </a:xfrm>
              <a:custGeom>
                <a:avLst/>
                <a:gdLst>
                  <a:gd name="T0" fmla="*/ 96 w 96"/>
                  <a:gd name="T1" fmla="*/ 0 h 78"/>
                  <a:gd name="T2" fmla="*/ 78 w 96"/>
                  <a:gd name="T3" fmla="*/ 12 h 78"/>
                  <a:gd name="T4" fmla="*/ 48 w 96"/>
                  <a:gd name="T5" fmla="*/ 0 h 78"/>
                  <a:gd name="T6" fmla="*/ 30 w 96"/>
                  <a:gd name="T7" fmla="*/ 12 h 78"/>
                  <a:gd name="T8" fmla="*/ 54 w 96"/>
                  <a:gd name="T9" fmla="*/ 18 h 78"/>
                  <a:gd name="T10" fmla="*/ 60 w 96"/>
                  <a:gd name="T11" fmla="*/ 54 h 78"/>
                  <a:gd name="T12" fmla="*/ 0 w 96"/>
                  <a:gd name="T13" fmla="*/ 60 h 78"/>
                  <a:gd name="T14" fmla="*/ 12 w 96"/>
                  <a:gd name="T15" fmla="*/ 72 h 78"/>
                  <a:gd name="T16" fmla="*/ 90 w 96"/>
                  <a:gd name="T17" fmla="*/ 66 h 78"/>
                  <a:gd name="T18" fmla="*/ 96 w 96"/>
                  <a:gd name="T19" fmla="*/ 78 h 78"/>
                  <a:gd name="T20" fmla="*/ 96 w 96"/>
                  <a:gd name="T21" fmla="*/ 0 h 78"/>
                  <a:gd name="T22" fmla="*/ 96 w 96"/>
                  <a:gd name="T2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78">
                    <a:moveTo>
                      <a:pt x="96" y="0"/>
                    </a:moveTo>
                    <a:lnTo>
                      <a:pt x="78" y="12"/>
                    </a:lnTo>
                    <a:lnTo>
                      <a:pt x="48" y="0"/>
                    </a:lnTo>
                    <a:lnTo>
                      <a:pt x="30" y="12"/>
                    </a:lnTo>
                    <a:lnTo>
                      <a:pt x="54" y="18"/>
                    </a:lnTo>
                    <a:lnTo>
                      <a:pt x="60" y="5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90" y="66"/>
                    </a:lnTo>
                    <a:lnTo>
                      <a:pt x="96" y="78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Freeform 37"/>
              <p:cNvSpPr>
                <a:spLocks/>
              </p:cNvSpPr>
              <p:nvPr/>
            </p:nvSpPr>
            <p:spPr bwMode="auto">
              <a:xfrm>
                <a:off x="2025" y="1077"/>
                <a:ext cx="72" cy="30"/>
              </a:xfrm>
              <a:custGeom>
                <a:avLst/>
                <a:gdLst>
                  <a:gd name="T0" fmla="*/ 0 w 72"/>
                  <a:gd name="T1" fmla="*/ 6 h 30"/>
                  <a:gd name="T2" fmla="*/ 42 w 72"/>
                  <a:gd name="T3" fmla="*/ 30 h 30"/>
                  <a:gd name="T4" fmla="*/ 54 w 72"/>
                  <a:gd name="T5" fmla="*/ 24 h 30"/>
                  <a:gd name="T6" fmla="*/ 72 w 72"/>
                  <a:gd name="T7" fmla="*/ 24 h 30"/>
                  <a:gd name="T8" fmla="*/ 30 w 72"/>
                  <a:gd name="T9" fmla="*/ 0 h 30"/>
                  <a:gd name="T10" fmla="*/ 0 w 72"/>
                  <a:gd name="T11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0">
                    <a:moveTo>
                      <a:pt x="0" y="6"/>
                    </a:moveTo>
                    <a:lnTo>
                      <a:pt x="42" y="30"/>
                    </a:lnTo>
                    <a:lnTo>
                      <a:pt x="54" y="24"/>
                    </a:lnTo>
                    <a:lnTo>
                      <a:pt x="72" y="24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Freeform 38"/>
              <p:cNvSpPr>
                <a:spLocks/>
              </p:cNvSpPr>
              <p:nvPr/>
            </p:nvSpPr>
            <p:spPr bwMode="auto">
              <a:xfrm>
                <a:off x="1791" y="904"/>
                <a:ext cx="377" cy="125"/>
              </a:xfrm>
              <a:custGeom>
                <a:avLst/>
                <a:gdLst>
                  <a:gd name="T0" fmla="*/ 58 w 63"/>
                  <a:gd name="T1" fmla="*/ 15 h 21"/>
                  <a:gd name="T2" fmla="*/ 53 w 63"/>
                  <a:gd name="T3" fmla="*/ 15 h 21"/>
                  <a:gd name="T4" fmla="*/ 53 w 63"/>
                  <a:gd name="T5" fmla="*/ 13 h 21"/>
                  <a:gd name="T6" fmla="*/ 51 w 63"/>
                  <a:gd name="T7" fmla="*/ 13 h 21"/>
                  <a:gd name="T8" fmla="*/ 38 w 63"/>
                  <a:gd name="T9" fmla="*/ 5 h 21"/>
                  <a:gd name="T10" fmla="*/ 32 w 63"/>
                  <a:gd name="T11" fmla="*/ 4 h 21"/>
                  <a:gd name="T12" fmla="*/ 24 w 63"/>
                  <a:gd name="T13" fmla="*/ 0 h 21"/>
                  <a:gd name="T14" fmla="*/ 2 w 63"/>
                  <a:gd name="T15" fmla="*/ 3 h 21"/>
                  <a:gd name="T16" fmla="*/ 0 w 63"/>
                  <a:gd name="T17" fmla="*/ 8 h 21"/>
                  <a:gd name="T18" fmla="*/ 7 w 63"/>
                  <a:gd name="T19" fmla="*/ 6 h 21"/>
                  <a:gd name="T20" fmla="*/ 11 w 63"/>
                  <a:gd name="T21" fmla="*/ 3 h 21"/>
                  <a:gd name="T22" fmla="*/ 18 w 63"/>
                  <a:gd name="T23" fmla="*/ 3 h 21"/>
                  <a:gd name="T24" fmla="*/ 16 w 63"/>
                  <a:gd name="T25" fmla="*/ 5 h 21"/>
                  <a:gd name="T26" fmla="*/ 36 w 63"/>
                  <a:gd name="T27" fmla="*/ 10 h 21"/>
                  <a:gd name="T28" fmla="*/ 38 w 63"/>
                  <a:gd name="T29" fmla="*/ 15 h 21"/>
                  <a:gd name="T30" fmla="*/ 46 w 63"/>
                  <a:gd name="T31" fmla="*/ 16 h 21"/>
                  <a:gd name="T32" fmla="*/ 41 w 63"/>
                  <a:gd name="T33" fmla="*/ 21 h 21"/>
                  <a:gd name="T34" fmla="*/ 56 w 63"/>
                  <a:gd name="T35" fmla="*/ 21 h 21"/>
                  <a:gd name="T36" fmla="*/ 63 w 63"/>
                  <a:gd name="T37" fmla="*/ 19 h 21"/>
                  <a:gd name="T38" fmla="*/ 58 w 63"/>
                  <a:gd name="T39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" h="21">
                    <a:moveTo>
                      <a:pt x="58" y="15"/>
                    </a:move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7" y="6"/>
                      <a:pt x="7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63" y="19"/>
                      <a:pt x="63" y="19"/>
                      <a:pt x="63" y="19"/>
                    </a:cubicBezTo>
                    <a:lnTo>
                      <a:pt x="58" y="1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Freeform 39"/>
              <p:cNvSpPr>
                <a:spLocks/>
              </p:cNvSpPr>
              <p:nvPr/>
            </p:nvSpPr>
            <p:spPr bwMode="auto">
              <a:xfrm>
                <a:off x="1851" y="951"/>
                <a:ext cx="18" cy="2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1 h 4"/>
                  <a:gd name="T4" fmla="*/ 0 w 3"/>
                  <a:gd name="T5" fmla="*/ 0 h 4"/>
                  <a:gd name="T6" fmla="*/ 0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Freeform 40"/>
              <p:cNvSpPr>
                <a:spLocks/>
              </p:cNvSpPr>
              <p:nvPr/>
            </p:nvSpPr>
            <p:spPr bwMode="auto">
              <a:xfrm>
                <a:off x="5512" y="84"/>
                <a:ext cx="90" cy="72"/>
              </a:xfrm>
              <a:custGeom>
                <a:avLst/>
                <a:gdLst>
                  <a:gd name="T0" fmla="*/ 90 w 90"/>
                  <a:gd name="T1" fmla="*/ 48 h 72"/>
                  <a:gd name="T2" fmla="*/ 90 w 90"/>
                  <a:gd name="T3" fmla="*/ 30 h 72"/>
                  <a:gd name="T4" fmla="*/ 66 w 90"/>
                  <a:gd name="T5" fmla="*/ 0 h 72"/>
                  <a:gd name="T6" fmla="*/ 66 w 90"/>
                  <a:gd name="T7" fmla="*/ 0 h 72"/>
                  <a:gd name="T8" fmla="*/ 66 w 90"/>
                  <a:gd name="T9" fmla="*/ 0 h 72"/>
                  <a:gd name="T10" fmla="*/ 36 w 90"/>
                  <a:gd name="T11" fmla="*/ 6 h 72"/>
                  <a:gd name="T12" fmla="*/ 0 w 90"/>
                  <a:gd name="T13" fmla="*/ 12 h 72"/>
                  <a:gd name="T14" fmla="*/ 0 w 90"/>
                  <a:gd name="T15" fmla="*/ 18 h 72"/>
                  <a:gd name="T16" fmla="*/ 0 w 90"/>
                  <a:gd name="T17" fmla="*/ 54 h 72"/>
                  <a:gd name="T18" fmla="*/ 18 w 90"/>
                  <a:gd name="T19" fmla="*/ 72 h 72"/>
                  <a:gd name="T20" fmla="*/ 72 w 90"/>
                  <a:gd name="T21" fmla="*/ 60 h 72"/>
                  <a:gd name="T22" fmla="*/ 72 w 90"/>
                  <a:gd name="T23" fmla="*/ 60 h 72"/>
                  <a:gd name="T24" fmla="*/ 78 w 90"/>
                  <a:gd name="T25" fmla="*/ 48 h 72"/>
                  <a:gd name="T26" fmla="*/ 90 w 90"/>
                  <a:gd name="T2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72">
                    <a:moveTo>
                      <a:pt x="90" y="48"/>
                    </a:moveTo>
                    <a:lnTo>
                      <a:pt x="90" y="3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36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48"/>
                    </a:lnTo>
                    <a:lnTo>
                      <a:pt x="9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Freeform 41"/>
              <p:cNvSpPr>
                <a:spLocks/>
              </p:cNvSpPr>
              <p:nvPr/>
            </p:nvSpPr>
            <p:spPr bwMode="auto">
              <a:xfrm>
                <a:off x="5548" y="84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  <a:gd name="T8" fmla="*/ 3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Freeform 42"/>
              <p:cNvSpPr>
                <a:spLocks/>
              </p:cNvSpPr>
              <p:nvPr/>
            </p:nvSpPr>
            <p:spPr bwMode="auto">
              <a:xfrm>
                <a:off x="5512" y="90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36 w 36"/>
                  <a:gd name="T3" fmla="*/ 0 h 6"/>
                  <a:gd name="T4" fmla="*/ 0 w 36"/>
                  <a:gd name="T5" fmla="*/ 6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36" y="0"/>
                    </a:lnTo>
                    <a:lnTo>
                      <a:pt x="0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Freeform 43"/>
              <p:cNvSpPr>
                <a:spLocks/>
              </p:cNvSpPr>
              <p:nvPr/>
            </p:nvSpPr>
            <p:spPr bwMode="auto">
              <a:xfrm>
                <a:off x="5470" y="72"/>
                <a:ext cx="60" cy="143"/>
              </a:xfrm>
              <a:custGeom>
                <a:avLst/>
                <a:gdLst>
                  <a:gd name="T0" fmla="*/ 60 w 60"/>
                  <a:gd name="T1" fmla="*/ 84 h 143"/>
                  <a:gd name="T2" fmla="*/ 60 w 60"/>
                  <a:gd name="T3" fmla="*/ 84 h 143"/>
                  <a:gd name="T4" fmla="*/ 60 w 60"/>
                  <a:gd name="T5" fmla="*/ 84 h 143"/>
                  <a:gd name="T6" fmla="*/ 60 w 60"/>
                  <a:gd name="T7" fmla="*/ 84 h 143"/>
                  <a:gd name="T8" fmla="*/ 42 w 60"/>
                  <a:gd name="T9" fmla="*/ 66 h 143"/>
                  <a:gd name="T10" fmla="*/ 42 w 60"/>
                  <a:gd name="T11" fmla="*/ 30 h 143"/>
                  <a:gd name="T12" fmla="*/ 42 w 60"/>
                  <a:gd name="T13" fmla="*/ 24 h 143"/>
                  <a:gd name="T14" fmla="*/ 42 w 60"/>
                  <a:gd name="T15" fmla="*/ 24 h 143"/>
                  <a:gd name="T16" fmla="*/ 18 w 60"/>
                  <a:gd name="T17" fmla="*/ 0 h 143"/>
                  <a:gd name="T18" fmla="*/ 18 w 60"/>
                  <a:gd name="T19" fmla="*/ 0 h 143"/>
                  <a:gd name="T20" fmla="*/ 6 w 60"/>
                  <a:gd name="T21" fmla="*/ 6 h 143"/>
                  <a:gd name="T22" fmla="*/ 0 w 60"/>
                  <a:gd name="T23" fmla="*/ 12 h 143"/>
                  <a:gd name="T24" fmla="*/ 0 w 60"/>
                  <a:gd name="T25" fmla="*/ 42 h 143"/>
                  <a:gd name="T26" fmla="*/ 6 w 60"/>
                  <a:gd name="T27" fmla="*/ 48 h 143"/>
                  <a:gd name="T28" fmla="*/ 0 w 60"/>
                  <a:gd name="T29" fmla="*/ 114 h 143"/>
                  <a:gd name="T30" fmla="*/ 24 w 60"/>
                  <a:gd name="T31" fmla="*/ 138 h 143"/>
                  <a:gd name="T32" fmla="*/ 24 w 60"/>
                  <a:gd name="T33" fmla="*/ 143 h 143"/>
                  <a:gd name="T34" fmla="*/ 60 w 60"/>
                  <a:gd name="T35" fmla="*/ 102 h 143"/>
                  <a:gd name="T36" fmla="*/ 60 w 60"/>
                  <a:gd name="T37" fmla="*/ 8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143">
                    <a:moveTo>
                      <a:pt x="60" y="84"/>
                    </a:moveTo>
                    <a:lnTo>
                      <a:pt x="60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42" y="66"/>
                    </a:lnTo>
                    <a:lnTo>
                      <a:pt x="42" y="30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6" y="48"/>
                    </a:lnTo>
                    <a:lnTo>
                      <a:pt x="0" y="114"/>
                    </a:lnTo>
                    <a:lnTo>
                      <a:pt x="24" y="138"/>
                    </a:lnTo>
                    <a:lnTo>
                      <a:pt x="24" y="143"/>
                    </a:lnTo>
                    <a:lnTo>
                      <a:pt x="60" y="102"/>
                    </a:lnTo>
                    <a:lnTo>
                      <a:pt x="60" y="8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Freeform 44"/>
              <p:cNvSpPr>
                <a:spLocks/>
              </p:cNvSpPr>
              <p:nvPr/>
            </p:nvSpPr>
            <p:spPr bwMode="auto">
              <a:xfrm>
                <a:off x="5488" y="72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24 w 24"/>
                  <a:gd name="T5" fmla="*/ 24 h 24"/>
                  <a:gd name="T6" fmla="*/ 24 w 24"/>
                  <a:gd name="T7" fmla="*/ 24 h 24"/>
                  <a:gd name="T8" fmla="*/ 24 w 24"/>
                  <a:gd name="T9" fmla="*/ 24 h 24"/>
                  <a:gd name="T10" fmla="*/ 0 w 2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Freeform 45"/>
              <p:cNvSpPr>
                <a:spLocks/>
              </p:cNvSpPr>
              <p:nvPr/>
            </p:nvSpPr>
            <p:spPr bwMode="auto">
              <a:xfrm>
                <a:off x="5470" y="78"/>
                <a:ext cx="6" cy="36"/>
              </a:xfrm>
              <a:custGeom>
                <a:avLst/>
                <a:gdLst>
                  <a:gd name="T0" fmla="*/ 6 w 6"/>
                  <a:gd name="T1" fmla="*/ 0 h 36"/>
                  <a:gd name="T2" fmla="*/ 0 w 6"/>
                  <a:gd name="T3" fmla="*/ 6 h 36"/>
                  <a:gd name="T4" fmla="*/ 0 w 6"/>
                  <a:gd name="T5" fmla="*/ 36 h 36"/>
                  <a:gd name="T6" fmla="*/ 0 w 6"/>
                  <a:gd name="T7" fmla="*/ 6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Rectangle 46"/>
              <p:cNvSpPr>
                <a:spLocks noChangeArrowheads="1"/>
              </p:cNvSpPr>
              <p:nvPr/>
            </p:nvSpPr>
            <p:spPr bwMode="auto">
              <a:xfrm>
                <a:off x="5488" y="7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Freeform 47"/>
              <p:cNvSpPr>
                <a:spLocks/>
              </p:cNvSpPr>
              <p:nvPr/>
            </p:nvSpPr>
            <p:spPr bwMode="auto">
              <a:xfrm>
                <a:off x="5512" y="102"/>
                <a:ext cx="18" cy="54"/>
              </a:xfrm>
              <a:custGeom>
                <a:avLst/>
                <a:gdLst>
                  <a:gd name="T0" fmla="*/ 0 w 18"/>
                  <a:gd name="T1" fmla="*/ 0 h 54"/>
                  <a:gd name="T2" fmla="*/ 0 w 18"/>
                  <a:gd name="T3" fmla="*/ 36 h 54"/>
                  <a:gd name="T4" fmla="*/ 18 w 18"/>
                  <a:gd name="T5" fmla="*/ 54 h 54"/>
                  <a:gd name="T6" fmla="*/ 18 w 18"/>
                  <a:gd name="T7" fmla="*/ 54 h 54"/>
                  <a:gd name="T8" fmla="*/ 0 w 18"/>
                  <a:gd name="T9" fmla="*/ 36 h 54"/>
                  <a:gd name="T10" fmla="*/ 0 w 18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54">
                    <a:moveTo>
                      <a:pt x="0" y="0"/>
                    </a:moveTo>
                    <a:lnTo>
                      <a:pt x="0" y="36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Freeform 48"/>
              <p:cNvSpPr>
                <a:spLocks/>
              </p:cNvSpPr>
              <p:nvPr/>
            </p:nvSpPr>
            <p:spPr bwMode="auto">
              <a:xfrm>
                <a:off x="5667" y="198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2 w 18"/>
                  <a:gd name="T3" fmla="*/ 0 h 12"/>
                  <a:gd name="T4" fmla="*/ 6 w 18"/>
                  <a:gd name="T5" fmla="*/ 6 h 12"/>
                  <a:gd name="T6" fmla="*/ 0 w 18"/>
                  <a:gd name="T7" fmla="*/ 6 h 12"/>
                  <a:gd name="T8" fmla="*/ 12 w 18"/>
                  <a:gd name="T9" fmla="*/ 12 h 12"/>
                  <a:gd name="T10" fmla="*/ 18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Freeform 49"/>
              <p:cNvSpPr>
                <a:spLocks/>
              </p:cNvSpPr>
              <p:nvPr/>
            </p:nvSpPr>
            <p:spPr bwMode="auto">
              <a:xfrm>
                <a:off x="5679" y="329"/>
                <a:ext cx="12" cy="1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Freeform 50"/>
              <p:cNvSpPr>
                <a:spLocks/>
              </p:cNvSpPr>
              <p:nvPr/>
            </p:nvSpPr>
            <p:spPr bwMode="auto">
              <a:xfrm>
                <a:off x="5697" y="227"/>
                <a:ext cx="30" cy="18"/>
              </a:xfrm>
              <a:custGeom>
                <a:avLst/>
                <a:gdLst>
                  <a:gd name="T0" fmla="*/ 18 w 30"/>
                  <a:gd name="T1" fmla="*/ 6 h 18"/>
                  <a:gd name="T2" fmla="*/ 12 w 30"/>
                  <a:gd name="T3" fmla="*/ 18 h 18"/>
                  <a:gd name="T4" fmla="*/ 30 w 30"/>
                  <a:gd name="T5" fmla="*/ 18 h 18"/>
                  <a:gd name="T6" fmla="*/ 24 w 30"/>
                  <a:gd name="T7" fmla="*/ 0 h 18"/>
                  <a:gd name="T8" fmla="*/ 0 w 30"/>
                  <a:gd name="T9" fmla="*/ 6 h 18"/>
                  <a:gd name="T10" fmla="*/ 0 w 30"/>
                  <a:gd name="T11" fmla="*/ 12 h 18"/>
                  <a:gd name="T12" fmla="*/ 18 w 30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8">
                    <a:moveTo>
                      <a:pt x="18" y="6"/>
                    </a:moveTo>
                    <a:lnTo>
                      <a:pt x="12" y="18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Freeform 51"/>
              <p:cNvSpPr>
                <a:spLocks/>
              </p:cNvSpPr>
              <p:nvPr/>
            </p:nvSpPr>
            <p:spPr bwMode="auto">
              <a:xfrm>
                <a:off x="5500" y="275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18 w 18"/>
                  <a:gd name="T3" fmla="*/ 12 h 12"/>
                  <a:gd name="T4" fmla="*/ 12 w 18"/>
                  <a:gd name="T5" fmla="*/ 0 h 12"/>
                  <a:gd name="T6" fmla="*/ 0 w 18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Freeform 52"/>
              <p:cNvSpPr>
                <a:spLocks/>
              </p:cNvSpPr>
              <p:nvPr/>
            </p:nvSpPr>
            <p:spPr bwMode="auto">
              <a:xfrm>
                <a:off x="5494" y="120"/>
                <a:ext cx="227" cy="245"/>
              </a:xfrm>
              <a:custGeom>
                <a:avLst/>
                <a:gdLst>
                  <a:gd name="T0" fmla="*/ 227 w 227"/>
                  <a:gd name="T1" fmla="*/ 6 h 245"/>
                  <a:gd name="T2" fmla="*/ 173 w 227"/>
                  <a:gd name="T3" fmla="*/ 12 h 245"/>
                  <a:gd name="T4" fmla="*/ 161 w 227"/>
                  <a:gd name="T5" fmla="*/ 0 h 245"/>
                  <a:gd name="T6" fmla="*/ 137 w 227"/>
                  <a:gd name="T7" fmla="*/ 6 h 245"/>
                  <a:gd name="T8" fmla="*/ 108 w 227"/>
                  <a:gd name="T9" fmla="*/ 12 h 245"/>
                  <a:gd name="T10" fmla="*/ 96 w 227"/>
                  <a:gd name="T11" fmla="*/ 12 h 245"/>
                  <a:gd name="T12" fmla="*/ 90 w 227"/>
                  <a:gd name="T13" fmla="*/ 24 h 245"/>
                  <a:gd name="T14" fmla="*/ 90 w 227"/>
                  <a:gd name="T15" fmla="*/ 24 h 245"/>
                  <a:gd name="T16" fmla="*/ 36 w 227"/>
                  <a:gd name="T17" fmla="*/ 36 h 245"/>
                  <a:gd name="T18" fmla="*/ 36 w 227"/>
                  <a:gd name="T19" fmla="*/ 54 h 245"/>
                  <a:gd name="T20" fmla="*/ 0 w 227"/>
                  <a:gd name="T21" fmla="*/ 95 h 245"/>
                  <a:gd name="T22" fmla="*/ 24 w 227"/>
                  <a:gd name="T23" fmla="*/ 125 h 245"/>
                  <a:gd name="T24" fmla="*/ 42 w 227"/>
                  <a:gd name="T25" fmla="*/ 155 h 245"/>
                  <a:gd name="T26" fmla="*/ 96 w 227"/>
                  <a:gd name="T27" fmla="*/ 155 h 245"/>
                  <a:gd name="T28" fmla="*/ 108 w 227"/>
                  <a:gd name="T29" fmla="*/ 167 h 245"/>
                  <a:gd name="T30" fmla="*/ 102 w 227"/>
                  <a:gd name="T31" fmla="*/ 167 h 245"/>
                  <a:gd name="T32" fmla="*/ 60 w 227"/>
                  <a:gd name="T33" fmla="*/ 161 h 245"/>
                  <a:gd name="T34" fmla="*/ 36 w 227"/>
                  <a:gd name="T35" fmla="*/ 179 h 245"/>
                  <a:gd name="T36" fmla="*/ 54 w 227"/>
                  <a:gd name="T37" fmla="*/ 203 h 245"/>
                  <a:gd name="T38" fmla="*/ 54 w 227"/>
                  <a:gd name="T39" fmla="*/ 215 h 245"/>
                  <a:gd name="T40" fmla="*/ 66 w 227"/>
                  <a:gd name="T41" fmla="*/ 227 h 245"/>
                  <a:gd name="T42" fmla="*/ 72 w 227"/>
                  <a:gd name="T43" fmla="*/ 215 h 245"/>
                  <a:gd name="T44" fmla="*/ 84 w 227"/>
                  <a:gd name="T45" fmla="*/ 245 h 245"/>
                  <a:gd name="T46" fmla="*/ 90 w 227"/>
                  <a:gd name="T47" fmla="*/ 227 h 245"/>
                  <a:gd name="T48" fmla="*/ 108 w 227"/>
                  <a:gd name="T49" fmla="*/ 239 h 245"/>
                  <a:gd name="T50" fmla="*/ 102 w 227"/>
                  <a:gd name="T51" fmla="*/ 209 h 245"/>
                  <a:gd name="T52" fmla="*/ 96 w 227"/>
                  <a:gd name="T53" fmla="*/ 191 h 245"/>
                  <a:gd name="T54" fmla="*/ 108 w 227"/>
                  <a:gd name="T55" fmla="*/ 203 h 245"/>
                  <a:gd name="T56" fmla="*/ 119 w 227"/>
                  <a:gd name="T57" fmla="*/ 197 h 245"/>
                  <a:gd name="T58" fmla="*/ 108 w 227"/>
                  <a:gd name="T59" fmla="*/ 173 h 245"/>
                  <a:gd name="T60" fmla="*/ 125 w 227"/>
                  <a:gd name="T61" fmla="*/ 173 h 245"/>
                  <a:gd name="T62" fmla="*/ 137 w 227"/>
                  <a:gd name="T63" fmla="*/ 185 h 245"/>
                  <a:gd name="T64" fmla="*/ 137 w 227"/>
                  <a:gd name="T65" fmla="*/ 161 h 245"/>
                  <a:gd name="T66" fmla="*/ 90 w 227"/>
                  <a:gd name="T67" fmla="*/ 131 h 245"/>
                  <a:gd name="T68" fmla="*/ 102 w 227"/>
                  <a:gd name="T69" fmla="*/ 125 h 245"/>
                  <a:gd name="T70" fmla="*/ 102 w 227"/>
                  <a:gd name="T71" fmla="*/ 113 h 245"/>
                  <a:gd name="T72" fmla="*/ 113 w 227"/>
                  <a:gd name="T73" fmla="*/ 107 h 245"/>
                  <a:gd name="T74" fmla="*/ 90 w 227"/>
                  <a:gd name="T75" fmla="*/ 72 h 245"/>
                  <a:gd name="T76" fmla="*/ 102 w 227"/>
                  <a:gd name="T77" fmla="*/ 54 h 245"/>
                  <a:gd name="T78" fmla="*/ 102 w 227"/>
                  <a:gd name="T79" fmla="*/ 60 h 245"/>
                  <a:gd name="T80" fmla="*/ 119 w 227"/>
                  <a:gd name="T81" fmla="*/ 78 h 245"/>
                  <a:gd name="T82" fmla="*/ 119 w 227"/>
                  <a:gd name="T83" fmla="*/ 66 h 245"/>
                  <a:gd name="T84" fmla="*/ 137 w 227"/>
                  <a:gd name="T85" fmla="*/ 78 h 245"/>
                  <a:gd name="T86" fmla="*/ 131 w 227"/>
                  <a:gd name="T87" fmla="*/ 66 h 245"/>
                  <a:gd name="T88" fmla="*/ 137 w 227"/>
                  <a:gd name="T89" fmla="*/ 60 h 245"/>
                  <a:gd name="T90" fmla="*/ 149 w 227"/>
                  <a:gd name="T91" fmla="*/ 72 h 245"/>
                  <a:gd name="T92" fmla="*/ 137 w 227"/>
                  <a:gd name="T93" fmla="*/ 54 h 245"/>
                  <a:gd name="T94" fmla="*/ 119 w 227"/>
                  <a:gd name="T95" fmla="*/ 48 h 245"/>
                  <a:gd name="T96" fmla="*/ 173 w 227"/>
                  <a:gd name="T97" fmla="*/ 36 h 245"/>
                  <a:gd name="T98" fmla="*/ 209 w 227"/>
                  <a:gd name="T99" fmla="*/ 42 h 245"/>
                  <a:gd name="T100" fmla="*/ 209 w 227"/>
                  <a:gd name="T101" fmla="*/ 42 h 245"/>
                  <a:gd name="T102" fmla="*/ 215 w 227"/>
                  <a:gd name="T103" fmla="*/ 36 h 245"/>
                  <a:gd name="T104" fmla="*/ 227 w 227"/>
                  <a:gd name="T105" fmla="*/ 6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7" h="245">
                    <a:moveTo>
                      <a:pt x="227" y="6"/>
                    </a:moveTo>
                    <a:lnTo>
                      <a:pt x="173" y="12"/>
                    </a:lnTo>
                    <a:lnTo>
                      <a:pt x="161" y="0"/>
                    </a:lnTo>
                    <a:lnTo>
                      <a:pt x="137" y="6"/>
                    </a:lnTo>
                    <a:lnTo>
                      <a:pt x="108" y="12"/>
                    </a:lnTo>
                    <a:lnTo>
                      <a:pt x="96" y="12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36" y="36"/>
                    </a:lnTo>
                    <a:lnTo>
                      <a:pt x="36" y="54"/>
                    </a:lnTo>
                    <a:lnTo>
                      <a:pt x="0" y="95"/>
                    </a:lnTo>
                    <a:lnTo>
                      <a:pt x="24" y="125"/>
                    </a:lnTo>
                    <a:lnTo>
                      <a:pt x="42" y="155"/>
                    </a:lnTo>
                    <a:lnTo>
                      <a:pt x="96" y="155"/>
                    </a:lnTo>
                    <a:lnTo>
                      <a:pt x="108" y="167"/>
                    </a:lnTo>
                    <a:lnTo>
                      <a:pt x="102" y="167"/>
                    </a:lnTo>
                    <a:lnTo>
                      <a:pt x="60" y="161"/>
                    </a:lnTo>
                    <a:lnTo>
                      <a:pt x="36" y="179"/>
                    </a:lnTo>
                    <a:lnTo>
                      <a:pt x="54" y="203"/>
                    </a:lnTo>
                    <a:lnTo>
                      <a:pt x="54" y="215"/>
                    </a:lnTo>
                    <a:lnTo>
                      <a:pt x="66" y="227"/>
                    </a:lnTo>
                    <a:lnTo>
                      <a:pt x="72" y="215"/>
                    </a:lnTo>
                    <a:lnTo>
                      <a:pt x="84" y="245"/>
                    </a:lnTo>
                    <a:lnTo>
                      <a:pt x="90" y="227"/>
                    </a:lnTo>
                    <a:lnTo>
                      <a:pt x="108" y="239"/>
                    </a:lnTo>
                    <a:lnTo>
                      <a:pt x="102" y="209"/>
                    </a:lnTo>
                    <a:lnTo>
                      <a:pt x="96" y="191"/>
                    </a:lnTo>
                    <a:lnTo>
                      <a:pt x="108" y="203"/>
                    </a:lnTo>
                    <a:lnTo>
                      <a:pt x="119" y="197"/>
                    </a:lnTo>
                    <a:lnTo>
                      <a:pt x="108" y="173"/>
                    </a:lnTo>
                    <a:lnTo>
                      <a:pt x="125" y="173"/>
                    </a:lnTo>
                    <a:lnTo>
                      <a:pt x="137" y="185"/>
                    </a:lnTo>
                    <a:lnTo>
                      <a:pt x="137" y="161"/>
                    </a:lnTo>
                    <a:lnTo>
                      <a:pt x="90" y="131"/>
                    </a:lnTo>
                    <a:lnTo>
                      <a:pt x="102" y="125"/>
                    </a:lnTo>
                    <a:lnTo>
                      <a:pt x="102" y="113"/>
                    </a:lnTo>
                    <a:lnTo>
                      <a:pt x="113" y="107"/>
                    </a:lnTo>
                    <a:lnTo>
                      <a:pt x="90" y="72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119" y="78"/>
                    </a:lnTo>
                    <a:lnTo>
                      <a:pt x="119" y="66"/>
                    </a:lnTo>
                    <a:lnTo>
                      <a:pt x="137" y="78"/>
                    </a:lnTo>
                    <a:lnTo>
                      <a:pt x="131" y="66"/>
                    </a:lnTo>
                    <a:lnTo>
                      <a:pt x="137" y="60"/>
                    </a:lnTo>
                    <a:lnTo>
                      <a:pt x="149" y="72"/>
                    </a:lnTo>
                    <a:lnTo>
                      <a:pt x="137" y="54"/>
                    </a:lnTo>
                    <a:lnTo>
                      <a:pt x="119" y="48"/>
                    </a:lnTo>
                    <a:lnTo>
                      <a:pt x="173" y="36"/>
                    </a:lnTo>
                    <a:lnTo>
                      <a:pt x="209" y="42"/>
                    </a:lnTo>
                    <a:lnTo>
                      <a:pt x="209" y="42"/>
                    </a:lnTo>
                    <a:lnTo>
                      <a:pt x="215" y="36"/>
                    </a:lnTo>
                    <a:lnTo>
                      <a:pt x="227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6" name="Freeform 53"/>
              <p:cNvSpPr>
                <a:spLocks/>
              </p:cNvSpPr>
              <p:nvPr/>
            </p:nvSpPr>
            <p:spPr bwMode="auto">
              <a:xfrm>
                <a:off x="5697" y="263"/>
                <a:ext cx="12" cy="18"/>
              </a:xfrm>
              <a:custGeom>
                <a:avLst/>
                <a:gdLst>
                  <a:gd name="T0" fmla="*/ 6 w 12"/>
                  <a:gd name="T1" fmla="*/ 12 h 18"/>
                  <a:gd name="T2" fmla="*/ 6 w 12"/>
                  <a:gd name="T3" fmla="*/ 18 h 18"/>
                  <a:gd name="T4" fmla="*/ 12 w 12"/>
                  <a:gd name="T5" fmla="*/ 12 h 18"/>
                  <a:gd name="T6" fmla="*/ 6 w 12"/>
                  <a:gd name="T7" fmla="*/ 0 h 18"/>
                  <a:gd name="T8" fmla="*/ 0 w 12"/>
                  <a:gd name="T9" fmla="*/ 6 h 18"/>
                  <a:gd name="T10" fmla="*/ 6 w 12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6" y="12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7" name="Freeform 54"/>
              <p:cNvSpPr>
                <a:spLocks/>
              </p:cNvSpPr>
              <p:nvPr/>
            </p:nvSpPr>
            <p:spPr bwMode="auto">
              <a:xfrm>
                <a:off x="5613" y="395"/>
                <a:ext cx="102" cy="36"/>
              </a:xfrm>
              <a:custGeom>
                <a:avLst/>
                <a:gdLst>
                  <a:gd name="T0" fmla="*/ 78 w 102"/>
                  <a:gd name="T1" fmla="*/ 12 h 36"/>
                  <a:gd name="T2" fmla="*/ 48 w 102"/>
                  <a:gd name="T3" fmla="*/ 12 h 36"/>
                  <a:gd name="T4" fmla="*/ 30 w 102"/>
                  <a:gd name="T5" fmla="*/ 12 h 36"/>
                  <a:gd name="T6" fmla="*/ 12 w 102"/>
                  <a:gd name="T7" fmla="*/ 0 h 36"/>
                  <a:gd name="T8" fmla="*/ 0 w 102"/>
                  <a:gd name="T9" fmla="*/ 18 h 36"/>
                  <a:gd name="T10" fmla="*/ 30 w 102"/>
                  <a:gd name="T11" fmla="*/ 18 h 36"/>
                  <a:gd name="T12" fmla="*/ 54 w 102"/>
                  <a:gd name="T13" fmla="*/ 36 h 36"/>
                  <a:gd name="T14" fmla="*/ 90 w 102"/>
                  <a:gd name="T15" fmla="*/ 24 h 36"/>
                  <a:gd name="T16" fmla="*/ 96 w 102"/>
                  <a:gd name="T17" fmla="*/ 30 h 36"/>
                  <a:gd name="T18" fmla="*/ 102 w 102"/>
                  <a:gd name="T19" fmla="*/ 18 h 36"/>
                  <a:gd name="T20" fmla="*/ 90 w 102"/>
                  <a:gd name="T21" fmla="*/ 24 h 36"/>
                  <a:gd name="T22" fmla="*/ 78 w 102"/>
                  <a:gd name="T23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" h="36">
                    <a:moveTo>
                      <a:pt x="78" y="12"/>
                    </a:moveTo>
                    <a:lnTo>
                      <a:pt x="48" y="12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30" y="18"/>
                    </a:lnTo>
                    <a:lnTo>
                      <a:pt x="54" y="36"/>
                    </a:lnTo>
                    <a:lnTo>
                      <a:pt x="90" y="24"/>
                    </a:lnTo>
                    <a:lnTo>
                      <a:pt x="96" y="30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7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8" name="Freeform 55"/>
              <p:cNvSpPr>
                <a:spLocks/>
              </p:cNvSpPr>
              <p:nvPr/>
            </p:nvSpPr>
            <p:spPr bwMode="auto">
              <a:xfrm>
                <a:off x="5602" y="245"/>
                <a:ext cx="53" cy="48"/>
              </a:xfrm>
              <a:custGeom>
                <a:avLst/>
                <a:gdLst>
                  <a:gd name="T0" fmla="*/ 41 w 53"/>
                  <a:gd name="T1" fmla="*/ 48 h 48"/>
                  <a:gd name="T2" fmla="*/ 53 w 53"/>
                  <a:gd name="T3" fmla="*/ 48 h 48"/>
                  <a:gd name="T4" fmla="*/ 53 w 53"/>
                  <a:gd name="T5" fmla="*/ 36 h 48"/>
                  <a:gd name="T6" fmla="*/ 41 w 53"/>
                  <a:gd name="T7" fmla="*/ 36 h 48"/>
                  <a:gd name="T8" fmla="*/ 35 w 53"/>
                  <a:gd name="T9" fmla="*/ 18 h 48"/>
                  <a:gd name="T10" fmla="*/ 17 w 53"/>
                  <a:gd name="T11" fmla="*/ 12 h 48"/>
                  <a:gd name="T12" fmla="*/ 5 w 53"/>
                  <a:gd name="T13" fmla="*/ 0 h 48"/>
                  <a:gd name="T14" fmla="*/ 0 w 53"/>
                  <a:gd name="T15" fmla="*/ 6 h 48"/>
                  <a:gd name="T16" fmla="*/ 17 w 53"/>
                  <a:gd name="T17" fmla="*/ 18 h 48"/>
                  <a:gd name="T18" fmla="*/ 35 w 53"/>
                  <a:gd name="T19" fmla="*/ 30 h 48"/>
                  <a:gd name="T20" fmla="*/ 41 w 53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48">
                    <a:moveTo>
                      <a:pt x="41" y="48"/>
                    </a:moveTo>
                    <a:lnTo>
                      <a:pt x="53" y="48"/>
                    </a:lnTo>
                    <a:lnTo>
                      <a:pt x="53" y="36"/>
                    </a:lnTo>
                    <a:lnTo>
                      <a:pt x="41" y="36"/>
                    </a:lnTo>
                    <a:lnTo>
                      <a:pt x="35" y="18"/>
                    </a:lnTo>
                    <a:lnTo>
                      <a:pt x="17" y="12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7" y="18"/>
                    </a:lnTo>
                    <a:lnTo>
                      <a:pt x="35" y="30"/>
                    </a:lnTo>
                    <a:lnTo>
                      <a:pt x="41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9" name="Freeform 56"/>
              <p:cNvSpPr>
                <a:spLocks/>
              </p:cNvSpPr>
              <p:nvPr/>
            </p:nvSpPr>
            <p:spPr bwMode="auto">
              <a:xfrm>
                <a:off x="5649" y="162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0" name="Freeform 57"/>
              <p:cNvSpPr>
                <a:spLocks/>
              </p:cNvSpPr>
              <p:nvPr/>
            </p:nvSpPr>
            <p:spPr bwMode="auto">
              <a:xfrm>
                <a:off x="5661" y="293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1" name="Freeform 58"/>
              <p:cNvSpPr>
                <a:spLocks/>
              </p:cNvSpPr>
              <p:nvPr/>
            </p:nvSpPr>
            <p:spPr bwMode="auto">
              <a:xfrm>
                <a:off x="5602" y="126"/>
                <a:ext cx="29" cy="6"/>
              </a:xfrm>
              <a:custGeom>
                <a:avLst/>
                <a:gdLst>
                  <a:gd name="T0" fmla="*/ 0 w 29"/>
                  <a:gd name="T1" fmla="*/ 6 h 6"/>
                  <a:gd name="T2" fmla="*/ 29 w 29"/>
                  <a:gd name="T3" fmla="*/ 0 h 6"/>
                  <a:gd name="T4" fmla="*/ 0 w 29"/>
                  <a:gd name="T5" fmla="*/ 6 h 6"/>
                  <a:gd name="T6" fmla="*/ 0 w 29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6">
                    <a:moveTo>
                      <a:pt x="0" y="6"/>
                    </a:moveTo>
                    <a:lnTo>
                      <a:pt x="29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2" name="Freeform 59"/>
              <p:cNvSpPr>
                <a:spLocks/>
              </p:cNvSpPr>
              <p:nvPr/>
            </p:nvSpPr>
            <p:spPr bwMode="auto">
              <a:xfrm>
                <a:off x="5584" y="132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12 h 12"/>
                  <a:gd name="T4" fmla="*/ 6 w 18"/>
                  <a:gd name="T5" fmla="*/ 0 h 12"/>
                  <a:gd name="T6" fmla="*/ 18 w 18"/>
                  <a:gd name="T7" fmla="*/ 0 h 12"/>
                  <a:gd name="T8" fmla="*/ 18 w 18"/>
                  <a:gd name="T9" fmla="*/ 0 h 12"/>
                  <a:gd name="T10" fmla="*/ 6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3" name="Freeform 60"/>
              <p:cNvSpPr>
                <a:spLocks/>
              </p:cNvSpPr>
              <p:nvPr/>
            </p:nvSpPr>
            <p:spPr bwMode="auto">
              <a:xfrm>
                <a:off x="5075" y="144"/>
                <a:ext cx="60" cy="107"/>
              </a:xfrm>
              <a:custGeom>
                <a:avLst/>
                <a:gdLst>
                  <a:gd name="T0" fmla="*/ 12 w 60"/>
                  <a:gd name="T1" fmla="*/ 18 h 107"/>
                  <a:gd name="T2" fmla="*/ 0 w 60"/>
                  <a:gd name="T3" fmla="*/ 12 h 107"/>
                  <a:gd name="T4" fmla="*/ 0 w 60"/>
                  <a:gd name="T5" fmla="*/ 24 h 107"/>
                  <a:gd name="T6" fmla="*/ 12 w 60"/>
                  <a:gd name="T7" fmla="*/ 36 h 107"/>
                  <a:gd name="T8" fmla="*/ 12 w 60"/>
                  <a:gd name="T9" fmla="*/ 60 h 107"/>
                  <a:gd name="T10" fmla="*/ 6 w 60"/>
                  <a:gd name="T11" fmla="*/ 71 h 107"/>
                  <a:gd name="T12" fmla="*/ 6 w 60"/>
                  <a:gd name="T13" fmla="*/ 89 h 107"/>
                  <a:gd name="T14" fmla="*/ 24 w 60"/>
                  <a:gd name="T15" fmla="*/ 107 h 107"/>
                  <a:gd name="T16" fmla="*/ 36 w 60"/>
                  <a:gd name="T17" fmla="*/ 89 h 107"/>
                  <a:gd name="T18" fmla="*/ 48 w 60"/>
                  <a:gd name="T19" fmla="*/ 95 h 107"/>
                  <a:gd name="T20" fmla="*/ 54 w 60"/>
                  <a:gd name="T21" fmla="*/ 89 h 107"/>
                  <a:gd name="T22" fmla="*/ 60 w 60"/>
                  <a:gd name="T23" fmla="*/ 24 h 107"/>
                  <a:gd name="T24" fmla="*/ 42 w 60"/>
                  <a:gd name="T25" fmla="*/ 0 h 107"/>
                  <a:gd name="T26" fmla="*/ 12 w 60"/>
                  <a:gd name="T27" fmla="*/ 1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107">
                    <a:moveTo>
                      <a:pt x="12" y="18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2" y="60"/>
                    </a:lnTo>
                    <a:lnTo>
                      <a:pt x="6" y="71"/>
                    </a:lnTo>
                    <a:lnTo>
                      <a:pt x="6" y="89"/>
                    </a:lnTo>
                    <a:lnTo>
                      <a:pt x="24" y="107"/>
                    </a:lnTo>
                    <a:lnTo>
                      <a:pt x="36" y="89"/>
                    </a:lnTo>
                    <a:lnTo>
                      <a:pt x="48" y="95"/>
                    </a:lnTo>
                    <a:lnTo>
                      <a:pt x="54" y="89"/>
                    </a:lnTo>
                    <a:lnTo>
                      <a:pt x="60" y="24"/>
                    </a:lnTo>
                    <a:lnTo>
                      <a:pt x="42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4" name="Freeform 61"/>
              <p:cNvSpPr>
                <a:spLocks/>
              </p:cNvSpPr>
              <p:nvPr/>
            </p:nvSpPr>
            <p:spPr bwMode="auto">
              <a:xfrm>
                <a:off x="5051" y="12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18 w 24"/>
                  <a:gd name="T3" fmla="*/ 6 h 6"/>
                  <a:gd name="T4" fmla="*/ 24 w 24"/>
                  <a:gd name="T5" fmla="*/ 0 h 6"/>
                  <a:gd name="T6" fmla="*/ 0 w 24"/>
                  <a:gd name="T7" fmla="*/ 0 h 6"/>
                  <a:gd name="T8" fmla="*/ 0 w 2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18" y="6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5" name="Freeform 62"/>
              <p:cNvSpPr>
                <a:spLocks/>
              </p:cNvSpPr>
              <p:nvPr/>
            </p:nvSpPr>
            <p:spPr bwMode="auto">
              <a:xfrm>
                <a:off x="5147" y="12"/>
                <a:ext cx="287" cy="287"/>
              </a:xfrm>
              <a:custGeom>
                <a:avLst/>
                <a:gdLst>
                  <a:gd name="T0" fmla="*/ 18 w 287"/>
                  <a:gd name="T1" fmla="*/ 48 h 287"/>
                  <a:gd name="T2" fmla="*/ 36 w 287"/>
                  <a:gd name="T3" fmla="*/ 72 h 287"/>
                  <a:gd name="T4" fmla="*/ 48 w 287"/>
                  <a:gd name="T5" fmla="*/ 78 h 287"/>
                  <a:gd name="T6" fmla="*/ 102 w 287"/>
                  <a:gd name="T7" fmla="*/ 126 h 287"/>
                  <a:gd name="T8" fmla="*/ 126 w 287"/>
                  <a:gd name="T9" fmla="*/ 126 h 287"/>
                  <a:gd name="T10" fmla="*/ 149 w 287"/>
                  <a:gd name="T11" fmla="*/ 156 h 287"/>
                  <a:gd name="T12" fmla="*/ 161 w 287"/>
                  <a:gd name="T13" fmla="*/ 162 h 287"/>
                  <a:gd name="T14" fmla="*/ 179 w 287"/>
                  <a:gd name="T15" fmla="*/ 180 h 287"/>
                  <a:gd name="T16" fmla="*/ 191 w 287"/>
                  <a:gd name="T17" fmla="*/ 186 h 287"/>
                  <a:gd name="T18" fmla="*/ 209 w 287"/>
                  <a:gd name="T19" fmla="*/ 239 h 287"/>
                  <a:gd name="T20" fmla="*/ 203 w 287"/>
                  <a:gd name="T21" fmla="*/ 245 h 287"/>
                  <a:gd name="T22" fmla="*/ 197 w 287"/>
                  <a:gd name="T23" fmla="*/ 257 h 287"/>
                  <a:gd name="T24" fmla="*/ 191 w 287"/>
                  <a:gd name="T25" fmla="*/ 275 h 287"/>
                  <a:gd name="T26" fmla="*/ 203 w 287"/>
                  <a:gd name="T27" fmla="*/ 287 h 287"/>
                  <a:gd name="T28" fmla="*/ 227 w 287"/>
                  <a:gd name="T29" fmla="*/ 257 h 287"/>
                  <a:gd name="T30" fmla="*/ 221 w 287"/>
                  <a:gd name="T31" fmla="*/ 239 h 287"/>
                  <a:gd name="T32" fmla="*/ 239 w 287"/>
                  <a:gd name="T33" fmla="*/ 233 h 287"/>
                  <a:gd name="T34" fmla="*/ 239 w 287"/>
                  <a:gd name="T35" fmla="*/ 215 h 287"/>
                  <a:gd name="T36" fmla="*/ 221 w 287"/>
                  <a:gd name="T37" fmla="*/ 198 h 287"/>
                  <a:gd name="T38" fmla="*/ 227 w 287"/>
                  <a:gd name="T39" fmla="*/ 174 h 287"/>
                  <a:gd name="T40" fmla="*/ 245 w 287"/>
                  <a:gd name="T41" fmla="*/ 162 h 287"/>
                  <a:gd name="T42" fmla="*/ 269 w 287"/>
                  <a:gd name="T43" fmla="*/ 174 h 287"/>
                  <a:gd name="T44" fmla="*/ 281 w 287"/>
                  <a:gd name="T45" fmla="*/ 192 h 287"/>
                  <a:gd name="T46" fmla="*/ 287 w 287"/>
                  <a:gd name="T47" fmla="*/ 192 h 287"/>
                  <a:gd name="T48" fmla="*/ 287 w 287"/>
                  <a:gd name="T49" fmla="*/ 180 h 287"/>
                  <a:gd name="T50" fmla="*/ 269 w 287"/>
                  <a:gd name="T51" fmla="*/ 150 h 287"/>
                  <a:gd name="T52" fmla="*/ 227 w 287"/>
                  <a:gd name="T53" fmla="*/ 132 h 287"/>
                  <a:gd name="T54" fmla="*/ 203 w 287"/>
                  <a:gd name="T55" fmla="*/ 120 h 287"/>
                  <a:gd name="T56" fmla="*/ 203 w 287"/>
                  <a:gd name="T57" fmla="*/ 108 h 287"/>
                  <a:gd name="T58" fmla="*/ 209 w 287"/>
                  <a:gd name="T59" fmla="*/ 102 h 287"/>
                  <a:gd name="T60" fmla="*/ 203 w 287"/>
                  <a:gd name="T61" fmla="*/ 90 h 287"/>
                  <a:gd name="T62" fmla="*/ 173 w 287"/>
                  <a:gd name="T63" fmla="*/ 102 h 287"/>
                  <a:gd name="T64" fmla="*/ 138 w 287"/>
                  <a:gd name="T65" fmla="*/ 66 h 287"/>
                  <a:gd name="T66" fmla="*/ 120 w 287"/>
                  <a:gd name="T67" fmla="*/ 18 h 287"/>
                  <a:gd name="T68" fmla="*/ 96 w 287"/>
                  <a:gd name="T69" fmla="*/ 0 h 287"/>
                  <a:gd name="T70" fmla="*/ 0 w 287"/>
                  <a:gd name="T71" fmla="*/ 0 h 287"/>
                  <a:gd name="T72" fmla="*/ 18 w 287"/>
                  <a:gd name="T73" fmla="*/ 48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287">
                    <a:moveTo>
                      <a:pt x="18" y="48"/>
                    </a:moveTo>
                    <a:lnTo>
                      <a:pt x="36" y="72"/>
                    </a:lnTo>
                    <a:lnTo>
                      <a:pt x="48" y="78"/>
                    </a:lnTo>
                    <a:lnTo>
                      <a:pt x="102" y="126"/>
                    </a:lnTo>
                    <a:lnTo>
                      <a:pt x="126" y="126"/>
                    </a:lnTo>
                    <a:lnTo>
                      <a:pt x="149" y="156"/>
                    </a:lnTo>
                    <a:lnTo>
                      <a:pt x="161" y="162"/>
                    </a:lnTo>
                    <a:lnTo>
                      <a:pt x="179" y="180"/>
                    </a:lnTo>
                    <a:lnTo>
                      <a:pt x="191" y="186"/>
                    </a:lnTo>
                    <a:lnTo>
                      <a:pt x="209" y="239"/>
                    </a:lnTo>
                    <a:lnTo>
                      <a:pt x="203" y="245"/>
                    </a:lnTo>
                    <a:lnTo>
                      <a:pt x="197" y="257"/>
                    </a:lnTo>
                    <a:lnTo>
                      <a:pt x="191" y="275"/>
                    </a:lnTo>
                    <a:lnTo>
                      <a:pt x="203" y="287"/>
                    </a:lnTo>
                    <a:lnTo>
                      <a:pt x="227" y="257"/>
                    </a:lnTo>
                    <a:lnTo>
                      <a:pt x="221" y="239"/>
                    </a:lnTo>
                    <a:lnTo>
                      <a:pt x="239" y="233"/>
                    </a:lnTo>
                    <a:lnTo>
                      <a:pt x="239" y="215"/>
                    </a:lnTo>
                    <a:lnTo>
                      <a:pt x="221" y="198"/>
                    </a:lnTo>
                    <a:lnTo>
                      <a:pt x="227" y="174"/>
                    </a:lnTo>
                    <a:lnTo>
                      <a:pt x="245" y="162"/>
                    </a:lnTo>
                    <a:lnTo>
                      <a:pt x="269" y="174"/>
                    </a:lnTo>
                    <a:lnTo>
                      <a:pt x="281" y="192"/>
                    </a:lnTo>
                    <a:lnTo>
                      <a:pt x="287" y="192"/>
                    </a:lnTo>
                    <a:lnTo>
                      <a:pt x="287" y="180"/>
                    </a:lnTo>
                    <a:lnTo>
                      <a:pt x="269" y="150"/>
                    </a:lnTo>
                    <a:lnTo>
                      <a:pt x="227" y="132"/>
                    </a:lnTo>
                    <a:lnTo>
                      <a:pt x="203" y="120"/>
                    </a:lnTo>
                    <a:lnTo>
                      <a:pt x="203" y="108"/>
                    </a:lnTo>
                    <a:lnTo>
                      <a:pt x="209" y="102"/>
                    </a:lnTo>
                    <a:lnTo>
                      <a:pt x="203" y="90"/>
                    </a:lnTo>
                    <a:lnTo>
                      <a:pt x="173" y="102"/>
                    </a:lnTo>
                    <a:lnTo>
                      <a:pt x="138" y="66"/>
                    </a:lnTo>
                    <a:lnTo>
                      <a:pt x="120" y="18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18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6" name="Freeform 63"/>
              <p:cNvSpPr>
                <a:spLocks/>
              </p:cNvSpPr>
              <p:nvPr/>
            </p:nvSpPr>
            <p:spPr bwMode="auto">
              <a:xfrm>
                <a:off x="5225" y="275"/>
                <a:ext cx="113" cy="78"/>
              </a:xfrm>
              <a:custGeom>
                <a:avLst/>
                <a:gdLst>
                  <a:gd name="T0" fmla="*/ 107 w 113"/>
                  <a:gd name="T1" fmla="*/ 0 h 78"/>
                  <a:gd name="T2" fmla="*/ 48 w 113"/>
                  <a:gd name="T3" fmla="*/ 18 h 78"/>
                  <a:gd name="T4" fmla="*/ 30 w 113"/>
                  <a:gd name="T5" fmla="*/ 6 h 78"/>
                  <a:gd name="T6" fmla="*/ 18 w 113"/>
                  <a:gd name="T7" fmla="*/ 12 h 78"/>
                  <a:gd name="T8" fmla="*/ 12 w 113"/>
                  <a:gd name="T9" fmla="*/ 6 h 78"/>
                  <a:gd name="T10" fmla="*/ 0 w 113"/>
                  <a:gd name="T11" fmla="*/ 18 h 78"/>
                  <a:gd name="T12" fmla="*/ 6 w 113"/>
                  <a:gd name="T13" fmla="*/ 36 h 78"/>
                  <a:gd name="T14" fmla="*/ 24 w 113"/>
                  <a:gd name="T15" fmla="*/ 36 h 78"/>
                  <a:gd name="T16" fmla="*/ 48 w 113"/>
                  <a:gd name="T17" fmla="*/ 54 h 78"/>
                  <a:gd name="T18" fmla="*/ 60 w 113"/>
                  <a:gd name="T19" fmla="*/ 54 h 78"/>
                  <a:gd name="T20" fmla="*/ 89 w 113"/>
                  <a:gd name="T21" fmla="*/ 78 h 78"/>
                  <a:gd name="T22" fmla="*/ 101 w 113"/>
                  <a:gd name="T23" fmla="*/ 54 h 78"/>
                  <a:gd name="T24" fmla="*/ 95 w 113"/>
                  <a:gd name="T25" fmla="*/ 42 h 78"/>
                  <a:gd name="T26" fmla="*/ 113 w 113"/>
                  <a:gd name="T27" fmla="*/ 6 h 78"/>
                  <a:gd name="T28" fmla="*/ 107 w 113"/>
                  <a:gd name="T2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78">
                    <a:moveTo>
                      <a:pt x="107" y="0"/>
                    </a:moveTo>
                    <a:lnTo>
                      <a:pt x="48" y="18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24" y="36"/>
                    </a:lnTo>
                    <a:lnTo>
                      <a:pt x="48" y="54"/>
                    </a:lnTo>
                    <a:lnTo>
                      <a:pt x="60" y="54"/>
                    </a:lnTo>
                    <a:lnTo>
                      <a:pt x="89" y="78"/>
                    </a:lnTo>
                    <a:lnTo>
                      <a:pt x="101" y="54"/>
                    </a:lnTo>
                    <a:lnTo>
                      <a:pt x="95" y="42"/>
                    </a:lnTo>
                    <a:lnTo>
                      <a:pt x="113" y="6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7" name="Freeform 64"/>
              <p:cNvSpPr>
                <a:spLocks/>
              </p:cNvSpPr>
              <p:nvPr/>
            </p:nvSpPr>
            <p:spPr bwMode="auto">
              <a:xfrm>
                <a:off x="5093" y="54"/>
                <a:ext cx="30" cy="78"/>
              </a:xfrm>
              <a:custGeom>
                <a:avLst/>
                <a:gdLst>
                  <a:gd name="T0" fmla="*/ 18 w 30"/>
                  <a:gd name="T1" fmla="*/ 78 h 78"/>
                  <a:gd name="T2" fmla="*/ 30 w 30"/>
                  <a:gd name="T3" fmla="*/ 42 h 78"/>
                  <a:gd name="T4" fmla="*/ 24 w 30"/>
                  <a:gd name="T5" fmla="*/ 30 h 78"/>
                  <a:gd name="T6" fmla="*/ 24 w 30"/>
                  <a:gd name="T7" fmla="*/ 0 h 78"/>
                  <a:gd name="T8" fmla="*/ 24 w 30"/>
                  <a:gd name="T9" fmla="*/ 12 h 78"/>
                  <a:gd name="T10" fmla="*/ 0 w 30"/>
                  <a:gd name="T11" fmla="*/ 24 h 78"/>
                  <a:gd name="T12" fmla="*/ 6 w 30"/>
                  <a:gd name="T13" fmla="*/ 66 h 78"/>
                  <a:gd name="T14" fmla="*/ 18 w 30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78">
                    <a:moveTo>
                      <a:pt x="18" y="78"/>
                    </a:moveTo>
                    <a:lnTo>
                      <a:pt x="30" y="42"/>
                    </a:lnTo>
                    <a:lnTo>
                      <a:pt x="24" y="3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6" y="66"/>
                    </a:lnTo>
                    <a:lnTo>
                      <a:pt x="18" y="7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8" name="Freeform 65"/>
              <p:cNvSpPr>
                <a:spLocks/>
              </p:cNvSpPr>
              <p:nvPr/>
            </p:nvSpPr>
            <p:spPr bwMode="auto">
              <a:xfrm>
                <a:off x="4734" y="12"/>
                <a:ext cx="317" cy="72"/>
              </a:xfrm>
              <a:custGeom>
                <a:avLst/>
                <a:gdLst>
                  <a:gd name="T0" fmla="*/ 0 w 317"/>
                  <a:gd name="T1" fmla="*/ 30 h 72"/>
                  <a:gd name="T2" fmla="*/ 12 w 317"/>
                  <a:gd name="T3" fmla="*/ 42 h 72"/>
                  <a:gd name="T4" fmla="*/ 72 w 317"/>
                  <a:gd name="T5" fmla="*/ 66 h 72"/>
                  <a:gd name="T6" fmla="*/ 78 w 317"/>
                  <a:gd name="T7" fmla="*/ 60 h 72"/>
                  <a:gd name="T8" fmla="*/ 90 w 317"/>
                  <a:gd name="T9" fmla="*/ 54 h 72"/>
                  <a:gd name="T10" fmla="*/ 114 w 317"/>
                  <a:gd name="T11" fmla="*/ 72 h 72"/>
                  <a:gd name="T12" fmla="*/ 168 w 317"/>
                  <a:gd name="T13" fmla="*/ 72 h 72"/>
                  <a:gd name="T14" fmla="*/ 162 w 317"/>
                  <a:gd name="T15" fmla="*/ 48 h 72"/>
                  <a:gd name="T16" fmla="*/ 204 w 317"/>
                  <a:gd name="T17" fmla="*/ 18 h 72"/>
                  <a:gd name="T18" fmla="*/ 269 w 317"/>
                  <a:gd name="T19" fmla="*/ 42 h 72"/>
                  <a:gd name="T20" fmla="*/ 287 w 317"/>
                  <a:gd name="T21" fmla="*/ 36 h 72"/>
                  <a:gd name="T22" fmla="*/ 317 w 317"/>
                  <a:gd name="T23" fmla="*/ 0 h 72"/>
                  <a:gd name="T24" fmla="*/ 317 w 317"/>
                  <a:gd name="T25" fmla="*/ 0 h 72"/>
                  <a:gd name="T26" fmla="*/ 317 w 317"/>
                  <a:gd name="T27" fmla="*/ 0 h 72"/>
                  <a:gd name="T28" fmla="*/ 317 w 317"/>
                  <a:gd name="T29" fmla="*/ 0 h 72"/>
                  <a:gd name="T30" fmla="*/ 12 w 317"/>
                  <a:gd name="T31" fmla="*/ 0 h 72"/>
                  <a:gd name="T32" fmla="*/ 6 w 317"/>
                  <a:gd name="T33" fmla="*/ 30 h 72"/>
                  <a:gd name="T34" fmla="*/ 0 w 317"/>
                  <a:gd name="T3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72">
                    <a:moveTo>
                      <a:pt x="0" y="30"/>
                    </a:moveTo>
                    <a:lnTo>
                      <a:pt x="12" y="42"/>
                    </a:lnTo>
                    <a:lnTo>
                      <a:pt x="72" y="6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114" y="72"/>
                    </a:lnTo>
                    <a:lnTo>
                      <a:pt x="168" y="72"/>
                    </a:lnTo>
                    <a:lnTo>
                      <a:pt x="162" y="48"/>
                    </a:lnTo>
                    <a:lnTo>
                      <a:pt x="204" y="18"/>
                    </a:lnTo>
                    <a:lnTo>
                      <a:pt x="269" y="42"/>
                    </a:lnTo>
                    <a:lnTo>
                      <a:pt x="287" y="36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12" y="0"/>
                    </a:lnTo>
                    <a:lnTo>
                      <a:pt x="6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9" name="Freeform 66"/>
              <p:cNvSpPr>
                <a:spLocks/>
              </p:cNvSpPr>
              <p:nvPr/>
            </p:nvSpPr>
            <p:spPr bwMode="auto">
              <a:xfrm>
                <a:off x="4465" y="24"/>
                <a:ext cx="443" cy="353"/>
              </a:xfrm>
              <a:custGeom>
                <a:avLst/>
                <a:gdLst>
                  <a:gd name="T0" fmla="*/ 383 w 443"/>
                  <a:gd name="T1" fmla="*/ 60 h 353"/>
                  <a:gd name="T2" fmla="*/ 359 w 443"/>
                  <a:gd name="T3" fmla="*/ 42 h 353"/>
                  <a:gd name="T4" fmla="*/ 347 w 443"/>
                  <a:gd name="T5" fmla="*/ 48 h 353"/>
                  <a:gd name="T6" fmla="*/ 341 w 443"/>
                  <a:gd name="T7" fmla="*/ 54 h 353"/>
                  <a:gd name="T8" fmla="*/ 341 w 443"/>
                  <a:gd name="T9" fmla="*/ 54 h 353"/>
                  <a:gd name="T10" fmla="*/ 341 w 443"/>
                  <a:gd name="T11" fmla="*/ 54 h 353"/>
                  <a:gd name="T12" fmla="*/ 281 w 443"/>
                  <a:gd name="T13" fmla="*/ 30 h 353"/>
                  <a:gd name="T14" fmla="*/ 269 w 443"/>
                  <a:gd name="T15" fmla="*/ 18 h 353"/>
                  <a:gd name="T16" fmla="*/ 197 w 443"/>
                  <a:gd name="T17" fmla="*/ 12 h 353"/>
                  <a:gd name="T18" fmla="*/ 174 w 443"/>
                  <a:gd name="T19" fmla="*/ 12 h 353"/>
                  <a:gd name="T20" fmla="*/ 120 w 443"/>
                  <a:gd name="T21" fmla="*/ 0 h 353"/>
                  <a:gd name="T22" fmla="*/ 78 w 443"/>
                  <a:gd name="T23" fmla="*/ 6 h 353"/>
                  <a:gd name="T24" fmla="*/ 60 w 443"/>
                  <a:gd name="T25" fmla="*/ 0 h 353"/>
                  <a:gd name="T26" fmla="*/ 42 w 443"/>
                  <a:gd name="T27" fmla="*/ 0 h 353"/>
                  <a:gd name="T28" fmla="*/ 30 w 443"/>
                  <a:gd name="T29" fmla="*/ 18 h 353"/>
                  <a:gd name="T30" fmla="*/ 6 w 443"/>
                  <a:gd name="T31" fmla="*/ 18 h 353"/>
                  <a:gd name="T32" fmla="*/ 0 w 443"/>
                  <a:gd name="T33" fmla="*/ 36 h 353"/>
                  <a:gd name="T34" fmla="*/ 18 w 443"/>
                  <a:gd name="T35" fmla="*/ 54 h 353"/>
                  <a:gd name="T36" fmla="*/ 18 w 443"/>
                  <a:gd name="T37" fmla="*/ 84 h 353"/>
                  <a:gd name="T38" fmla="*/ 18 w 443"/>
                  <a:gd name="T39" fmla="*/ 84 h 353"/>
                  <a:gd name="T40" fmla="*/ 42 w 443"/>
                  <a:gd name="T41" fmla="*/ 72 h 353"/>
                  <a:gd name="T42" fmla="*/ 48 w 443"/>
                  <a:gd name="T43" fmla="*/ 84 h 353"/>
                  <a:gd name="T44" fmla="*/ 96 w 443"/>
                  <a:gd name="T45" fmla="*/ 84 h 353"/>
                  <a:gd name="T46" fmla="*/ 96 w 443"/>
                  <a:gd name="T47" fmla="*/ 84 h 353"/>
                  <a:gd name="T48" fmla="*/ 96 w 443"/>
                  <a:gd name="T49" fmla="*/ 84 h 353"/>
                  <a:gd name="T50" fmla="*/ 102 w 443"/>
                  <a:gd name="T51" fmla="*/ 90 h 353"/>
                  <a:gd name="T52" fmla="*/ 108 w 443"/>
                  <a:gd name="T53" fmla="*/ 102 h 353"/>
                  <a:gd name="T54" fmla="*/ 108 w 443"/>
                  <a:gd name="T55" fmla="*/ 102 h 353"/>
                  <a:gd name="T56" fmla="*/ 108 w 443"/>
                  <a:gd name="T57" fmla="*/ 102 h 353"/>
                  <a:gd name="T58" fmla="*/ 90 w 443"/>
                  <a:gd name="T59" fmla="*/ 132 h 353"/>
                  <a:gd name="T60" fmla="*/ 84 w 443"/>
                  <a:gd name="T61" fmla="*/ 180 h 353"/>
                  <a:gd name="T62" fmla="*/ 72 w 443"/>
                  <a:gd name="T63" fmla="*/ 197 h 353"/>
                  <a:gd name="T64" fmla="*/ 78 w 443"/>
                  <a:gd name="T65" fmla="*/ 209 h 353"/>
                  <a:gd name="T66" fmla="*/ 78 w 443"/>
                  <a:gd name="T67" fmla="*/ 215 h 353"/>
                  <a:gd name="T68" fmla="*/ 78 w 443"/>
                  <a:gd name="T69" fmla="*/ 215 h 353"/>
                  <a:gd name="T70" fmla="*/ 78 w 443"/>
                  <a:gd name="T71" fmla="*/ 215 h 353"/>
                  <a:gd name="T72" fmla="*/ 78 w 443"/>
                  <a:gd name="T73" fmla="*/ 221 h 353"/>
                  <a:gd name="T74" fmla="*/ 72 w 443"/>
                  <a:gd name="T75" fmla="*/ 245 h 353"/>
                  <a:gd name="T76" fmla="*/ 78 w 443"/>
                  <a:gd name="T77" fmla="*/ 257 h 353"/>
                  <a:gd name="T78" fmla="*/ 84 w 443"/>
                  <a:gd name="T79" fmla="*/ 263 h 353"/>
                  <a:gd name="T80" fmla="*/ 84 w 443"/>
                  <a:gd name="T81" fmla="*/ 263 h 353"/>
                  <a:gd name="T82" fmla="*/ 84 w 443"/>
                  <a:gd name="T83" fmla="*/ 263 h 353"/>
                  <a:gd name="T84" fmla="*/ 66 w 443"/>
                  <a:gd name="T85" fmla="*/ 281 h 353"/>
                  <a:gd name="T86" fmla="*/ 72 w 443"/>
                  <a:gd name="T87" fmla="*/ 305 h 353"/>
                  <a:gd name="T88" fmla="*/ 72 w 443"/>
                  <a:gd name="T89" fmla="*/ 305 h 353"/>
                  <a:gd name="T90" fmla="*/ 102 w 443"/>
                  <a:gd name="T91" fmla="*/ 305 h 353"/>
                  <a:gd name="T92" fmla="*/ 114 w 443"/>
                  <a:gd name="T93" fmla="*/ 341 h 353"/>
                  <a:gd name="T94" fmla="*/ 138 w 443"/>
                  <a:gd name="T95" fmla="*/ 353 h 353"/>
                  <a:gd name="T96" fmla="*/ 168 w 443"/>
                  <a:gd name="T97" fmla="*/ 335 h 353"/>
                  <a:gd name="T98" fmla="*/ 185 w 443"/>
                  <a:gd name="T99" fmla="*/ 323 h 353"/>
                  <a:gd name="T100" fmla="*/ 251 w 443"/>
                  <a:gd name="T101" fmla="*/ 323 h 353"/>
                  <a:gd name="T102" fmla="*/ 275 w 443"/>
                  <a:gd name="T103" fmla="*/ 287 h 353"/>
                  <a:gd name="T104" fmla="*/ 299 w 443"/>
                  <a:gd name="T105" fmla="*/ 287 h 353"/>
                  <a:gd name="T106" fmla="*/ 311 w 443"/>
                  <a:gd name="T107" fmla="*/ 257 h 353"/>
                  <a:gd name="T108" fmla="*/ 335 w 443"/>
                  <a:gd name="T109" fmla="*/ 233 h 353"/>
                  <a:gd name="T110" fmla="*/ 311 w 443"/>
                  <a:gd name="T111" fmla="*/ 203 h 353"/>
                  <a:gd name="T112" fmla="*/ 359 w 443"/>
                  <a:gd name="T113" fmla="*/ 132 h 353"/>
                  <a:gd name="T114" fmla="*/ 395 w 443"/>
                  <a:gd name="T115" fmla="*/ 120 h 353"/>
                  <a:gd name="T116" fmla="*/ 443 w 443"/>
                  <a:gd name="T117" fmla="*/ 84 h 353"/>
                  <a:gd name="T118" fmla="*/ 437 w 443"/>
                  <a:gd name="T119" fmla="*/ 60 h 353"/>
                  <a:gd name="T120" fmla="*/ 437 w 443"/>
                  <a:gd name="T121" fmla="*/ 60 h 353"/>
                  <a:gd name="T122" fmla="*/ 383 w 443"/>
                  <a:gd name="T123" fmla="*/ 60 h 353"/>
                  <a:gd name="T124" fmla="*/ 383 w 443"/>
                  <a:gd name="T125" fmla="*/ 6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3" h="353">
                    <a:moveTo>
                      <a:pt x="383" y="60"/>
                    </a:moveTo>
                    <a:lnTo>
                      <a:pt x="359" y="42"/>
                    </a:lnTo>
                    <a:lnTo>
                      <a:pt x="347" y="48"/>
                    </a:lnTo>
                    <a:lnTo>
                      <a:pt x="341" y="54"/>
                    </a:lnTo>
                    <a:lnTo>
                      <a:pt x="341" y="54"/>
                    </a:lnTo>
                    <a:lnTo>
                      <a:pt x="341" y="54"/>
                    </a:lnTo>
                    <a:lnTo>
                      <a:pt x="281" y="30"/>
                    </a:lnTo>
                    <a:lnTo>
                      <a:pt x="269" y="18"/>
                    </a:lnTo>
                    <a:lnTo>
                      <a:pt x="197" y="12"/>
                    </a:lnTo>
                    <a:lnTo>
                      <a:pt x="174" y="12"/>
                    </a:lnTo>
                    <a:lnTo>
                      <a:pt x="120" y="0"/>
                    </a:lnTo>
                    <a:lnTo>
                      <a:pt x="78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18" y="5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42" y="72"/>
                    </a:lnTo>
                    <a:lnTo>
                      <a:pt x="48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102" y="90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90" y="132"/>
                    </a:lnTo>
                    <a:lnTo>
                      <a:pt x="84" y="180"/>
                    </a:lnTo>
                    <a:lnTo>
                      <a:pt x="72" y="197"/>
                    </a:lnTo>
                    <a:lnTo>
                      <a:pt x="78" y="209"/>
                    </a:lnTo>
                    <a:lnTo>
                      <a:pt x="78" y="215"/>
                    </a:lnTo>
                    <a:lnTo>
                      <a:pt x="78" y="215"/>
                    </a:lnTo>
                    <a:lnTo>
                      <a:pt x="78" y="215"/>
                    </a:lnTo>
                    <a:lnTo>
                      <a:pt x="78" y="221"/>
                    </a:lnTo>
                    <a:lnTo>
                      <a:pt x="72" y="245"/>
                    </a:lnTo>
                    <a:lnTo>
                      <a:pt x="78" y="257"/>
                    </a:lnTo>
                    <a:lnTo>
                      <a:pt x="84" y="263"/>
                    </a:lnTo>
                    <a:lnTo>
                      <a:pt x="84" y="263"/>
                    </a:lnTo>
                    <a:lnTo>
                      <a:pt x="84" y="263"/>
                    </a:lnTo>
                    <a:lnTo>
                      <a:pt x="66" y="281"/>
                    </a:lnTo>
                    <a:lnTo>
                      <a:pt x="72" y="305"/>
                    </a:lnTo>
                    <a:lnTo>
                      <a:pt x="72" y="305"/>
                    </a:lnTo>
                    <a:lnTo>
                      <a:pt x="102" y="305"/>
                    </a:lnTo>
                    <a:lnTo>
                      <a:pt x="114" y="341"/>
                    </a:lnTo>
                    <a:lnTo>
                      <a:pt x="138" y="353"/>
                    </a:lnTo>
                    <a:lnTo>
                      <a:pt x="168" y="335"/>
                    </a:lnTo>
                    <a:lnTo>
                      <a:pt x="185" y="323"/>
                    </a:lnTo>
                    <a:lnTo>
                      <a:pt x="251" y="323"/>
                    </a:lnTo>
                    <a:lnTo>
                      <a:pt x="275" y="287"/>
                    </a:lnTo>
                    <a:lnTo>
                      <a:pt x="299" y="287"/>
                    </a:lnTo>
                    <a:lnTo>
                      <a:pt x="311" y="257"/>
                    </a:lnTo>
                    <a:lnTo>
                      <a:pt x="335" y="233"/>
                    </a:lnTo>
                    <a:lnTo>
                      <a:pt x="311" y="203"/>
                    </a:lnTo>
                    <a:lnTo>
                      <a:pt x="359" y="132"/>
                    </a:lnTo>
                    <a:lnTo>
                      <a:pt x="395" y="120"/>
                    </a:lnTo>
                    <a:lnTo>
                      <a:pt x="443" y="84"/>
                    </a:lnTo>
                    <a:lnTo>
                      <a:pt x="437" y="60"/>
                    </a:lnTo>
                    <a:lnTo>
                      <a:pt x="437" y="60"/>
                    </a:lnTo>
                    <a:lnTo>
                      <a:pt x="383" y="60"/>
                    </a:lnTo>
                    <a:lnTo>
                      <a:pt x="383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0" name="Freeform 67"/>
              <p:cNvSpPr>
                <a:spLocks/>
              </p:cNvSpPr>
              <p:nvPr/>
            </p:nvSpPr>
            <p:spPr bwMode="auto">
              <a:xfrm>
                <a:off x="4926" y="198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12 w 18"/>
                  <a:gd name="T5" fmla="*/ 12 h 12"/>
                  <a:gd name="T6" fmla="*/ 18 w 18"/>
                  <a:gd name="T7" fmla="*/ 6 h 12"/>
                  <a:gd name="T8" fmla="*/ 12 w 18"/>
                  <a:gd name="T9" fmla="*/ 0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1" name="Freeform 68"/>
              <p:cNvSpPr>
                <a:spLocks/>
              </p:cNvSpPr>
              <p:nvPr/>
            </p:nvSpPr>
            <p:spPr bwMode="auto">
              <a:xfrm>
                <a:off x="4878" y="198"/>
                <a:ext cx="36" cy="35"/>
              </a:xfrm>
              <a:custGeom>
                <a:avLst/>
                <a:gdLst>
                  <a:gd name="T0" fmla="*/ 24 w 36"/>
                  <a:gd name="T1" fmla="*/ 0 h 35"/>
                  <a:gd name="T2" fmla="*/ 0 w 36"/>
                  <a:gd name="T3" fmla="*/ 12 h 35"/>
                  <a:gd name="T4" fmla="*/ 0 w 36"/>
                  <a:gd name="T5" fmla="*/ 17 h 35"/>
                  <a:gd name="T6" fmla="*/ 24 w 36"/>
                  <a:gd name="T7" fmla="*/ 35 h 35"/>
                  <a:gd name="T8" fmla="*/ 36 w 36"/>
                  <a:gd name="T9" fmla="*/ 17 h 35"/>
                  <a:gd name="T10" fmla="*/ 24 w 36"/>
                  <a:gd name="T11" fmla="*/ 12 h 35"/>
                  <a:gd name="T12" fmla="*/ 24 w 3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5">
                    <a:moveTo>
                      <a:pt x="24" y="0"/>
                    </a:moveTo>
                    <a:lnTo>
                      <a:pt x="0" y="12"/>
                    </a:lnTo>
                    <a:lnTo>
                      <a:pt x="0" y="17"/>
                    </a:lnTo>
                    <a:lnTo>
                      <a:pt x="24" y="35"/>
                    </a:lnTo>
                    <a:lnTo>
                      <a:pt x="36" y="17"/>
                    </a:lnTo>
                    <a:lnTo>
                      <a:pt x="24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2" name="Freeform 69"/>
              <p:cNvSpPr>
                <a:spLocks/>
              </p:cNvSpPr>
              <p:nvPr/>
            </p:nvSpPr>
            <p:spPr bwMode="auto">
              <a:xfrm>
                <a:off x="4806" y="7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3" name="Freeform 70"/>
              <p:cNvSpPr>
                <a:spLocks/>
              </p:cNvSpPr>
              <p:nvPr/>
            </p:nvSpPr>
            <p:spPr bwMode="auto">
              <a:xfrm>
                <a:off x="4459" y="96"/>
                <a:ext cx="114" cy="233"/>
              </a:xfrm>
              <a:custGeom>
                <a:avLst/>
                <a:gdLst>
                  <a:gd name="T0" fmla="*/ 90 w 114"/>
                  <a:gd name="T1" fmla="*/ 191 h 233"/>
                  <a:gd name="T2" fmla="*/ 84 w 114"/>
                  <a:gd name="T3" fmla="*/ 185 h 233"/>
                  <a:gd name="T4" fmla="*/ 78 w 114"/>
                  <a:gd name="T5" fmla="*/ 173 h 233"/>
                  <a:gd name="T6" fmla="*/ 84 w 114"/>
                  <a:gd name="T7" fmla="*/ 149 h 233"/>
                  <a:gd name="T8" fmla="*/ 84 w 114"/>
                  <a:gd name="T9" fmla="*/ 143 h 233"/>
                  <a:gd name="T10" fmla="*/ 84 w 114"/>
                  <a:gd name="T11" fmla="*/ 137 h 233"/>
                  <a:gd name="T12" fmla="*/ 78 w 114"/>
                  <a:gd name="T13" fmla="*/ 125 h 233"/>
                  <a:gd name="T14" fmla="*/ 90 w 114"/>
                  <a:gd name="T15" fmla="*/ 108 h 233"/>
                  <a:gd name="T16" fmla="*/ 96 w 114"/>
                  <a:gd name="T17" fmla="*/ 60 h 233"/>
                  <a:gd name="T18" fmla="*/ 96 w 114"/>
                  <a:gd name="T19" fmla="*/ 60 h 233"/>
                  <a:gd name="T20" fmla="*/ 96 w 114"/>
                  <a:gd name="T21" fmla="*/ 60 h 233"/>
                  <a:gd name="T22" fmla="*/ 114 w 114"/>
                  <a:gd name="T23" fmla="*/ 30 h 233"/>
                  <a:gd name="T24" fmla="*/ 108 w 114"/>
                  <a:gd name="T25" fmla="*/ 18 h 233"/>
                  <a:gd name="T26" fmla="*/ 102 w 114"/>
                  <a:gd name="T27" fmla="*/ 12 h 233"/>
                  <a:gd name="T28" fmla="*/ 54 w 114"/>
                  <a:gd name="T29" fmla="*/ 12 h 233"/>
                  <a:gd name="T30" fmla="*/ 48 w 114"/>
                  <a:gd name="T31" fmla="*/ 0 h 233"/>
                  <a:gd name="T32" fmla="*/ 24 w 114"/>
                  <a:gd name="T33" fmla="*/ 12 h 233"/>
                  <a:gd name="T34" fmla="*/ 30 w 114"/>
                  <a:gd name="T35" fmla="*/ 54 h 233"/>
                  <a:gd name="T36" fmla="*/ 0 w 114"/>
                  <a:gd name="T37" fmla="*/ 161 h 233"/>
                  <a:gd name="T38" fmla="*/ 12 w 114"/>
                  <a:gd name="T39" fmla="*/ 179 h 233"/>
                  <a:gd name="T40" fmla="*/ 24 w 114"/>
                  <a:gd name="T41" fmla="*/ 173 h 233"/>
                  <a:gd name="T42" fmla="*/ 18 w 114"/>
                  <a:gd name="T43" fmla="*/ 233 h 233"/>
                  <a:gd name="T44" fmla="*/ 78 w 114"/>
                  <a:gd name="T45" fmla="*/ 233 h 233"/>
                  <a:gd name="T46" fmla="*/ 72 w 114"/>
                  <a:gd name="T47" fmla="*/ 209 h 233"/>
                  <a:gd name="T48" fmla="*/ 90 w 114"/>
                  <a:gd name="T49" fmla="*/ 191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233">
                    <a:moveTo>
                      <a:pt x="90" y="191"/>
                    </a:moveTo>
                    <a:lnTo>
                      <a:pt x="84" y="185"/>
                    </a:lnTo>
                    <a:lnTo>
                      <a:pt x="78" y="173"/>
                    </a:lnTo>
                    <a:lnTo>
                      <a:pt x="84" y="149"/>
                    </a:lnTo>
                    <a:lnTo>
                      <a:pt x="84" y="143"/>
                    </a:lnTo>
                    <a:lnTo>
                      <a:pt x="84" y="137"/>
                    </a:lnTo>
                    <a:lnTo>
                      <a:pt x="78" y="125"/>
                    </a:lnTo>
                    <a:lnTo>
                      <a:pt x="90" y="108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114" y="30"/>
                    </a:lnTo>
                    <a:lnTo>
                      <a:pt x="108" y="18"/>
                    </a:lnTo>
                    <a:lnTo>
                      <a:pt x="102" y="12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30" y="54"/>
                    </a:lnTo>
                    <a:lnTo>
                      <a:pt x="0" y="161"/>
                    </a:lnTo>
                    <a:lnTo>
                      <a:pt x="12" y="179"/>
                    </a:lnTo>
                    <a:lnTo>
                      <a:pt x="24" y="173"/>
                    </a:lnTo>
                    <a:lnTo>
                      <a:pt x="18" y="233"/>
                    </a:lnTo>
                    <a:lnTo>
                      <a:pt x="78" y="233"/>
                    </a:lnTo>
                    <a:lnTo>
                      <a:pt x="72" y="209"/>
                    </a:lnTo>
                    <a:lnTo>
                      <a:pt x="90" y="19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4" name="Freeform 71"/>
              <p:cNvSpPr>
                <a:spLocks/>
              </p:cNvSpPr>
              <p:nvPr/>
            </p:nvSpPr>
            <p:spPr bwMode="auto">
              <a:xfrm>
                <a:off x="4483" y="96"/>
                <a:ext cx="78" cy="12"/>
              </a:xfrm>
              <a:custGeom>
                <a:avLst/>
                <a:gdLst>
                  <a:gd name="T0" fmla="*/ 30 w 78"/>
                  <a:gd name="T1" fmla="*/ 12 h 12"/>
                  <a:gd name="T2" fmla="*/ 78 w 78"/>
                  <a:gd name="T3" fmla="*/ 12 h 12"/>
                  <a:gd name="T4" fmla="*/ 78 w 78"/>
                  <a:gd name="T5" fmla="*/ 12 h 12"/>
                  <a:gd name="T6" fmla="*/ 30 w 78"/>
                  <a:gd name="T7" fmla="*/ 12 h 12"/>
                  <a:gd name="T8" fmla="*/ 24 w 78"/>
                  <a:gd name="T9" fmla="*/ 0 h 12"/>
                  <a:gd name="T10" fmla="*/ 0 w 78"/>
                  <a:gd name="T11" fmla="*/ 12 h 12"/>
                  <a:gd name="T12" fmla="*/ 0 w 78"/>
                  <a:gd name="T13" fmla="*/ 12 h 12"/>
                  <a:gd name="T14" fmla="*/ 24 w 78"/>
                  <a:gd name="T15" fmla="*/ 0 h 12"/>
                  <a:gd name="T16" fmla="*/ 30 w 7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2">
                    <a:moveTo>
                      <a:pt x="30" y="12"/>
                    </a:moveTo>
                    <a:lnTo>
                      <a:pt x="78" y="12"/>
                    </a:lnTo>
                    <a:lnTo>
                      <a:pt x="78" y="12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5" name="Freeform 72"/>
              <p:cNvSpPr>
                <a:spLocks/>
              </p:cNvSpPr>
              <p:nvPr/>
            </p:nvSpPr>
            <p:spPr bwMode="auto">
              <a:xfrm>
                <a:off x="4567" y="114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6" name="Freeform 73"/>
              <p:cNvSpPr>
                <a:spLocks/>
              </p:cNvSpPr>
              <p:nvPr/>
            </p:nvSpPr>
            <p:spPr bwMode="auto">
              <a:xfrm>
                <a:off x="4543" y="23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7" name="Freeform 74"/>
              <p:cNvSpPr>
                <a:spLocks/>
              </p:cNvSpPr>
              <p:nvPr/>
            </p:nvSpPr>
            <p:spPr bwMode="auto">
              <a:xfrm>
                <a:off x="4531" y="287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18 w 18"/>
                  <a:gd name="T3" fmla="*/ 0 h 18"/>
                  <a:gd name="T4" fmla="*/ 0 w 18"/>
                  <a:gd name="T5" fmla="*/ 18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8" name="Freeform 75"/>
              <p:cNvSpPr>
                <a:spLocks/>
              </p:cNvSpPr>
              <p:nvPr/>
            </p:nvSpPr>
            <p:spPr bwMode="auto">
              <a:xfrm>
                <a:off x="4537" y="245"/>
                <a:ext cx="6" cy="36"/>
              </a:xfrm>
              <a:custGeom>
                <a:avLst/>
                <a:gdLst>
                  <a:gd name="T0" fmla="*/ 6 w 6"/>
                  <a:gd name="T1" fmla="*/ 36 h 36"/>
                  <a:gd name="T2" fmla="*/ 0 w 6"/>
                  <a:gd name="T3" fmla="*/ 24 h 36"/>
                  <a:gd name="T4" fmla="*/ 6 w 6"/>
                  <a:gd name="T5" fmla="*/ 0 h 36"/>
                  <a:gd name="T6" fmla="*/ 0 w 6"/>
                  <a:gd name="T7" fmla="*/ 24 h 36"/>
                  <a:gd name="T8" fmla="*/ 6 w 6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36"/>
                    </a:moveTo>
                    <a:lnTo>
                      <a:pt x="0" y="24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9" name="Freeform 76"/>
              <p:cNvSpPr>
                <a:spLocks/>
              </p:cNvSpPr>
              <p:nvPr/>
            </p:nvSpPr>
            <p:spPr bwMode="auto">
              <a:xfrm>
                <a:off x="4549" y="156"/>
                <a:ext cx="6" cy="48"/>
              </a:xfrm>
              <a:custGeom>
                <a:avLst/>
                <a:gdLst>
                  <a:gd name="T0" fmla="*/ 0 w 6"/>
                  <a:gd name="T1" fmla="*/ 48 h 48"/>
                  <a:gd name="T2" fmla="*/ 6 w 6"/>
                  <a:gd name="T3" fmla="*/ 0 h 48"/>
                  <a:gd name="T4" fmla="*/ 6 w 6"/>
                  <a:gd name="T5" fmla="*/ 0 h 48"/>
                  <a:gd name="T6" fmla="*/ 0 w 6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8">
                    <a:moveTo>
                      <a:pt x="0" y="4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0" name="Freeform 77"/>
              <p:cNvSpPr>
                <a:spLocks/>
              </p:cNvSpPr>
              <p:nvPr/>
            </p:nvSpPr>
            <p:spPr bwMode="auto">
              <a:xfrm>
                <a:off x="2067" y="12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1" name="Freeform 78"/>
              <p:cNvSpPr>
                <a:spLocks/>
              </p:cNvSpPr>
              <p:nvPr/>
            </p:nvSpPr>
            <p:spPr bwMode="auto">
              <a:xfrm>
                <a:off x="2461" y="12"/>
                <a:ext cx="42" cy="18"/>
              </a:xfrm>
              <a:custGeom>
                <a:avLst/>
                <a:gdLst>
                  <a:gd name="T0" fmla="*/ 12 w 42"/>
                  <a:gd name="T1" fmla="*/ 18 h 18"/>
                  <a:gd name="T2" fmla="*/ 36 w 42"/>
                  <a:gd name="T3" fmla="*/ 12 h 18"/>
                  <a:gd name="T4" fmla="*/ 42 w 42"/>
                  <a:gd name="T5" fmla="*/ 0 h 18"/>
                  <a:gd name="T6" fmla="*/ 0 w 42"/>
                  <a:gd name="T7" fmla="*/ 0 h 18"/>
                  <a:gd name="T8" fmla="*/ 12 w 4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18"/>
                    </a:moveTo>
                    <a:lnTo>
                      <a:pt x="36" y="12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2" name="Freeform 79"/>
              <p:cNvSpPr>
                <a:spLocks/>
              </p:cNvSpPr>
              <p:nvPr/>
            </p:nvSpPr>
            <p:spPr bwMode="auto">
              <a:xfrm>
                <a:off x="1857" y="12"/>
                <a:ext cx="162" cy="96"/>
              </a:xfrm>
              <a:custGeom>
                <a:avLst/>
                <a:gdLst>
                  <a:gd name="T0" fmla="*/ 24 w 162"/>
                  <a:gd name="T1" fmla="*/ 96 h 96"/>
                  <a:gd name="T2" fmla="*/ 48 w 162"/>
                  <a:gd name="T3" fmla="*/ 72 h 96"/>
                  <a:gd name="T4" fmla="*/ 54 w 162"/>
                  <a:gd name="T5" fmla="*/ 66 h 96"/>
                  <a:gd name="T6" fmla="*/ 90 w 162"/>
                  <a:gd name="T7" fmla="*/ 66 h 96"/>
                  <a:gd name="T8" fmla="*/ 114 w 162"/>
                  <a:gd name="T9" fmla="*/ 48 h 96"/>
                  <a:gd name="T10" fmla="*/ 144 w 162"/>
                  <a:gd name="T11" fmla="*/ 48 h 96"/>
                  <a:gd name="T12" fmla="*/ 144 w 162"/>
                  <a:gd name="T13" fmla="*/ 30 h 96"/>
                  <a:gd name="T14" fmla="*/ 132 w 162"/>
                  <a:gd name="T15" fmla="*/ 36 h 96"/>
                  <a:gd name="T16" fmla="*/ 120 w 162"/>
                  <a:gd name="T17" fmla="*/ 30 h 96"/>
                  <a:gd name="T18" fmla="*/ 132 w 162"/>
                  <a:gd name="T19" fmla="*/ 6 h 96"/>
                  <a:gd name="T20" fmla="*/ 162 w 162"/>
                  <a:gd name="T21" fmla="*/ 0 h 96"/>
                  <a:gd name="T22" fmla="*/ 48 w 162"/>
                  <a:gd name="T23" fmla="*/ 0 h 96"/>
                  <a:gd name="T24" fmla="*/ 48 w 162"/>
                  <a:gd name="T25" fmla="*/ 24 h 96"/>
                  <a:gd name="T26" fmla="*/ 18 w 162"/>
                  <a:gd name="T27" fmla="*/ 42 h 96"/>
                  <a:gd name="T28" fmla="*/ 12 w 162"/>
                  <a:gd name="T29" fmla="*/ 66 h 96"/>
                  <a:gd name="T30" fmla="*/ 6 w 162"/>
                  <a:gd name="T31" fmla="*/ 72 h 96"/>
                  <a:gd name="T32" fmla="*/ 0 w 162"/>
                  <a:gd name="T33" fmla="*/ 90 h 96"/>
                  <a:gd name="T34" fmla="*/ 0 w 162"/>
                  <a:gd name="T35" fmla="*/ 90 h 96"/>
                  <a:gd name="T36" fmla="*/ 0 w 162"/>
                  <a:gd name="T37" fmla="*/ 90 h 96"/>
                  <a:gd name="T38" fmla="*/ 24 w 16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2" h="96">
                    <a:moveTo>
                      <a:pt x="24" y="96"/>
                    </a:moveTo>
                    <a:lnTo>
                      <a:pt x="48" y="72"/>
                    </a:lnTo>
                    <a:lnTo>
                      <a:pt x="54" y="66"/>
                    </a:lnTo>
                    <a:lnTo>
                      <a:pt x="90" y="66"/>
                    </a:lnTo>
                    <a:lnTo>
                      <a:pt x="114" y="48"/>
                    </a:lnTo>
                    <a:lnTo>
                      <a:pt x="144" y="48"/>
                    </a:lnTo>
                    <a:lnTo>
                      <a:pt x="144" y="30"/>
                    </a:lnTo>
                    <a:lnTo>
                      <a:pt x="132" y="36"/>
                    </a:lnTo>
                    <a:lnTo>
                      <a:pt x="120" y="30"/>
                    </a:lnTo>
                    <a:lnTo>
                      <a:pt x="132" y="6"/>
                    </a:lnTo>
                    <a:lnTo>
                      <a:pt x="16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18" y="42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3" name="Freeform 80"/>
              <p:cNvSpPr>
                <a:spLocks/>
              </p:cNvSpPr>
              <p:nvPr/>
            </p:nvSpPr>
            <p:spPr bwMode="auto">
              <a:xfrm>
                <a:off x="2180" y="150"/>
                <a:ext cx="72" cy="24"/>
              </a:xfrm>
              <a:custGeom>
                <a:avLst/>
                <a:gdLst>
                  <a:gd name="T0" fmla="*/ 48 w 72"/>
                  <a:gd name="T1" fmla="*/ 12 h 24"/>
                  <a:gd name="T2" fmla="*/ 72 w 72"/>
                  <a:gd name="T3" fmla="*/ 0 h 24"/>
                  <a:gd name="T4" fmla="*/ 30 w 72"/>
                  <a:gd name="T5" fmla="*/ 0 h 24"/>
                  <a:gd name="T6" fmla="*/ 0 w 72"/>
                  <a:gd name="T7" fmla="*/ 12 h 24"/>
                  <a:gd name="T8" fmla="*/ 0 w 72"/>
                  <a:gd name="T9" fmla="*/ 24 h 24"/>
                  <a:gd name="T10" fmla="*/ 12 w 72"/>
                  <a:gd name="T11" fmla="*/ 18 h 24"/>
                  <a:gd name="T12" fmla="*/ 48 w 72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4">
                    <a:moveTo>
                      <a:pt x="48" y="12"/>
                    </a:moveTo>
                    <a:lnTo>
                      <a:pt x="72" y="0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12" y="18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4" name="Freeform 81"/>
              <p:cNvSpPr>
                <a:spLocks noEditPoints="1"/>
              </p:cNvSpPr>
              <p:nvPr/>
            </p:nvSpPr>
            <p:spPr bwMode="auto">
              <a:xfrm>
                <a:off x="398" y="12"/>
                <a:ext cx="1944" cy="814"/>
              </a:xfrm>
              <a:custGeom>
                <a:avLst/>
                <a:gdLst>
                  <a:gd name="T0" fmla="*/ 18 w 1944"/>
                  <a:gd name="T1" fmla="*/ 144 h 814"/>
                  <a:gd name="T2" fmla="*/ 66 w 1944"/>
                  <a:gd name="T3" fmla="*/ 281 h 814"/>
                  <a:gd name="T4" fmla="*/ 78 w 1944"/>
                  <a:gd name="T5" fmla="*/ 293 h 814"/>
                  <a:gd name="T6" fmla="*/ 90 w 1944"/>
                  <a:gd name="T7" fmla="*/ 341 h 814"/>
                  <a:gd name="T8" fmla="*/ 203 w 1944"/>
                  <a:gd name="T9" fmla="*/ 455 h 814"/>
                  <a:gd name="T10" fmla="*/ 257 w 1944"/>
                  <a:gd name="T11" fmla="*/ 497 h 814"/>
                  <a:gd name="T12" fmla="*/ 574 w 1944"/>
                  <a:gd name="T13" fmla="*/ 562 h 814"/>
                  <a:gd name="T14" fmla="*/ 694 w 1944"/>
                  <a:gd name="T15" fmla="*/ 622 h 814"/>
                  <a:gd name="T16" fmla="*/ 813 w 1944"/>
                  <a:gd name="T17" fmla="*/ 628 h 814"/>
                  <a:gd name="T18" fmla="*/ 963 w 1944"/>
                  <a:gd name="T19" fmla="*/ 784 h 814"/>
                  <a:gd name="T20" fmla="*/ 987 w 1944"/>
                  <a:gd name="T21" fmla="*/ 676 h 814"/>
                  <a:gd name="T22" fmla="*/ 1041 w 1944"/>
                  <a:gd name="T23" fmla="*/ 622 h 814"/>
                  <a:gd name="T24" fmla="*/ 1136 w 1944"/>
                  <a:gd name="T25" fmla="*/ 622 h 814"/>
                  <a:gd name="T26" fmla="*/ 1208 w 1944"/>
                  <a:gd name="T27" fmla="*/ 640 h 814"/>
                  <a:gd name="T28" fmla="*/ 1220 w 1944"/>
                  <a:gd name="T29" fmla="*/ 616 h 814"/>
                  <a:gd name="T30" fmla="*/ 1286 w 1944"/>
                  <a:gd name="T31" fmla="*/ 586 h 814"/>
                  <a:gd name="T32" fmla="*/ 1340 w 1944"/>
                  <a:gd name="T33" fmla="*/ 598 h 814"/>
                  <a:gd name="T34" fmla="*/ 1393 w 1944"/>
                  <a:gd name="T35" fmla="*/ 628 h 814"/>
                  <a:gd name="T36" fmla="*/ 1459 w 1944"/>
                  <a:gd name="T37" fmla="*/ 652 h 814"/>
                  <a:gd name="T38" fmla="*/ 1477 w 1944"/>
                  <a:gd name="T39" fmla="*/ 694 h 814"/>
                  <a:gd name="T40" fmla="*/ 1507 w 1944"/>
                  <a:gd name="T41" fmla="*/ 784 h 814"/>
                  <a:gd name="T42" fmla="*/ 1519 w 1944"/>
                  <a:gd name="T43" fmla="*/ 808 h 814"/>
                  <a:gd name="T44" fmla="*/ 1561 w 1944"/>
                  <a:gd name="T45" fmla="*/ 772 h 814"/>
                  <a:gd name="T46" fmla="*/ 1543 w 1944"/>
                  <a:gd name="T47" fmla="*/ 688 h 814"/>
                  <a:gd name="T48" fmla="*/ 1519 w 1944"/>
                  <a:gd name="T49" fmla="*/ 628 h 814"/>
                  <a:gd name="T50" fmla="*/ 1519 w 1944"/>
                  <a:gd name="T51" fmla="*/ 574 h 814"/>
                  <a:gd name="T52" fmla="*/ 1543 w 1944"/>
                  <a:gd name="T53" fmla="*/ 527 h 814"/>
                  <a:gd name="T54" fmla="*/ 1585 w 1944"/>
                  <a:gd name="T55" fmla="*/ 491 h 814"/>
                  <a:gd name="T56" fmla="*/ 1639 w 1944"/>
                  <a:gd name="T57" fmla="*/ 455 h 814"/>
                  <a:gd name="T58" fmla="*/ 1693 w 1944"/>
                  <a:gd name="T59" fmla="*/ 419 h 814"/>
                  <a:gd name="T60" fmla="*/ 1687 w 1944"/>
                  <a:gd name="T61" fmla="*/ 407 h 814"/>
                  <a:gd name="T62" fmla="*/ 1704 w 1944"/>
                  <a:gd name="T63" fmla="*/ 395 h 814"/>
                  <a:gd name="T64" fmla="*/ 1704 w 1944"/>
                  <a:gd name="T65" fmla="*/ 371 h 814"/>
                  <a:gd name="T66" fmla="*/ 1716 w 1944"/>
                  <a:gd name="T67" fmla="*/ 359 h 814"/>
                  <a:gd name="T68" fmla="*/ 1693 w 1944"/>
                  <a:gd name="T69" fmla="*/ 329 h 814"/>
                  <a:gd name="T70" fmla="*/ 1699 w 1944"/>
                  <a:gd name="T71" fmla="*/ 281 h 814"/>
                  <a:gd name="T72" fmla="*/ 1693 w 1944"/>
                  <a:gd name="T73" fmla="*/ 263 h 814"/>
                  <a:gd name="T74" fmla="*/ 1710 w 1944"/>
                  <a:gd name="T75" fmla="*/ 215 h 814"/>
                  <a:gd name="T76" fmla="*/ 1704 w 1944"/>
                  <a:gd name="T77" fmla="*/ 251 h 814"/>
                  <a:gd name="T78" fmla="*/ 1710 w 1944"/>
                  <a:gd name="T79" fmla="*/ 311 h 814"/>
                  <a:gd name="T80" fmla="*/ 1746 w 1944"/>
                  <a:gd name="T81" fmla="*/ 251 h 814"/>
                  <a:gd name="T82" fmla="*/ 1752 w 1944"/>
                  <a:gd name="T83" fmla="*/ 239 h 814"/>
                  <a:gd name="T84" fmla="*/ 1782 w 1944"/>
                  <a:gd name="T85" fmla="*/ 174 h 814"/>
                  <a:gd name="T86" fmla="*/ 1818 w 1944"/>
                  <a:gd name="T87" fmla="*/ 126 h 814"/>
                  <a:gd name="T88" fmla="*/ 1884 w 1944"/>
                  <a:gd name="T89" fmla="*/ 114 h 814"/>
                  <a:gd name="T90" fmla="*/ 1926 w 1944"/>
                  <a:gd name="T91" fmla="*/ 102 h 814"/>
                  <a:gd name="T92" fmla="*/ 1890 w 1944"/>
                  <a:gd name="T93" fmla="*/ 78 h 814"/>
                  <a:gd name="T94" fmla="*/ 1920 w 1944"/>
                  <a:gd name="T95" fmla="*/ 0 h 814"/>
                  <a:gd name="T96" fmla="*/ 1704 w 1944"/>
                  <a:gd name="T97" fmla="*/ 18 h 814"/>
                  <a:gd name="T98" fmla="*/ 1603 w 1944"/>
                  <a:gd name="T99" fmla="*/ 48 h 814"/>
                  <a:gd name="T100" fmla="*/ 1501 w 1944"/>
                  <a:gd name="T101" fmla="*/ 114 h 814"/>
                  <a:gd name="T102" fmla="*/ 1459 w 1944"/>
                  <a:gd name="T103" fmla="*/ 90 h 814"/>
                  <a:gd name="T104" fmla="*/ 1477 w 1944"/>
                  <a:gd name="T105" fmla="*/ 42 h 814"/>
                  <a:gd name="T106" fmla="*/ 1429 w 1944"/>
                  <a:gd name="T107" fmla="*/ 0 h 814"/>
                  <a:gd name="T108" fmla="*/ 1298 w 1944"/>
                  <a:gd name="T109" fmla="*/ 108 h 814"/>
                  <a:gd name="T110" fmla="*/ 1298 w 1944"/>
                  <a:gd name="T111" fmla="*/ 0 h 814"/>
                  <a:gd name="T112" fmla="*/ 424 w 1944"/>
                  <a:gd name="T113" fmla="*/ 120 h 814"/>
                  <a:gd name="T114" fmla="*/ 436 w 1944"/>
                  <a:gd name="T115" fmla="*/ 156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44" h="814">
                    <a:moveTo>
                      <a:pt x="12" y="18"/>
                    </a:moveTo>
                    <a:lnTo>
                      <a:pt x="0" y="48"/>
                    </a:lnTo>
                    <a:lnTo>
                      <a:pt x="18" y="114"/>
                    </a:lnTo>
                    <a:lnTo>
                      <a:pt x="18" y="144"/>
                    </a:lnTo>
                    <a:lnTo>
                      <a:pt x="6" y="162"/>
                    </a:lnTo>
                    <a:lnTo>
                      <a:pt x="30" y="203"/>
                    </a:lnTo>
                    <a:lnTo>
                      <a:pt x="24" y="221"/>
                    </a:lnTo>
                    <a:lnTo>
                      <a:pt x="66" y="281"/>
                    </a:lnTo>
                    <a:lnTo>
                      <a:pt x="72" y="269"/>
                    </a:lnTo>
                    <a:lnTo>
                      <a:pt x="96" y="269"/>
                    </a:lnTo>
                    <a:lnTo>
                      <a:pt x="78" y="287"/>
                    </a:lnTo>
                    <a:lnTo>
                      <a:pt x="78" y="293"/>
                    </a:lnTo>
                    <a:lnTo>
                      <a:pt x="72" y="287"/>
                    </a:lnTo>
                    <a:lnTo>
                      <a:pt x="84" y="323"/>
                    </a:lnTo>
                    <a:lnTo>
                      <a:pt x="102" y="329"/>
                    </a:lnTo>
                    <a:lnTo>
                      <a:pt x="90" y="341"/>
                    </a:lnTo>
                    <a:lnTo>
                      <a:pt x="137" y="407"/>
                    </a:lnTo>
                    <a:lnTo>
                      <a:pt x="137" y="431"/>
                    </a:lnTo>
                    <a:lnTo>
                      <a:pt x="179" y="437"/>
                    </a:lnTo>
                    <a:lnTo>
                      <a:pt x="203" y="455"/>
                    </a:lnTo>
                    <a:lnTo>
                      <a:pt x="209" y="449"/>
                    </a:lnTo>
                    <a:lnTo>
                      <a:pt x="215" y="467"/>
                    </a:lnTo>
                    <a:lnTo>
                      <a:pt x="233" y="461"/>
                    </a:lnTo>
                    <a:lnTo>
                      <a:pt x="257" y="497"/>
                    </a:lnTo>
                    <a:lnTo>
                      <a:pt x="263" y="515"/>
                    </a:lnTo>
                    <a:lnTo>
                      <a:pt x="335" y="503"/>
                    </a:lnTo>
                    <a:lnTo>
                      <a:pt x="472" y="562"/>
                    </a:lnTo>
                    <a:lnTo>
                      <a:pt x="574" y="562"/>
                    </a:lnTo>
                    <a:lnTo>
                      <a:pt x="574" y="545"/>
                    </a:lnTo>
                    <a:lnTo>
                      <a:pt x="634" y="545"/>
                    </a:lnTo>
                    <a:lnTo>
                      <a:pt x="688" y="586"/>
                    </a:lnTo>
                    <a:lnTo>
                      <a:pt x="694" y="622"/>
                    </a:lnTo>
                    <a:lnTo>
                      <a:pt x="747" y="664"/>
                    </a:lnTo>
                    <a:lnTo>
                      <a:pt x="771" y="628"/>
                    </a:lnTo>
                    <a:lnTo>
                      <a:pt x="813" y="628"/>
                    </a:lnTo>
                    <a:lnTo>
                      <a:pt x="813" y="628"/>
                    </a:lnTo>
                    <a:lnTo>
                      <a:pt x="861" y="706"/>
                    </a:lnTo>
                    <a:lnTo>
                      <a:pt x="879" y="712"/>
                    </a:lnTo>
                    <a:lnTo>
                      <a:pt x="897" y="766"/>
                    </a:lnTo>
                    <a:lnTo>
                      <a:pt x="963" y="784"/>
                    </a:lnTo>
                    <a:lnTo>
                      <a:pt x="951" y="742"/>
                    </a:lnTo>
                    <a:lnTo>
                      <a:pt x="975" y="694"/>
                    </a:lnTo>
                    <a:lnTo>
                      <a:pt x="987" y="682"/>
                    </a:lnTo>
                    <a:lnTo>
                      <a:pt x="987" y="676"/>
                    </a:lnTo>
                    <a:lnTo>
                      <a:pt x="1005" y="670"/>
                    </a:lnTo>
                    <a:lnTo>
                      <a:pt x="1005" y="682"/>
                    </a:lnTo>
                    <a:lnTo>
                      <a:pt x="1035" y="664"/>
                    </a:lnTo>
                    <a:lnTo>
                      <a:pt x="1041" y="622"/>
                    </a:lnTo>
                    <a:lnTo>
                      <a:pt x="1047" y="640"/>
                    </a:lnTo>
                    <a:lnTo>
                      <a:pt x="1094" y="628"/>
                    </a:lnTo>
                    <a:lnTo>
                      <a:pt x="1130" y="640"/>
                    </a:lnTo>
                    <a:lnTo>
                      <a:pt x="1136" y="622"/>
                    </a:lnTo>
                    <a:lnTo>
                      <a:pt x="1160" y="628"/>
                    </a:lnTo>
                    <a:lnTo>
                      <a:pt x="1166" y="646"/>
                    </a:lnTo>
                    <a:lnTo>
                      <a:pt x="1208" y="652"/>
                    </a:lnTo>
                    <a:lnTo>
                      <a:pt x="1208" y="640"/>
                    </a:lnTo>
                    <a:lnTo>
                      <a:pt x="1232" y="652"/>
                    </a:lnTo>
                    <a:lnTo>
                      <a:pt x="1226" y="634"/>
                    </a:lnTo>
                    <a:lnTo>
                      <a:pt x="1238" y="610"/>
                    </a:lnTo>
                    <a:lnTo>
                      <a:pt x="1220" y="616"/>
                    </a:lnTo>
                    <a:lnTo>
                      <a:pt x="1208" y="610"/>
                    </a:lnTo>
                    <a:lnTo>
                      <a:pt x="1238" y="604"/>
                    </a:lnTo>
                    <a:lnTo>
                      <a:pt x="1274" y="604"/>
                    </a:lnTo>
                    <a:lnTo>
                      <a:pt x="1286" y="586"/>
                    </a:lnTo>
                    <a:lnTo>
                      <a:pt x="1286" y="604"/>
                    </a:lnTo>
                    <a:lnTo>
                      <a:pt x="1316" y="592"/>
                    </a:lnTo>
                    <a:lnTo>
                      <a:pt x="1316" y="604"/>
                    </a:lnTo>
                    <a:lnTo>
                      <a:pt x="1340" y="598"/>
                    </a:lnTo>
                    <a:lnTo>
                      <a:pt x="1340" y="604"/>
                    </a:lnTo>
                    <a:lnTo>
                      <a:pt x="1370" y="616"/>
                    </a:lnTo>
                    <a:lnTo>
                      <a:pt x="1381" y="628"/>
                    </a:lnTo>
                    <a:lnTo>
                      <a:pt x="1393" y="628"/>
                    </a:lnTo>
                    <a:lnTo>
                      <a:pt x="1423" y="610"/>
                    </a:lnTo>
                    <a:lnTo>
                      <a:pt x="1441" y="628"/>
                    </a:lnTo>
                    <a:lnTo>
                      <a:pt x="1441" y="640"/>
                    </a:lnTo>
                    <a:lnTo>
                      <a:pt x="1459" y="652"/>
                    </a:lnTo>
                    <a:lnTo>
                      <a:pt x="1471" y="652"/>
                    </a:lnTo>
                    <a:lnTo>
                      <a:pt x="1471" y="676"/>
                    </a:lnTo>
                    <a:lnTo>
                      <a:pt x="1465" y="706"/>
                    </a:lnTo>
                    <a:lnTo>
                      <a:pt x="1477" y="694"/>
                    </a:lnTo>
                    <a:lnTo>
                      <a:pt x="1471" y="718"/>
                    </a:lnTo>
                    <a:lnTo>
                      <a:pt x="1483" y="742"/>
                    </a:lnTo>
                    <a:lnTo>
                      <a:pt x="1489" y="742"/>
                    </a:lnTo>
                    <a:lnTo>
                      <a:pt x="1507" y="784"/>
                    </a:lnTo>
                    <a:lnTo>
                      <a:pt x="1513" y="784"/>
                    </a:lnTo>
                    <a:lnTo>
                      <a:pt x="1525" y="802"/>
                    </a:lnTo>
                    <a:lnTo>
                      <a:pt x="1525" y="808"/>
                    </a:lnTo>
                    <a:lnTo>
                      <a:pt x="1519" y="808"/>
                    </a:lnTo>
                    <a:lnTo>
                      <a:pt x="1531" y="814"/>
                    </a:lnTo>
                    <a:lnTo>
                      <a:pt x="1555" y="808"/>
                    </a:lnTo>
                    <a:lnTo>
                      <a:pt x="1555" y="784"/>
                    </a:lnTo>
                    <a:lnTo>
                      <a:pt x="1561" y="772"/>
                    </a:lnTo>
                    <a:lnTo>
                      <a:pt x="1561" y="736"/>
                    </a:lnTo>
                    <a:lnTo>
                      <a:pt x="1549" y="712"/>
                    </a:lnTo>
                    <a:lnTo>
                      <a:pt x="1543" y="700"/>
                    </a:lnTo>
                    <a:lnTo>
                      <a:pt x="1543" y="688"/>
                    </a:lnTo>
                    <a:lnTo>
                      <a:pt x="1543" y="688"/>
                    </a:lnTo>
                    <a:lnTo>
                      <a:pt x="1543" y="676"/>
                    </a:lnTo>
                    <a:lnTo>
                      <a:pt x="1525" y="652"/>
                    </a:lnTo>
                    <a:lnTo>
                      <a:pt x="1519" y="628"/>
                    </a:lnTo>
                    <a:lnTo>
                      <a:pt x="1513" y="598"/>
                    </a:lnTo>
                    <a:lnTo>
                      <a:pt x="1513" y="586"/>
                    </a:lnTo>
                    <a:lnTo>
                      <a:pt x="1513" y="580"/>
                    </a:lnTo>
                    <a:lnTo>
                      <a:pt x="1519" y="574"/>
                    </a:lnTo>
                    <a:lnTo>
                      <a:pt x="1519" y="562"/>
                    </a:lnTo>
                    <a:lnTo>
                      <a:pt x="1531" y="533"/>
                    </a:lnTo>
                    <a:lnTo>
                      <a:pt x="1537" y="527"/>
                    </a:lnTo>
                    <a:lnTo>
                      <a:pt x="1543" y="527"/>
                    </a:lnTo>
                    <a:lnTo>
                      <a:pt x="1543" y="515"/>
                    </a:lnTo>
                    <a:lnTo>
                      <a:pt x="1543" y="509"/>
                    </a:lnTo>
                    <a:lnTo>
                      <a:pt x="1561" y="515"/>
                    </a:lnTo>
                    <a:lnTo>
                      <a:pt x="1585" y="491"/>
                    </a:lnTo>
                    <a:lnTo>
                      <a:pt x="1597" y="491"/>
                    </a:lnTo>
                    <a:lnTo>
                      <a:pt x="1597" y="473"/>
                    </a:lnTo>
                    <a:lnTo>
                      <a:pt x="1621" y="461"/>
                    </a:lnTo>
                    <a:lnTo>
                      <a:pt x="1639" y="455"/>
                    </a:lnTo>
                    <a:lnTo>
                      <a:pt x="1645" y="443"/>
                    </a:lnTo>
                    <a:lnTo>
                      <a:pt x="1669" y="431"/>
                    </a:lnTo>
                    <a:lnTo>
                      <a:pt x="1687" y="425"/>
                    </a:lnTo>
                    <a:lnTo>
                      <a:pt x="1693" y="419"/>
                    </a:lnTo>
                    <a:lnTo>
                      <a:pt x="1693" y="413"/>
                    </a:lnTo>
                    <a:lnTo>
                      <a:pt x="1687" y="413"/>
                    </a:lnTo>
                    <a:lnTo>
                      <a:pt x="1687" y="413"/>
                    </a:lnTo>
                    <a:lnTo>
                      <a:pt x="1687" y="407"/>
                    </a:lnTo>
                    <a:lnTo>
                      <a:pt x="1693" y="401"/>
                    </a:lnTo>
                    <a:lnTo>
                      <a:pt x="1681" y="395"/>
                    </a:lnTo>
                    <a:lnTo>
                      <a:pt x="1693" y="389"/>
                    </a:lnTo>
                    <a:lnTo>
                      <a:pt x="1704" y="395"/>
                    </a:lnTo>
                    <a:lnTo>
                      <a:pt x="1716" y="383"/>
                    </a:lnTo>
                    <a:lnTo>
                      <a:pt x="1716" y="371"/>
                    </a:lnTo>
                    <a:lnTo>
                      <a:pt x="1710" y="383"/>
                    </a:lnTo>
                    <a:lnTo>
                      <a:pt x="1704" y="371"/>
                    </a:lnTo>
                    <a:lnTo>
                      <a:pt x="1687" y="371"/>
                    </a:lnTo>
                    <a:lnTo>
                      <a:pt x="1687" y="353"/>
                    </a:lnTo>
                    <a:lnTo>
                      <a:pt x="1693" y="365"/>
                    </a:lnTo>
                    <a:lnTo>
                      <a:pt x="1716" y="359"/>
                    </a:lnTo>
                    <a:lnTo>
                      <a:pt x="1710" y="347"/>
                    </a:lnTo>
                    <a:lnTo>
                      <a:pt x="1710" y="341"/>
                    </a:lnTo>
                    <a:lnTo>
                      <a:pt x="1710" y="329"/>
                    </a:lnTo>
                    <a:lnTo>
                      <a:pt x="1693" y="329"/>
                    </a:lnTo>
                    <a:lnTo>
                      <a:pt x="1693" y="317"/>
                    </a:lnTo>
                    <a:lnTo>
                      <a:pt x="1699" y="299"/>
                    </a:lnTo>
                    <a:lnTo>
                      <a:pt x="1693" y="299"/>
                    </a:lnTo>
                    <a:lnTo>
                      <a:pt x="1699" y="281"/>
                    </a:lnTo>
                    <a:lnTo>
                      <a:pt x="1663" y="257"/>
                    </a:lnTo>
                    <a:lnTo>
                      <a:pt x="1669" y="245"/>
                    </a:lnTo>
                    <a:lnTo>
                      <a:pt x="1669" y="257"/>
                    </a:lnTo>
                    <a:lnTo>
                      <a:pt x="1693" y="263"/>
                    </a:lnTo>
                    <a:lnTo>
                      <a:pt x="1693" y="221"/>
                    </a:lnTo>
                    <a:lnTo>
                      <a:pt x="1704" y="209"/>
                    </a:lnTo>
                    <a:lnTo>
                      <a:pt x="1704" y="209"/>
                    </a:lnTo>
                    <a:lnTo>
                      <a:pt x="1710" y="215"/>
                    </a:lnTo>
                    <a:lnTo>
                      <a:pt x="1704" y="221"/>
                    </a:lnTo>
                    <a:lnTo>
                      <a:pt x="1704" y="233"/>
                    </a:lnTo>
                    <a:lnTo>
                      <a:pt x="1699" y="233"/>
                    </a:lnTo>
                    <a:lnTo>
                      <a:pt x="1704" y="251"/>
                    </a:lnTo>
                    <a:lnTo>
                      <a:pt x="1704" y="263"/>
                    </a:lnTo>
                    <a:lnTo>
                      <a:pt x="1722" y="281"/>
                    </a:lnTo>
                    <a:lnTo>
                      <a:pt x="1716" y="287"/>
                    </a:lnTo>
                    <a:lnTo>
                      <a:pt x="1710" y="311"/>
                    </a:lnTo>
                    <a:lnTo>
                      <a:pt x="1716" y="317"/>
                    </a:lnTo>
                    <a:lnTo>
                      <a:pt x="1716" y="299"/>
                    </a:lnTo>
                    <a:lnTo>
                      <a:pt x="1734" y="281"/>
                    </a:lnTo>
                    <a:lnTo>
                      <a:pt x="1746" y="251"/>
                    </a:lnTo>
                    <a:lnTo>
                      <a:pt x="1722" y="215"/>
                    </a:lnTo>
                    <a:lnTo>
                      <a:pt x="1728" y="209"/>
                    </a:lnTo>
                    <a:lnTo>
                      <a:pt x="1746" y="221"/>
                    </a:lnTo>
                    <a:lnTo>
                      <a:pt x="1752" y="239"/>
                    </a:lnTo>
                    <a:lnTo>
                      <a:pt x="1776" y="198"/>
                    </a:lnTo>
                    <a:lnTo>
                      <a:pt x="1776" y="192"/>
                    </a:lnTo>
                    <a:lnTo>
                      <a:pt x="1782" y="186"/>
                    </a:lnTo>
                    <a:lnTo>
                      <a:pt x="1782" y="174"/>
                    </a:lnTo>
                    <a:lnTo>
                      <a:pt x="1770" y="162"/>
                    </a:lnTo>
                    <a:lnTo>
                      <a:pt x="1788" y="138"/>
                    </a:lnTo>
                    <a:lnTo>
                      <a:pt x="1812" y="132"/>
                    </a:lnTo>
                    <a:lnTo>
                      <a:pt x="1818" y="126"/>
                    </a:lnTo>
                    <a:lnTo>
                      <a:pt x="1830" y="126"/>
                    </a:lnTo>
                    <a:lnTo>
                      <a:pt x="1872" y="120"/>
                    </a:lnTo>
                    <a:lnTo>
                      <a:pt x="1878" y="108"/>
                    </a:lnTo>
                    <a:lnTo>
                      <a:pt x="1884" y="114"/>
                    </a:lnTo>
                    <a:lnTo>
                      <a:pt x="1896" y="108"/>
                    </a:lnTo>
                    <a:lnTo>
                      <a:pt x="1902" y="114"/>
                    </a:lnTo>
                    <a:lnTo>
                      <a:pt x="1914" y="114"/>
                    </a:lnTo>
                    <a:lnTo>
                      <a:pt x="1926" y="102"/>
                    </a:lnTo>
                    <a:lnTo>
                      <a:pt x="1920" y="96"/>
                    </a:lnTo>
                    <a:lnTo>
                      <a:pt x="1914" y="102"/>
                    </a:lnTo>
                    <a:lnTo>
                      <a:pt x="1902" y="96"/>
                    </a:lnTo>
                    <a:lnTo>
                      <a:pt x="1890" y="78"/>
                    </a:lnTo>
                    <a:lnTo>
                      <a:pt x="1896" y="60"/>
                    </a:lnTo>
                    <a:lnTo>
                      <a:pt x="1890" y="42"/>
                    </a:lnTo>
                    <a:lnTo>
                      <a:pt x="1902" y="36"/>
                    </a:lnTo>
                    <a:lnTo>
                      <a:pt x="1920" y="0"/>
                    </a:lnTo>
                    <a:lnTo>
                      <a:pt x="1932" y="6"/>
                    </a:lnTo>
                    <a:lnTo>
                      <a:pt x="1944" y="0"/>
                    </a:lnTo>
                    <a:lnTo>
                      <a:pt x="1704" y="0"/>
                    </a:lnTo>
                    <a:lnTo>
                      <a:pt x="1704" y="18"/>
                    </a:lnTo>
                    <a:lnTo>
                      <a:pt x="1651" y="30"/>
                    </a:lnTo>
                    <a:lnTo>
                      <a:pt x="1627" y="24"/>
                    </a:lnTo>
                    <a:lnTo>
                      <a:pt x="1603" y="30"/>
                    </a:lnTo>
                    <a:lnTo>
                      <a:pt x="1603" y="48"/>
                    </a:lnTo>
                    <a:lnTo>
                      <a:pt x="1609" y="48"/>
                    </a:lnTo>
                    <a:lnTo>
                      <a:pt x="1549" y="96"/>
                    </a:lnTo>
                    <a:lnTo>
                      <a:pt x="1537" y="96"/>
                    </a:lnTo>
                    <a:lnTo>
                      <a:pt x="1501" y="114"/>
                    </a:lnTo>
                    <a:lnTo>
                      <a:pt x="1465" y="120"/>
                    </a:lnTo>
                    <a:lnTo>
                      <a:pt x="1447" y="108"/>
                    </a:lnTo>
                    <a:lnTo>
                      <a:pt x="1459" y="90"/>
                    </a:lnTo>
                    <a:lnTo>
                      <a:pt x="1459" y="90"/>
                    </a:lnTo>
                    <a:lnTo>
                      <a:pt x="1465" y="72"/>
                    </a:lnTo>
                    <a:lnTo>
                      <a:pt x="1471" y="66"/>
                    </a:lnTo>
                    <a:lnTo>
                      <a:pt x="1477" y="42"/>
                    </a:lnTo>
                    <a:lnTo>
                      <a:pt x="1477" y="42"/>
                    </a:lnTo>
                    <a:lnTo>
                      <a:pt x="1465" y="0"/>
                    </a:lnTo>
                    <a:lnTo>
                      <a:pt x="1447" y="0"/>
                    </a:lnTo>
                    <a:lnTo>
                      <a:pt x="1429" y="12"/>
                    </a:lnTo>
                    <a:lnTo>
                      <a:pt x="1429" y="0"/>
                    </a:lnTo>
                    <a:lnTo>
                      <a:pt x="1346" y="0"/>
                    </a:lnTo>
                    <a:lnTo>
                      <a:pt x="1346" y="42"/>
                    </a:lnTo>
                    <a:lnTo>
                      <a:pt x="1322" y="102"/>
                    </a:lnTo>
                    <a:lnTo>
                      <a:pt x="1298" y="108"/>
                    </a:lnTo>
                    <a:lnTo>
                      <a:pt x="1286" y="78"/>
                    </a:lnTo>
                    <a:lnTo>
                      <a:pt x="1292" y="54"/>
                    </a:lnTo>
                    <a:lnTo>
                      <a:pt x="1292" y="30"/>
                    </a:lnTo>
                    <a:lnTo>
                      <a:pt x="1298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18"/>
                    </a:lnTo>
                    <a:close/>
                    <a:moveTo>
                      <a:pt x="424" y="120"/>
                    </a:moveTo>
                    <a:lnTo>
                      <a:pt x="442" y="114"/>
                    </a:lnTo>
                    <a:lnTo>
                      <a:pt x="436" y="126"/>
                    </a:lnTo>
                    <a:lnTo>
                      <a:pt x="448" y="138"/>
                    </a:lnTo>
                    <a:lnTo>
                      <a:pt x="436" y="156"/>
                    </a:lnTo>
                    <a:lnTo>
                      <a:pt x="401" y="108"/>
                    </a:lnTo>
                    <a:lnTo>
                      <a:pt x="424" y="12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5" name="Freeform 82"/>
              <p:cNvSpPr>
                <a:spLocks/>
              </p:cNvSpPr>
              <p:nvPr/>
            </p:nvSpPr>
            <p:spPr bwMode="auto">
              <a:xfrm>
                <a:off x="1857" y="84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6" name="Freeform 83"/>
              <p:cNvSpPr>
                <a:spLocks/>
              </p:cNvSpPr>
              <p:nvPr/>
            </p:nvSpPr>
            <p:spPr bwMode="auto">
              <a:xfrm>
                <a:off x="822" y="67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12 h 12"/>
                  <a:gd name="T4" fmla="*/ 12 w 12"/>
                  <a:gd name="T5" fmla="*/ 12 h 12"/>
                  <a:gd name="T6" fmla="*/ 12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7" name="Freeform 84"/>
              <p:cNvSpPr>
                <a:spLocks/>
              </p:cNvSpPr>
              <p:nvPr/>
            </p:nvSpPr>
            <p:spPr bwMode="auto">
              <a:xfrm>
                <a:off x="661" y="515"/>
                <a:ext cx="1059" cy="706"/>
              </a:xfrm>
              <a:custGeom>
                <a:avLst/>
                <a:gdLst>
                  <a:gd name="T0" fmla="*/ 100 w 177"/>
                  <a:gd name="T1" fmla="*/ 34 h 118"/>
                  <a:gd name="T2" fmla="*/ 100 w 177"/>
                  <a:gd name="T3" fmla="*/ 34 h 118"/>
                  <a:gd name="T4" fmla="*/ 85 w 177"/>
                  <a:gd name="T5" fmla="*/ 21 h 118"/>
                  <a:gd name="T6" fmla="*/ 72 w 177"/>
                  <a:gd name="T7" fmla="*/ 20 h 118"/>
                  <a:gd name="T8" fmla="*/ 62 w 177"/>
                  <a:gd name="T9" fmla="*/ 7 h 118"/>
                  <a:gd name="T10" fmla="*/ 52 w 177"/>
                  <a:gd name="T11" fmla="*/ 10 h 118"/>
                  <a:gd name="T12" fmla="*/ 35 w 177"/>
                  <a:gd name="T13" fmla="*/ 10 h 118"/>
                  <a:gd name="T14" fmla="*/ 12 w 177"/>
                  <a:gd name="T15" fmla="*/ 0 h 118"/>
                  <a:gd name="T16" fmla="*/ 0 w 177"/>
                  <a:gd name="T17" fmla="*/ 2 h 118"/>
                  <a:gd name="T18" fmla="*/ 8 w 177"/>
                  <a:gd name="T19" fmla="*/ 21 h 118"/>
                  <a:gd name="T20" fmla="*/ 18 w 177"/>
                  <a:gd name="T21" fmla="*/ 30 h 118"/>
                  <a:gd name="T22" fmla="*/ 13 w 177"/>
                  <a:gd name="T23" fmla="*/ 34 h 118"/>
                  <a:gd name="T24" fmla="*/ 23 w 177"/>
                  <a:gd name="T25" fmla="*/ 40 h 118"/>
                  <a:gd name="T26" fmla="*/ 28 w 177"/>
                  <a:gd name="T27" fmla="*/ 45 h 118"/>
                  <a:gd name="T28" fmla="*/ 29 w 177"/>
                  <a:gd name="T29" fmla="*/ 54 h 118"/>
                  <a:gd name="T30" fmla="*/ 40 w 177"/>
                  <a:gd name="T31" fmla="*/ 62 h 118"/>
                  <a:gd name="T32" fmla="*/ 44 w 177"/>
                  <a:gd name="T33" fmla="*/ 65 h 118"/>
                  <a:gd name="T34" fmla="*/ 41 w 177"/>
                  <a:gd name="T35" fmla="*/ 58 h 118"/>
                  <a:gd name="T36" fmla="*/ 37 w 177"/>
                  <a:gd name="T37" fmla="*/ 56 h 118"/>
                  <a:gd name="T38" fmla="*/ 34 w 177"/>
                  <a:gd name="T39" fmla="*/ 46 h 118"/>
                  <a:gd name="T40" fmla="*/ 31 w 177"/>
                  <a:gd name="T41" fmla="*/ 41 h 118"/>
                  <a:gd name="T42" fmla="*/ 25 w 177"/>
                  <a:gd name="T43" fmla="*/ 30 h 118"/>
                  <a:gd name="T44" fmla="*/ 15 w 177"/>
                  <a:gd name="T45" fmla="*/ 13 h 118"/>
                  <a:gd name="T46" fmla="*/ 14 w 177"/>
                  <a:gd name="T47" fmla="*/ 7 h 118"/>
                  <a:gd name="T48" fmla="*/ 28 w 177"/>
                  <a:gd name="T49" fmla="*/ 25 h 118"/>
                  <a:gd name="T50" fmla="*/ 38 w 177"/>
                  <a:gd name="T51" fmla="*/ 34 h 118"/>
                  <a:gd name="T52" fmla="*/ 47 w 177"/>
                  <a:gd name="T53" fmla="*/ 45 h 118"/>
                  <a:gd name="T54" fmla="*/ 48 w 177"/>
                  <a:gd name="T55" fmla="*/ 48 h 118"/>
                  <a:gd name="T56" fmla="*/ 54 w 177"/>
                  <a:gd name="T57" fmla="*/ 53 h 118"/>
                  <a:gd name="T58" fmla="*/ 67 w 177"/>
                  <a:gd name="T59" fmla="*/ 68 h 118"/>
                  <a:gd name="T60" fmla="*/ 69 w 177"/>
                  <a:gd name="T61" fmla="*/ 80 h 118"/>
                  <a:gd name="T62" fmla="*/ 68 w 177"/>
                  <a:gd name="T63" fmla="*/ 83 h 118"/>
                  <a:gd name="T64" fmla="*/ 79 w 177"/>
                  <a:gd name="T65" fmla="*/ 92 h 118"/>
                  <a:gd name="T66" fmla="*/ 91 w 177"/>
                  <a:gd name="T67" fmla="*/ 98 h 118"/>
                  <a:gd name="T68" fmla="*/ 116 w 177"/>
                  <a:gd name="T69" fmla="*/ 111 h 118"/>
                  <a:gd name="T70" fmla="*/ 130 w 177"/>
                  <a:gd name="T71" fmla="*/ 108 h 118"/>
                  <a:gd name="T72" fmla="*/ 146 w 177"/>
                  <a:gd name="T73" fmla="*/ 118 h 118"/>
                  <a:gd name="T74" fmla="*/ 156 w 177"/>
                  <a:gd name="T75" fmla="*/ 108 h 118"/>
                  <a:gd name="T76" fmla="*/ 153 w 177"/>
                  <a:gd name="T77" fmla="*/ 101 h 118"/>
                  <a:gd name="T78" fmla="*/ 163 w 177"/>
                  <a:gd name="T79" fmla="*/ 97 h 118"/>
                  <a:gd name="T80" fmla="*/ 166 w 177"/>
                  <a:gd name="T81" fmla="*/ 97 h 118"/>
                  <a:gd name="T82" fmla="*/ 168 w 177"/>
                  <a:gd name="T83" fmla="*/ 93 h 118"/>
                  <a:gd name="T84" fmla="*/ 169 w 177"/>
                  <a:gd name="T85" fmla="*/ 95 h 118"/>
                  <a:gd name="T86" fmla="*/ 171 w 177"/>
                  <a:gd name="T87" fmla="*/ 96 h 118"/>
                  <a:gd name="T88" fmla="*/ 173 w 177"/>
                  <a:gd name="T89" fmla="*/ 86 h 118"/>
                  <a:gd name="T90" fmla="*/ 177 w 177"/>
                  <a:gd name="T91" fmla="*/ 79 h 118"/>
                  <a:gd name="T92" fmla="*/ 169 w 177"/>
                  <a:gd name="T93" fmla="*/ 74 h 118"/>
                  <a:gd name="T94" fmla="*/ 158 w 177"/>
                  <a:gd name="T95" fmla="*/ 76 h 118"/>
                  <a:gd name="T96" fmla="*/ 154 w 177"/>
                  <a:gd name="T97" fmla="*/ 90 h 118"/>
                  <a:gd name="T98" fmla="*/ 150 w 177"/>
                  <a:gd name="T99" fmla="*/ 93 h 118"/>
                  <a:gd name="T100" fmla="*/ 146 w 177"/>
                  <a:gd name="T101" fmla="*/ 92 h 118"/>
                  <a:gd name="T102" fmla="*/ 129 w 177"/>
                  <a:gd name="T103" fmla="*/ 93 h 118"/>
                  <a:gd name="T104" fmla="*/ 120 w 177"/>
                  <a:gd name="T105" fmla="*/ 84 h 118"/>
                  <a:gd name="T106" fmla="*/ 117 w 177"/>
                  <a:gd name="T107" fmla="*/ 76 h 118"/>
                  <a:gd name="T108" fmla="*/ 114 w 177"/>
                  <a:gd name="T109" fmla="*/ 67 h 118"/>
                  <a:gd name="T110" fmla="*/ 113 w 177"/>
                  <a:gd name="T111" fmla="*/ 60 h 118"/>
                  <a:gd name="T112" fmla="*/ 116 w 177"/>
                  <a:gd name="T113" fmla="*/ 50 h 118"/>
                  <a:gd name="T114" fmla="*/ 118 w 177"/>
                  <a:gd name="T115" fmla="*/ 49 h 118"/>
                  <a:gd name="T116" fmla="*/ 106 w 177"/>
                  <a:gd name="T117" fmla="*/ 4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7" h="118">
                    <a:moveTo>
                      <a:pt x="103" y="35"/>
                    </a:move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9" y="80"/>
                      <a:pt x="69" y="80"/>
                      <a:pt x="69" y="80"/>
                    </a:cubicBezTo>
                    <a:cubicBezTo>
                      <a:pt x="70" y="81"/>
                      <a:pt x="70" y="81"/>
                      <a:pt x="70" y="81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116" y="111"/>
                      <a:pt x="116" y="111"/>
                      <a:pt x="116" y="111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46" y="118"/>
                      <a:pt x="146" y="118"/>
                      <a:pt x="146" y="118"/>
                    </a:cubicBezTo>
                    <a:cubicBezTo>
                      <a:pt x="149" y="109"/>
                      <a:pt x="149" y="109"/>
                      <a:pt x="149" y="109"/>
                    </a:cubicBezTo>
                    <a:cubicBezTo>
                      <a:pt x="156" y="108"/>
                      <a:pt x="156" y="108"/>
                      <a:pt x="156" y="108"/>
                    </a:cubicBezTo>
                    <a:cubicBezTo>
                      <a:pt x="150" y="101"/>
                      <a:pt x="150" y="101"/>
                      <a:pt x="150" y="101"/>
                    </a:cubicBezTo>
                    <a:cubicBezTo>
                      <a:pt x="153" y="101"/>
                      <a:pt x="153" y="101"/>
                      <a:pt x="153" y="101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6" y="97"/>
                      <a:pt x="166" y="97"/>
                      <a:pt x="166" y="97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9" y="95"/>
                      <a:pt x="169" y="95"/>
                      <a:pt x="169" y="95"/>
                    </a:cubicBezTo>
                    <a:cubicBezTo>
                      <a:pt x="170" y="92"/>
                      <a:pt x="170" y="92"/>
                      <a:pt x="170" y="92"/>
                    </a:cubicBezTo>
                    <a:cubicBezTo>
                      <a:pt x="171" y="96"/>
                      <a:pt x="171" y="96"/>
                      <a:pt x="171" y="96"/>
                    </a:cubicBezTo>
                    <a:cubicBezTo>
                      <a:pt x="173" y="89"/>
                      <a:pt x="173" y="89"/>
                      <a:pt x="173" y="89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4" y="82"/>
                      <a:pt x="174" y="82"/>
                      <a:pt x="174" y="82"/>
                    </a:cubicBezTo>
                    <a:cubicBezTo>
                      <a:pt x="177" y="79"/>
                      <a:pt x="177" y="79"/>
                      <a:pt x="177" y="79"/>
                    </a:cubicBezTo>
                    <a:cubicBezTo>
                      <a:pt x="176" y="75"/>
                      <a:pt x="176" y="75"/>
                      <a:pt x="176" y="75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58" y="76"/>
                      <a:pt x="158" y="76"/>
                      <a:pt x="158" y="76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90"/>
                      <a:pt x="154" y="90"/>
                      <a:pt x="154" y="90"/>
                    </a:cubicBezTo>
                    <a:cubicBezTo>
                      <a:pt x="151" y="91"/>
                      <a:pt x="151" y="91"/>
                      <a:pt x="151" y="91"/>
                    </a:cubicBezTo>
                    <a:cubicBezTo>
                      <a:pt x="150" y="93"/>
                      <a:pt x="150" y="93"/>
                      <a:pt x="150" y="93"/>
                    </a:cubicBezTo>
                    <a:cubicBezTo>
                      <a:pt x="148" y="94"/>
                      <a:pt x="148" y="94"/>
                      <a:pt x="148" y="94"/>
                    </a:cubicBezTo>
                    <a:cubicBezTo>
                      <a:pt x="146" y="92"/>
                      <a:pt x="146" y="92"/>
                      <a:pt x="146" y="92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29" y="93"/>
                      <a:pt x="129" y="93"/>
                      <a:pt x="129" y="93"/>
                    </a:cubicBezTo>
                    <a:cubicBezTo>
                      <a:pt x="124" y="92"/>
                      <a:pt x="124" y="92"/>
                      <a:pt x="124" y="92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3" y="71"/>
                      <a:pt x="113" y="71"/>
                      <a:pt x="113" y="71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54"/>
                      <a:pt x="113" y="54"/>
                      <a:pt x="113" y="54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6" y="50"/>
                      <a:pt x="116" y="53"/>
                      <a:pt x="116" y="53"/>
                    </a:cubicBezTo>
                    <a:cubicBezTo>
                      <a:pt x="116" y="53"/>
                      <a:pt x="118" y="49"/>
                      <a:pt x="118" y="4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06" y="44"/>
                      <a:pt x="106" y="44"/>
                      <a:pt x="106" y="44"/>
                    </a:cubicBezTo>
                    <a:lnTo>
                      <a:pt x="103" y="3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8" name="Freeform 85"/>
              <p:cNvSpPr>
                <a:spLocks/>
              </p:cNvSpPr>
              <p:nvPr/>
            </p:nvSpPr>
            <p:spPr bwMode="auto">
              <a:xfrm>
                <a:off x="1259" y="71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9" name="Freeform 86"/>
              <p:cNvSpPr>
                <a:spLocks/>
              </p:cNvSpPr>
              <p:nvPr/>
            </p:nvSpPr>
            <p:spPr bwMode="auto">
              <a:xfrm>
                <a:off x="972" y="557"/>
                <a:ext cx="114" cy="41"/>
              </a:xfrm>
              <a:custGeom>
                <a:avLst/>
                <a:gdLst>
                  <a:gd name="T0" fmla="*/ 114 w 114"/>
                  <a:gd name="T1" fmla="*/ 41 h 41"/>
                  <a:gd name="T2" fmla="*/ 60 w 114"/>
                  <a:gd name="T3" fmla="*/ 0 h 41"/>
                  <a:gd name="T4" fmla="*/ 0 w 114"/>
                  <a:gd name="T5" fmla="*/ 0 h 41"/>
                  <a:gd name="T6" fmla="*/ 60 w 114"/>
                  <a:gd name="T7" fmla="*/ 0 h 41"/>
                  <a:gd name="T8" fmla="*/ 114 w 114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41">
                    <a:moveTo>
                      <a:pt x="114" y="41"/>
                    </a:moveTo>
                    <a:lnTo>
                      <a:pt x="60" y="0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114" y="4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0" name="Freeform 87"/>
              <p:cNvSpPr>
                <a:spLocks/>
              </p:cNvSpPr>
              <p:nvPr/>
            </p:nvSpPr>
            <p:spPr bwMode="auto">
              <a:xfrm>
                <a:off x="1636" y="1071"/>
                <a:ext cx="36" cy="102"/>
              </a:xfrm>
              <a:custGeom>
                <a:avLst/>
                <a:gdLst>
                  <a:gd name="T0" fmla="*/ 18 w 36"/>
                  <a:gd name="T1" fmla="*/ 24 h 102"/>
                  <a:gd name="T2" fmla="*/ 0 w 36"/>
                  <a:gd name="T3" fmla="*/ 24 h 102"/>
                  <a:gd name="T4" fmla="*/ 0 w 36"/>
                  <a:gd name="T5" fmla="*/ 24 h 102"/>
                  <a:gd name="T6" fmla="*/ 0 w 36"/>
                  <a:gd name="T7" fmla="*/ 102 h 102"/>
                  <a:gd name="T8" fmla="*/ 12 w 36"/>
                  <a:gd name="T9" fmla="*/ 102 h 102"/>
                  <a:gd name="T10" fmla="*/ 12 w 36"/>
                  <a:gd name="T11" fmla="*/ 96 h 102"/>
                  <a:gd name="T12" fmla="*/ 30 w 36"/>
                  <a:gd name="T13" fmla="*/ 78 h 102"/>
                  <a:gd name="T14" fmla="*/ 36 w 36"/>
                  <a:gd name="T15" fmla="*/ 18 h 102"/>
                  <a:gd name="T16" fmla="*/ 36 w 36"/>
                  <a:gd name="T17" fmla="*/ 12 h 102"/>
                  <a:gd name="T18" fmla="*/ 30 w 36"/>
                  <a:gd name="T19" fmla="*/ 0 h 102"/>
                  <a:gd name="T20" fmla="*/ 18 w 36"/>
                  <a:gd name="T21" fmla="*/ 2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02">
                    <a:moveTo>
                      <a:pt x="18" y="24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0" y="102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30" y="78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0" y="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1" name="Freeform 88"/>
              <p:cNvSpPr>
                <a:spLocks/>
              </p:cNvSpPr>
              <p:nvPr/>
            </p:nvSpPr>
            <p:spPr bwMode="auto">
              <a:xfrm>
                <a:off x="1654" y="1071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2" name="Rectangle 89"/>
              <p:cNvSpPr>
                <a:spLocks noChangeArrowheads="1"/>
              </p:cNvSpPr>
              <p:nvPr/>
            </p:nvSpPr>
            <p:spPr bwMode="auto">
              <a:xfrm>
                <a:off x="1636" y="1095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3" name="Freeform 90"/>
              <p:cNvSpPr>
                <a:spLocks/>
              </p:cNvSpPr>
              <p:nvPr/>
            </p:nvSpPr>
            <p:spPr bwMode="auto">
              <a:xfrm>
                <a:off x="1534" y="1095"/>
                <a:ext cx="138" cy="156"/>
              </a:xfrm>
              <a:custGeom>
                <a:avLst/>
                <a:gdLst>
                  <a:gd name="T0" fmla="*/ 102 w 138"/>
                  <a:gd name="T1" fmla="*/ 78 h 156"/>
                  <a:gd name="T2" fmla="*/ 102 w 138"/>
                  <a:gd name="T3" fmla="*/ 0 h 156"/>
                  <a:gd name="T4" fmla="*/ 42 w 138"/>
                  <a:gd name="T5" fmla="*/ 6 h 156"/>
                  <a:gd name="T6" fmla="*/ 42 w 138"/>
                  <a:gd name="T7" fmla="*/ 24 h 156"/>
                  <a:gd name="T8" fmla="*/ 24 w 138"/>
                  <a:gd name="T9" fmla="*/ 24 h 156"/>
                  <a:gd name="T10" fmla="*/ 60 w 138"/>
                  <a:gd name="T11" fmla="*/ 66 h 156"/>
                  <a:gd name="T12" fmla="*/ 18 w 138"/>
                  <a:gd name="T13" fmla="*/ 72 h 156"/>
                  <a:gd name="T14" fmla="*/ 0 w 138"/>
                  <a:gd name="T15" fmla="*/ 126 h 156"/>
                  <a:gd name="T16" fmla="*/ 30 w 138"/>
                  <a:gd name="T17" fmla="*/ 150 h 156"/>
                  <a:gd name="T18" fmla="*/ 72 w 138"/>
                  <a:gd name="T19" fmla="*/ 150 h 156"/>
                  <a:gd name="T20" fmla="*/ 72 w 138"/>
                  <a:gd name="T21" fmla="*/ 156 h 156"/>
                  <a:gd name="T22" fmla="*/ 96 w 138"/>
                  <a:gd name="T23" fmla="*/ 126 h 156"/>
                  <a:gd name="T24" fmla="*/ 102 w 138"/>
                  <a:gd name="T25" fmla="*/ 132 h 156"/>
                  <a:gd name="T26" fmla="*/ 102 w 138"/>
                  <a:gd name="T27" fmla="*/ 108 h 156"/>
                  <a:gd name="T28" fmla="*/ 138 w 138"/>
                  <a:gd name="T29" fmla="*/ 84 h 156"/>
                  <a:gd name="T30" fmla="*/ 120 w 138"/>
                  <a:gd name="T31" fmla="*/ 84 h 156"/>
                  <a:gd name="T32" fmla="*/ 114 w 138"/>
                  <a:gd name="T33" fmla="*/ 78 h 156"/>
                  <a:gd name="T34" fmla="*/ 114 w 138"/>
                  <a:gd name="T35" fmla="*/ 78 h 156"/>
                  <a:gd name="T36" fmla="*/ 114 w 138"/>
                  <a:gd name="T37" fmla="*/ 78 h 156"/>
                  <a:gd name="T38" fmla="*/ 102 w 138"/>
                  <a:gd name="T39" fmla="*/ 7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8" h="156">
                    <a:moveTo>
                      <a:pt x="102" y="78"/>
                    </a:moveTo>
                    <a:lnTo>
                      <a:pt x="102" y="0"/>
                    </a:lnTo>
                    <a:lnTo>
                      <a:pt x="42" y="6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60" y="66"/>
                    </a:lnTo>
                    <a:lnTo>
                      <a:pt x="18" y="72"/>
                    </a:lnTo>
                    <a:lnTo>
                      <a:pt x="0" y="126"/>
                    </a:lnTo>
                    <a:lnTo>
                      <a:pt x="30" y="150"/>
                    </a:lnTo>
                    <a:lnTo>
                      <a:pt x="72" y="150"/>
                    </a:lnTo>
                    <a:lnTo>
                      <a:pt x="72" y="156"/>
                    </a:lnTo>
                    <a:lnTo>
                      <a:pt x="96" y="126"/>
                    </a:lnTo>
                    <a:lnTo>
                      <a:pt x="102" y="132"/>
                    </a:lnTo>
                    <a:lnTo>
                      <a:pt x="102" y="108"/>
                    </a:lnTo>
                    <a:lnTo>
                      <a:pt x="138" y="84"/>
                    </a:lnTo>
                    <a:lnTo>
                      <a:pt x="120" y="84"/>
                    </a:lnTo>
                    <a:lnTo>
                      <a:pt x="114" y="78"/>
                    </a:lnTo>
                    <a:lnTo>
                      <a:pt x="114" y="78"/>
                    </a:lnTo>
                    <a:lnTo>
                      <a:pt x="114" y="78"/>
                    </a:lnTo>
                    <a:lnTo>
                      <a:pt x="102" y="7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4" name="Freeform 91"/>
              <p:cNvSpPr>
                <a:spLocks/>
              </p:cNvSpPr>
              <p:nvPr/>
            </p:nvSpPr>
            <p:spPr bwMode="auto">
              <a:xfrm>
                <a:off x="1636" y="1173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5" name="Freeform 92"/>
              <p:cNvSpPr>
                <a:spLocks/>
              </p:cNvSpPr>
              <p:nvPr/>
            </p:nvSpPr>
            <p:spPr bwMode="auto">
              <a:xfrm>
                <a:off x="1636" y="1167"/>
                <a:ext cx="209" cy="108"/>
              </a:xfrm>
              <a:custGeom>
                <a:avLst/>
                <a:gdLst>
                  <a:gd name="T0" fmla="*/ 0 w 209"/>
                  <a:gd name="T1" fmla="*/ 36 h 108"/>
                  <a:gd name="T2" fmla="*/ 0 w 209"/>
                  <a:gd name="T3" fmla="*/ 60 h 108"/>
                  <a:gd name="T4" fmla="*/ 30 w 209"/>
                  <a:gd name="T5" fmla="*/ 78 h 108"/>
                  <a:gd name="T6" fmla="*/ 42 w 209"/>
                  <a:gd name="T7" fmla="*/ 78 h 108"/>
                  <a:gd name="T8" fmla="*/ 54 w 209"/>
                  <a:gd name="T9" fmla="*/ 78 h 108"/>
                  <a:gd name="T10" fmla="*/ 54 w 209"/>
                  <a:gd name="T11" fmla="*/ 78 h 108"/>
                  <a:gd name="T12" fmla="*/ 48 w 209"/>
                  <a:gd name="T13" fmla="*/ 102 h 108"/>
                  <a:gd name="T14" fmla="*/ 60 w 209"/>
                  <a:gd name="T15" fmla="*/ 96 h 108"/>
                  <a:gd name="T16" fmla="*/ 66 w 209"/>
                  <a:gd name="T17" fmla="*/ 108 h 108"/>
                  <a:gd name="T18" fmla="*/ 66 w 209"/>
                  <a:gd name="T19" fmla="*/ 108 h 108"/>
                  <a:gd name="T20" fmla="*/ 84 w 209"/>
                  <a:gd name="T21" fmla="*/ 108 h 108"/>
                  <a:gd name="T22" fmla="*/ 96 w 209"/>
                  <a:gd name="T23" fmla="*/ 78 h 108"/>
                  <a:gd name="T24" fmla="*/ 149 w 209"/>
                  <a:gd name="T25" fmla="*/ 66 h 108"/>
                  <a:gd name="T26" fmla="*/ 155 w 209"/>
                  <a:gd name="T27" fmla="*/ 48 h 108"/>
                  <a:gd name="T28" fmla="*/ 179 w 209"/>
                  <a:gd name="T29" fmla="*/ 54 h 108"/>
                  <a:gd name="T30" fmla="*/ 209 w 209"/>
                  <a:gd name="T31" fmla="*/ 36 h 108"/>
                  <a:gd name="T32" fmla="*/ 209 w 209"/>
                  <a:gd name="T33" fmla="*/ 36 h 108"/>
                  <a:gd name="T34" fmla="*/ 173 w 209"/>
                  <a:gd name="T35" fmla="*/ 6 h 108"/>
                  <a:gd name="T36" fmla="*/ 120 w 209"/>
                  <a:gd name="T37" fmla="*/ 0 h 108"/>
                  <a:gd name="T38" fmla="*/ 78 w 209"/>
                  <a:gd name="T39" fmla="*/ 12 h 108"/>
                  <a:gd name="T40" fmla="*/ 54 w 209"/>
                  <a:gd name="T41" fmla="*/ 6 h 108"/>
                  <a:gd name="T42" fmla="*/ 36 w 209"/>
                  <a:gd name="T43" fmla="*/ 12 h 108"/>
                  <a:gd name="T44" fmla="*/ 36 w 209"/>
                  <a:gd name="T45" fmla="*/ 12 h 108"/>
                  <a:gd name="T46" fmla="*/ 36 w 209"/>
                  <a:gd name="T47" fmla="*/ 12 h 108"/>
                  <a:gd name="T48" fmla="*/ 0 w 209"/>
                  <a:gd name="T49" fmla="*/ 3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108">
                    <a:moveTo>
                      <a:pt x="0" y="36"/>
                    </a:moveTo>
                    <a:lnTo>
                      <a:pt x="0" y="60"/>
                    </a:lnTo>
                    <a:lnTo>
                      <a:pt x="30" y="78"/>
                    </a:lnTo>
                    <a:lnTo>
                      <a:pt x="42" y="78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102"/>
                    </a:lnTo>
                    <a:lnTo>
                      <a:pt x="60" y="96"/>
                    </a:lnTo>
                    <a:lnTo>
                      <a:pt x="66" y="108"/>
                    </a:lnTo>
                    <a:lnTo>
                      <a:pt x="66" y="108"/>
                    </a:lnTo>
                    <a:lnTo>
                      <a:pt x="84" y="108"/>
                    </a:lnTo>
                    <a:lnTo>
                      <a:pt x="96" y="78"/>
                    </a:lnTo>
                    <a:lnTo>
                      <a:pt x="149" y="66"/>
                    </a:lnTo>
                    <a:lnTo>
                      <a:pt x="155" y="48"/>
                    </a:lnTo>
                    <a:lnTo>
                      <a:pt x="179" y="54"/>
                    </a:lnTo>
                    <a:lnTo>
                      <a:pt x="209" y="36"/>
                    </a:lnTo>
                    <a:lnTo>
                      <a:pt x="209" y="36"/>
                    </a:lnTo>
                    <a:lnTo>
                      <a:pt x="173" y="6"/>
                    </a:lnTo>
                    <a:lnTo>
                      <a:pt x="120" y="0"/>
                    </a:lnTo>
                    <a:lnTo>
                      <a:pt x="78" y="12"/>
                    </a:lnTo>
                    <a:lnTo>
                      <a:pt x="54" y="6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6" name="Freeform 93"/>
              <p:cNvSpPr>
                <a:spLocks/>
              </p:cNvSpPr>
              <p:nvPr/>
            </p:nvSpPr>
            <p:spPr bwMode="auto">
              <a:xfrm>
                <a:off x="1636" y="1179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36 w 36"/>
                  <a:gd name="T3" fmla="*/ 0 h 24"/>
                  <a:gd name="T4" fmla="*/ 0 w 36"/>
                  <a:gd name="T5" fmla="*/ 24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36" y="0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7" name="Freeform 94"/>
              <p:cNvSpPr>
                <a:spLocks/>
              </p:cNvSpPr>
              <p:nvPr/>
            </p:nvSpPr>
            <p:spPr bwMode="auto">
              <a:xfrm>
                <a:off x="1696" y="1203"/>
                <a:ext cx="149" cy="161"/>
              </a:xfrm>
              <a:custGeom>
                <a:avLst/>
                <a:gdLst>
                  <a:gd name="T0" fmla="*/ 15 w 25"/>
                  <a:gd name="T1" fmla="*/ 5 h 27"/>
                  <a:gd name="T2" fmla="*/ 6 w 25"/>
                  <a:gd name="T3" fmla="*/ 7 h 27"/>
                  <a:gd name="T4" fmla="*/ 4 w 25"/>
                  <a:gd name="T5" fmla="*/ 12 h 27"/>
                  <a:gd name="T6" fmla="*/ 4 w 25"/>
                  <a:gd name="T7" fmla="*/ 12 h 27"/>
                  <a:gd name="T8" fmla="*/ 4 w 25"/>
                  <a:gd name="T9" fmla="*/ 12 h 27"/>
                  <a:gd name="T10" fmla="*/ 1 w 25"/>
                  <a:gd name="T11" fmla="*/ 12 h 27"/>
                  <a:gd name="T12" fmla="*/ 1 w 25"/>
                  <a:gd name="T13" fmla="*/ 12 h 27"/>
                  <a:gd name="T14" fmla="*/ 2 w 25"/>
                  <a:gd name="T15" fmla="*/ 13 h 27"/>
                  <a:gd name="T16" fmla="*/ 0 w 25"/>
                  <a:gd name="T17" fmla="*/ 13 h 27"/>
                  <a:gd name="T18" fmla="*/ 11 w 25"/>
                  <a:gd name="T19" fmla="*/ 24 h 27"/>
                  <a:gd name="T20" fmla="*/ 12 w 25"/>
                  <a:gd name="T21" fmla="*/ 23 h 27"/>
                  <a:gd name="T22" fmla="*/ 15 w 25"/>
                  <a:gd name="T23" fmla="*/ 25 h 27"/>
                  <a:gd name="T24" fmla="*/ 17 w 25"/>
                  <a:gd name="T25" fmla="*/ 24 h 27"/>
                  <a:gd name="T26" fmla="*/ 17 w 25"/>
                  <a:gd name="T27" fmla="*/ 24 h 27"/>
                  <a:gd name="T28" fmla="*/ 20 w 25"/>
                  <a:gd name="T29" fmla="*/ 27 h 27"/>
                  <a:gd name="T30" fmla="*/ 23 w 25"/>
                  <a:gd name="T31" fmla="*/ 25 h 27"/>
                  <a:gd name="T32" fmla="*/ 21 w 25"/>
                  <a:gd name="T33" fmla="*/ 23 h 27"/>
                  <a:gd name="T34" fmla="*/ 23 w 25"/>
                  <a:gd name="T35" fmla="*/ 21 h 27"/>
                  <a:gd name="T36" fmla="*/ 23 w 25"/>
                  <a:gd name="T37" fmla="*/ 10 h 27"/>
                  <a:gd name="T38" fmla="*/ 25 w 25"/>
                  <a:gd name="T39" fmla="*/ 7 h 27"/>
                  <a:gd name="T40" fmla="*/ 25 w 25"/>
                  <a:gd name="T41" fmla="*/ 0 h 27"/>
                  <a:gd name="T42" fmla="*/ 20 w 25"/>
                  <a:gd name="T43" fmla="*/ 3 h 27"/>
                  <a:gd name="T44" fmla="*/ 16 w 25"/>
                  <a:gd name="T45" fmla="*/ 2 h 27"/>
                  <a:gd name="T46" fmla="*/ 15 w 25"/>
                  <a:gd name="T47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7">
                    <a:moveTo>
                      <a:pt x="15" y="5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20" y="27"/>
                      <a:pt x="20" y="27"/>
                    </a:cubicBezTo>
                    <a:cubicBezTo>
                      <a:pt x="20" y="27"/>
                      <a:pt x="21" y="26"/>
                      <a:pt x="23" y="2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6" y="2"/>
                      <a:pt x="16" y="2"/>
                      <a:pt x="16" y="2"/>
                    </a:cubicBezTo>
                    <a:lnTo>
                      <a:pt x="15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8" name="Freeform 95"/>
              <p:cNvSpPr>
                <a:spLocks/>
              </p:cNvSpPr>
              <p:nvPr/>
            </p:nvSpPr>
            <p:spPr bwMode="auto">
              <a:xfrm>
                <a:off x="1702" y="1275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9" name="Freeform 96"/>
              <p:cNvSpPr>
                <a:spLocks/>
              </p:cNvSpPr>
              <p:nvPr/>
            </p:nvSpPr>
            <p:spPr bwMode="auto">
              <a:xfrm>
                <a:off x="1606" y="1221"/>
                <a:ext cx="84" cy="54"/>
              </a:xfrm>
              <a:custGeom>
                <a:avLst/>
                <a:gdLst>
                  <a:gd name="T0" fmla="*/ 72 w 84"/>
                  <a:gd name="T1" fmla="*/ 24 h 54"/>
                  <a:gd name="T2" fmla="*/ 60 w 84"/>
                  <a:gd name="T3" fmla="*/ 24 h 54"/>
                  <a:gd name="T4" fmla="*/ 30 w 84"/>
                  <a:gd name="T5" fmla="*/ 6 h 54"/>
                  <a:gd name="T6" fmla="*/ 24 w 84"/>
                  <a:gd name="T7" fmla="*/ 0 h 54"/>
                  <a:gd name="T8" fmla="*/ 0 w 84"/>
                  <a:gd name="T9" fmla="*/ 30 h 54"/>
                  <a:gd name="T10" fmla="*/ 6 w 84"/>
                  <a:gd name="T11" fmla="*/ 36 h 54"/>
                  <a:gd name="T12" fmla="*/ 30 w 84"/>
                  <a:gd name="T13" fmla="*/ 36 h 54"/>
                  <a:gd name="T14" fmla="*/ 60 w 84"/>
                  <a:gd name="T15" fmla="*/ 54 h 54"/>
                  <a:gd name="T16" fmla="*/ 78 w 84"/>
                  <a:gd name="T17" fmla="*/ 48 h 54"/>
                  <a:gd name="T18" fmla="*/ 84 w 84"/>
                  <a:gd name="T19" fmla="*/ 24 h 54"/>
                  <a:gd name="T20" fmla="*/ 72 w 84"/>
                  <a:gd name="T21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54">
                    <a:moveTo>
                      <a:pt x="72" y="24"/>
                    </a:moveTo>
                    <a:lnTo>
                      <a:pt x="60" y="24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0" y="36"/>
                    </a:lnTo>
                    <a:lnTo>
                      <a:pt x="60" y="54"/>
                    </a:lnTo>
                    <a:lnTo>
                      <a:pt x="78" y="48"/>
                    </a:lnTo>
                    <a:lnTo>
                      <a:pt x="84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0" name="Freeform 97"/>
              <p:cNvSpPr>
                <a:spLocks/>
              </p:cNvSpPr>
              <p:nvPr/>
            </p:nvSpPr>
            <p:spPr bwMode="auto">
              <a:xfrm>
                <a:off x="1630" y="1221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1" name="Freeform 98"/>
              <p:cNvSpPr>
                <a:spLocks/>
              </p:cNvSpPr>
              <p:nvPr/>
            </p:nvSpPr>
            <p:spPr bwMode="auto">
              <a:xfrm>
                <a:off x="1636" y="1227"/>
                <a:ext cx="42" cy="18"/>
              </a:xfrm>
              <a:custGeom>
                <a:avLst/>
                <a:gdLst>
                  <a:gd name="T0" fmla="*/ 30 w 42"/>
                  <a:gd name="T1" fmla="*/ 18 h 18"/>
                  <a:gd name="T2" fmla="*/ 42 w 42"/>
                  <a:gd name="T3" fmla="*/ 18 h 18"/>
                  <a:gd name="T4" fmla="*/ 30 w 42"/>
                  <a:gd name="T5" fmla="*/ 18 h 18"/>
                  <a:gd name="T6" fmla="*/ 0 w 42"/>
                  <a:gd name="T7" fmla="*/ 0 h 18"/>
                  <a:gd name="T8" fmla="*/ 0 w 42"/>
                  <a:gd name="T9" fmla="*/ 0 h 18"/>
                  <a:gd name="T10" fmla="*/ 30 w 42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30" y="18"/>
                    </a:moveTo>
                    <a:lnTo>
                      <a:pt x="42" y="18"/>
                    </a:lnTo>
                    <a:lnTo>
                      <a:pt x="3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2" name="Freeform 99"/>
              <p:cNvSpPr>
                <a:spLocks/>
              </p:cNvSpPr>
              <p:nvPr/>
            </p:nvSpPr>
            <p:spPr bwMode="auto">
              <a:xfrm>
                <a:off x="1756" y="1340"/>
                <a:ext cx="113" cy="108"/>
              </a:xfrm>
              <a:custGeom>
                <a:avLst/>
                <a:gdLst>
                  <a:gd name="T0" fmla="*/ 7 w 19"/>
                  <a:gd name="T1" fmla="*/ 1 h 18"/>
                  <a:gd name="T2" fmla="*/ 7 w 19"/>
                  <a:gd name="T3" fmla="*/ 1 h 18"/>
                  <a:gd name="T4" fmla="*/ 5 w 19"/>
                  <a:gd name="T5" fmla="*/ 2 h 18"/>
                  <a:gd name="T6" fmla="*/ 2 w 19"/>
                  <a:gd name="T7" fmla="*/ 0 h 18"/>
                  <a:gd name="T8" fmla="*/ 1 w 19"/>
                  <a:gd name="T9" fmla="*/ 1 h 18"/>
                  <a:gd name="T10" fmla="*/ 1 w 19"/>
                  <a:gd name="T11" fmla="*/ 1 h 18"/>
                  <a:gd name="T12" fmla="*/ 0 w 19"/>
                  <a:gd name="T13" fmla="*/ 7 h 18"/>
                  <a:gd name="T14" fmla="*/ 4 w 19"/>
                  <a:gd name="T15" fmla="*/ 10 h 18"/>
                  <a:gd name="T16" fmla="*/ 5 w 19"/>
                  <a:gd name="T17" fmla="*/ 8 h 18"/>
                  <a:gd name="T18" fmla="*/ 12 w 19"/>
                  <a:gd name="T19" fmla="*/ 13 h 18"/>
                  <a:gd name="T20" fmla="*/ 13 w 19"/>
                  <a:gd name="T21" fmla="*/ 17 h 18"/>
                  <a:gd name="T22" fmla="*/ 17 w 19"/>
                  <a:gd name="T23" fmla="*/ 18 h 18"/>
                  <a:gd name="T24" fmla="*/ 19 w 19"/>
                  <a:gd name="T25" fmla="*/ 15 h 18"/>
                  <a:gd name="T26" fmla="*/ 17 w 19"/>
                  <a:gd name="T27" fmla="*/ 12 h 18"/>
                  <a:gd name="T28" fmla="*/ 19 w 19"/>
                  <a:gd name="T29" fmla="*/ 10 h 18"/>
                  <a:gd name="T30" fmla="*/ 15 w 19"/>
                  <a:gd name="T31" fmla="*/ 7 h 18"/>
                  <a:gd name="T32" fmla="*/ 13 w 19"/>
                  <a:gd name="T33" fmla="*/ 2 h 18"/>
                  <a:gd name="T34" fmla="*/ 10 w 19"/>
                  <a:gd name="T35" fmla="*/ 4 h 18"/>
                  <a:gd name="T36" fmla="*/ 10 w 19"/>
                  <a:gd name="T37" fmla="*/ 4 h 18"/>
                  <a:gd name="T38" fmla="*/ 10 w 19"/>
                  <a:gd name="T39" fmla="*/ 4 h 18"/>
                  <a:gd name="T40" fmla="*/ 7 w 19"/>
                  <a:gd name="T4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18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3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7" y="2"/>
                      <a:pt x="7" y="1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3" name="Freeform 100"/>
              <p:cNvSpPr>
                <a:spLocks/>
              </p:cNvSpPr>
              <p:nvPr/>
            </p:nvSpPr>
            <p:spPr bwMode="auto">
              <a:xfrm>
                <a:off x="1797" y="1346"/>
                <a:ext cx="18" cy="18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0" y="1"/>
                      <a:pt x="0" y="0"/>
                    </a:cubicBezTo>
                    <a:cubicBezTo>
                      <a:pt x="0" y="1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4" name="Freeform 101"/>
              <p:cNvSpPr>
                <a:spLocks/>
              </p:cNvSpPr>
              <p:nvPr/>
            </p:nvSpPr>
            <p:spPr bwMode="auto">
              <a:xfrm>
                <a:off x="1797" y="13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5" name="Freeform 102"/>
              <p:cNvSpPr>
                <a:spLocks/>
              </p:cNvSpPr>
              <p:nvPr/>
            </p:nvSpPr>
            <p:spPr bwMode="auto">
              <a:xfrm>
                <a:off x="1768" y="1340"/>
                <a:ext cx="29" cy="12"/>
              </a:xfrm>
              <a:custGeom>
                <a:avLst/>
                <a:gdLst>
                  <a:gd name="T0" fmla="*/ 29 w 29"/>
                  <a:gd name="T1" fmla="*/ 6 h 12"/>
                  <a:gd name="T2" fmla="*/ 17 w 29"/>
                  <a:gd name="T3" fmla="*/ 12 h 12"/>
                  <a:gd name="T4" fmla="*/ 0 w 29"/>
                  <a:gd name="T5" fmla="*/ 0 h 12"/>
                  <a:gd name="T6" fmla="*/ 17 w 29"/>
                  <a:gd name="T7" fmla="*/ 12 h 12"/>
                  <a:gd name="T8" fmla="*/ 29 w 29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2">
                    <a:moveTo>
                      <a:pt x="29" y="6"/>
                    </a:moveTo>
                    <a:lnTo>
                      <a:pt x="17" y="12"/>
                    </a:lnTo>
                    <a:lnTo>
                      <a:pt x="0" y="0"/>
                    </a:lnTo>
                    <a:lnTo>
                      <a:pt x="17" y="12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6" name="Freeform 103"/>
              <p:cNvSpPr>
                <a:spLocks/>
              </p:cNvSpPr>
              <p:nvPr/>
            </p:nvSpPr>
            <p:spPr bwMode="auto">
              <a:xfrm>
                <a:off x="1857" y="1400"/>
                <a:ext cx="198" cy="90"/>
              </a:xfrm>
              <a:custGeom>
                <a:avLst/>
                <a:gdLst>
                  <a:gd name="T0" fmla="*/ 12 w 198"/>
                  <a:gd name="T1" fmla="*/ 30 h 90"/>
                  <a:gd name="T2" fmla="*/ 0 w 198"/>
                  <a:gd name="T3" fmla="*/ 48 h 90"/>
                  <a:gd name="T4" fmla="*/ 42 w 198"/>
                  <a:gd name="T5" fmla="*/ 54 h 90"/>
                  <a:gd name="T6" fmla="*/ 54 w 198"/>
                  <a:gd name="T7" fmla="*/ 78 h 90"/>
                  <a:gd name="T8" fmla="*/ 66 w 198"/>
                  <a:gd name="T9" fmla="*/ 72 h 90"/>
                  <a:gd name="T10" fmla="*/ 78 w 198"/>
                  <a:gd name="T11" fmla="*/ 90 h 90"/>
                  <a:gd name="T12" fmla="*/ 96 w 198"/>
                  <a:gd name="T13" fmla="*/ 84 h 90"/>
                  <a:gd name="T14" fmla="*/ 84 w 198"/>
                  <a:gd name="T15" fmla="*/ 60 h 90"/>
                  <a:gd name="T16" fmla="*/ 126 w 198"/>
                  <a:gd name="T17" fmla="*/ 30 h 90"/>
                  <a:gd name="T18" fmla="*/ 180 w 198"/>
                  <a:gd name="T19" fmla="*/ 48 h 90"/>
                  <a:gd name="T20" fmla="*/ 168 w 198"/>
                  <a:gd name="T21" fmla="*/ 60 h 90"/>
                  <a:gd name="T22" fmla="*/ 180 w 198"/>
                  <a:gd name="T23" fmla="*/ 90 h 90"/>
                  <a:gd name="T24" fmla="*/ 198 w 198"/>
                  <a:gd name="T25" fmla="*/ 66 h 90"/>
                  <a:gd name="T26" fmla="*/ 198 w 198"/>
                  <a:gd name="T27" fmla="*/ 48 h 90"/>
                  <a:gd name="T28" fmla="*/ 198 w 198"/>
                  <a:gd name="T29" fmla="*/ 48 h 90"/>
                  <a:gd name="T30" fmla="*/ 198 w 198"/>
                  <a:gd name="T31" fmla="*/ 48 h 90"/>
                  <a:gd name="T32" fmla="*/ 168 w 198"/>
                  <a:gd name="T33" fmla="*/ 12 h 90"/>
                  <a:gd name="T34" fmla="*/ 138 w 198"/>
                  <a:gd name="T35" fmla="*/ 6 h 90"/>
                  <a:gd name="T36" fmla="*/ 132 w 198"/>
                  <a:gd name="T37" fmla="*/ 0 h 90"/>
                  <a:gd name="T38" fmla="*/ 120 w 198"/>
                  <a:gd name="T39" fmla="*/ 0 h 90"/>
                  <a:gd name="T40" fmla="*/ 66 w 198"/>
                  <a:gd name="T41" fmla="*/ 30 h 90"/>
                  <a:gd name="T42" fmla="*/ 30 w 198"/>
                  <a:gd name="T43" fmla="*/ 24 h 90"/>
                  <a:gd name="T44" fmla="*/ 18 w 198"/>
                  <a:gd name="T45" fmla="*/ 6 h 90"/>
                  <a:gd name="T46" fmla="*/ 12 w 198"/>
                  <a:gd name="T47" fmla="*/ 0 h 90"/>
                  <a:gd name="T48" fmla="*/ 0 w 198"/>
                  <a:gd name="T49" fmla="*/ 12 h 90"/>
                  <a:gd name="T50" fmla="*/ 12 w 198"/>
                  <a:gd name="T51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8" h="90">
                    <a:moveTo>
                      <a:pt x="12" y="30"/>
                    </a:moveTo>
                    <a:lnTo>
                      <a:pt x="0" y="48"/>
                    </a:lnTo>
                    <a:lnTo>
                      <a:pt x="42" y="54"/>
                    </a:lnTo>
                    <a:lnTo>
                      <a:pt x="54" y="78"/>
                    </a:lnTo>
                    <a:lnTo>
                      <a:pt x="66" y="72"/>
                    </a:lnTo>
                    <a:lnTo>
                      <a:pt x="78" y="90"/>
                    </a:lnTo>
                    <a:lnTo>
                      <a:pt x="96" y="84"/>
                    </a:lnTo>
                    <a:lnTo>
                      <a:pt x="84" y="60"/>
                    </a:lnTo>
                    <a:lnTo>
                      <a:pt x="126" y="30"/>
                    </a:lnTo>
                    <a:lnTo>
                      <a:pt x="180" y="48"/>
                    </a:lnTo>
                    <a:lnTo>
                      <a:pt x="168" y="60"/>
                    </a:lnTo>
                    <a:lnTo>
                      <a:pt x="180" y="90"/>
                    </a:lnTo>
                    <a:lnTo>
                      <a:pt x="198" y="66"/>
                    </a:lnTo>
                    <a:lnTo>
                      <a:pt x="198" y="48"/>
                    </a:lnTo>
                    <a:lnTo>
                      <a:pt x="198" y="48"/>
                    </a:lnTo>
                    <a:lnTo>
                      <a:pt x="198" y="48"/>
                    </a:lnTo>
                    <a:lnTo>
                      <a:pt x="168" y="12"/>
                    </a:lnTo>
                    <a:lnTo>
                      <a:pt x="138" y="6"/>
                    </a:lnTo>
                    <a:lnTo>
                      <a:pt x="132" y="0"/>
                    </a:lnTo>
                    <a:lnTo>
                      <a:pt x="120" y="0"/>
                    </a:lnTo>
                    <a:lnTo>
                      <a:pt x="66" y="30"/>
                    </a:lnTo>
                    <a:lnTo>
                      <a:pt x="30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7" name="Freeform 104"/>
              <p:cNvSpPr>
                <a:spLocks/>
              </p:cNvSpPr>
              <p:nvPr/>
            </p:nvSpPr>
            <p:spPr bwMode="auto">
              <a:xfrm>
                <a:off x="1857" y="1400"/>
                <a:ext cx="12" cy="30"/>
              </a:xfrm>
              <a:custGeom>
                <a:avLst/>
                <a:gdLst>
                  <a:gd name="T0" fmla="*/ 12 w 12"/>
                  <a:gd name="T1" fmla="*/ 30 h 30"/>
                  <a:gd name="T2" fmla="*/ 0 w 12"/>
                  <a:gd name="T3" fmla="*/ 12 h 30"/>
                  <a:gd name="T4" fmla="*/ 12 w 12"/>
                  <a:gd name="T5" fmla="*/ 0 h 30"/>
                  <a:gd name="T6" fmla="*/ 0 w 12"/>
                  <a:gd name="T7" fmla="*/ 12 h 30"/>
                  <a:gd name="T8" fmla="*/ 12 w 1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3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8" name="Freeform 105"/>
              <p:cNvSpPr>
                <a:spLocks/>
              </p:cNvSpPr>
              <p:nvPr/>
            </p:nvSpPr>
            <p:spPr bwMode="auto">
              <a:xfrm>
                <a:off x="4483" y="329"/>
                <a:ext cx="718" cy="730"/>
              </a:xfrm>
              <a:custGeom>
                <a:avLst/>
                <a:gdLst>
                  <a:gd name="T0" fmla="*/ 263 w 718"/>
                  <a:gd name="T1" fmla="*/ 210 h 730"/>
                  <a:gd name="T2" fmla="*/ 173 w 718"/>
                  <a:gd name="T3" fmla="*/ 228 h 730"/>
                  <a:gd name="T4" fmla="*/ 179 w 718"/>
                  <a:gd name="T5" fmla="*/ 251 h 730"/>
                  <a:gd name="T6" fmla="*/ 179 w 718"/>
                  <a:gd name="T7" fmla="*/ 263 h 730"/>
                  <a:gd name="T8" fmla="*/ 156 w 718"/>
                  <a:gd name="T9" fmla="*/ 269 h 730"/>
                  <a:gd name="T10" fmla="*/ 132 w 718"/>
                  <a:gd name="T11" fmla="*/ 275 h 730"/>
                  <a:gd name="T12" fmla="*/ 126 w 718"/>
                  <a:gd name="T13" fmla="*/ 287 h 730"/>
                  <a:gd name="T14" fmla="*/ 108 w 718"/>
                  <a:gd name="T15" fmla="*/ 305 h 730"/>
                  <a:gd name="T16" fmla="*/ 108 w 718"/>
                  <a:gd name="T17" fmla="*/ 305 h 730"/>
                  <a:gd name="T18" fmla="*/ 108 w 718"/>
                  <a:gd name="T19" fmla="*/ 305 h 730"/>
                  <a:gd name="T20" fmla="*/ 96 w 718"/>
                  <a:gd name="T21" fmla="*/ 305 h 730"/>
                  <a:gd name="T22" fmla="*/ 72 w 718"/>
                  <a:gd name="T23" fmla="*/ 305 h 730"/>
                  <a:gd name="T24" fmla="*/ 0 w 718"/>
                  <a:gd name="T25" fmla="*/ 347 h 730"/>
                  <a:gd name="T26" fmla="*/ 0 w 718"/>
                  <a:gd name="T27" fmla="*/ 395 h 730"/>
                  <a:gd name="T28" fmla="*/ 0 w 718"/>
                  <a:gd name="T29" fmla="*/ 395 h 730"/>
                  <a:gd name="T30" fmla="*/ 0 w 718"/>
                  <a:gd name="T31" fmla="*/ 413 h 730"/>
                  <a:gd name="T32" fmla="*/ 132 w 718"/>
                  <a:gd name="T33" fmla="*/ 497 h 730"/>
                  <a:gd name="T34" fmla="*/ 132 w 718"/>
                  <a:gd name="T35" fmla="*/ 497 h 730"/>
                  <a:gd name="T36" fmla="*/ 341 w 718"/>
                  <a:gd name="T37" fmla="*/ 646 h 730"/>
                  <a:gd name="T38" fmla="*/ 341 w 718"/>
                  <a:gd name="T39" fmla="*/ 664 h 730"/>
                  <a:gd name="T40" fmla="*/ 365 w 718"/>
                  <a:gd name="T41" fmla="*/ 670 h 730"/>
                  <a:gd name="T42" fmla="*/ 419 w 718"/>
                  <a:gd name="T43" fmla="*/ 700 h 730"/>
                  <a:gd name="T44" fmla="*/ 419 w 718"/>
                  <a:gd name="T45" fmla="*/ 712 h 730"/>
                  <a:gd name="T46" fmla="*/ 419 w 718"/>
                  <a:gd name="T47" fmla="*/ 730 h 730"/>
                  <a:gd name="T48" fmla="*/ 449 w 718"/>
                  <a:gd name="T49" fmla="*/ 724 h 730"/>
                  <a:gd name="T50" fmla="*/ 449 w 718"/>
                  <a:gd name="T51" fmla="*/ 724 h 730"/>
                  <a:gd name="T52" fmla="*/ 508 w 718"/>
                  <a:gd name="T53" fmla="*/ 706 h 730"/>
                  <a:gd name="T54" fmla="*/ 718 w 718"/>
                  <a:gd name="T55" fmla="*/ 557 h 730"/>
                  <a:gd name="T56" fmla="*/ 652 w 718"/>
                  <a:gd name="T57" fmla="*/ 503 h 730"/>
                  <a:gd name="T58" fmla="*/ 646 w 718"/>
                  <a:gd name="T59" fmla="*/ 341 h 730"/>
                  <a:gd name="T60" fmla="*/ 622 w 718"/>
                  <a:gd name="T61" fmla="*/ 293 h 730"/>
                  <a:gd name="T62" fmla="*/ 622 w 718"/>
                  <a:gd name="T63" fmla="*/ 293 h 730"/>
                  <a:gd name="T64" fmla="*/ 622 w 718"/>
                  <a:gd name="T65" fmla="*/ 293 h 730"/>
                  <a:gd name="T66" fmla="*/ 634 w 718"/>
                  <a:gd name="T67" fmla="*/ 287 h 730"/>
                  <a:gd name="T68" fmla="*/ 622 w 718"/>
                  <a:gd name="T69" fmla="*/ 216 h 730"/>
                  <a:gd name="T70" fmla="*/ 592 w 718"/>
                  <a:gd name="T71" fmla="*/ 198 h 730"/>
                  <a:gd name="T72" fmla="*/ 586 w 718"/>
                  <a:gd name="T73" fmla="*/ 162 h 730"/>
                  <a:gd name="T74" fmla="*/ 568 w 718"/>
                  <a:gd name="T75" fmla="*/ 162 h 730"/>
                  <a:gd name="T76" fmla="*/ 568 w 718"/>
                  <a:gd name="T77" fmla="*/ 138 h 730"/>
                  <a:gd name="T78" fmla="*/ 568 w 718"/>
                  <a:gd name="T79" fmla="*/ 138 h 730"/>
                  <a:gd name="T80" fmla="*/ 568 w 718"/>
                  <a:gd name="T81" fmla="*/ 138 h 730"/>
                  <a:gd name="T82" fmla="*/ 604 w 718"/>
                  <a:gd name="T83" fmla="*/ 90 h 730"/>
                  <a:gd name="T84" fmla="*/ 604 w 718"/>
                  <a:gd name="T85" fmla="*/ 24 h 730"/>
                  <a:gd name="T86" fmla="*/ 610 w 718"/>
                  <a:gd name="T87" fmla="*/ 6 h 730"/>
                  <a:gd name="T88" fmla="*/ 604 w 718"/>
                  <a:gd name="T89" fmla="*/ 12 h 730"/>
                  <a:gd name="T90" fmla="*/ 526 w 718"/>
                  <a:gd name="T91" fmla="*/ 0 h 730"/>
                  <a:gd name="T92" fmla="*/ 490 w 718"/>
                  <a:gd name="T93" fmla="*/ 18 h 730"/>
                  <a:gd name="T94" fmla="*/ 467 w 718"/>
                  <a:gd name="T95" fmla="*/ 12 h 730"/>
                  <a:gd name="T96" fmla="*/ 407 w 718"/>
                  <a:gd name="T97" fmla="*/ 12 h 730"/>
                  <a:gd name="T98" fmla="*/ 389 w 718"/>
                  <a:gd name="T99" fmla="*/ 18 h 730"/>
                  <a:gd name="T100" fmla="*/ 323 w 718"/>
                  <a:gd name="T101" fmla="*/ 48 h 730"/>
                  <a:gd name="T102" fmla="*/ 305 w 718"/>
                  <a:gd name="T103" fmla="*/ 60 h 730"/>
                  <a:gd name="T104" fmla="*/ 281 w 718"/>
                  <a:gd name="T105" fmla="*/ 60 h 730"/>
                  <a:gd name="T106" fmla="*/ 239 w 718"/>
                  <a:gd name="T107" fmla="*/ 90 h 730"/>
                  <a:gd name="T108" fmla="*/ 239 w 718"/>
                  <a:gd name="T109" fmla="*/ 90 h 730"/>
                  <a:gd name="T110" fmla="*/ 251 w 718"/>
                  <a:gd name="T111" fmla="*/ 108 h 730"/>
                  <a:gd name="T112" fmla="*/ 263 w 718"/>
                  <a:gd name="T113" fmla="*/ 210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18" h="730">
                    <a:moveTo>
                      <a:pt x="263" y="210"/>
                    </a:moveTo>
                    <a:lnTo>
                      <a:pt x="173" y="228"/>
                    </a:lnTo>
                    <a:lnTo>
                      <a:pt x="179" y="251"/>
                    </a:lnTo>
                    <a:lnTo>
                      <a:pt x="179" y="263"/>
                    </a:lnTo>
                    <a:lnTo>
                      <a:pt x="156" y="269"/>
                    </a:lnTo>
                    <a:lnTo>
                      <a:pt x="132" y="275"/>
                    </a:lnTo>
                    <a:lnTo>
                      <a:pt x="126" y="287"/>
                    </a:lnTo>
                    <a:lnTo>
                      <a:pt x="108" y="305"/>
                    </a:lnTo>
                    <a:lnTo>
                      <a:pt x="108" y="305"/>
                    </a:lnTo>
                    <a:lnTo>
                      <a:pt x="108" y="305"/>
                    </a:lnTo>
                    <a:lnTo>
                      <a:pt x="96" y="305"/>
                    </a:lnTo>
                    <a:lnTo>
                      <a:pt x="72" y="305"/>
                    </a:lnTo>
                    <a:lnTo>
                      <a:pt x="0" y="347"/>
                    </a:lnTo>
                    <a:lnTo>
                      <a:pt x="0" y="395"/>
                    </a:lnTo>
                    <a:lnTo>
                      <a:pt x="0" y="395"/>
                    </a:lnTo>
                    <a:lnTo>
                      <a:pt x="0" y="413"/>
                    </a:lnTo>
                    <a:lnTo>
                      <a:pt x="132" y="497"/>
                    </a:lnTo>
                    <a:lnTo>
                      <a:pt x="132" y="497"/>
                    </a:lnTo>
                    <a:lnTo>
                      <a:pt x="341" y="646"/>
                    </a:lnTo>
                    <a:lnTo>
                      <a:pt x="341" y="664"/>
                    </a:lnTo>
                    <a:lnTo>
                      <a:pt x="365" y="670"/>
                    </a:lnTo>
                    <a:lnTo>
                      <a:pt x="419" y="700"/>
                    </a:lnTo>
                    <a:lnTo>
                      <a:pt x="419" y="712"/>
                    </a:lnTo>
                    <a:lnTo>
                      <a:pt x="419" y="730"/>
                    </a:lnTo>
                    <a:lnTo>
                      <a:pt x="449" y="724"/>
                    </a:lnTo>
                    <a:lnTo>
                      <a:pt x="449" y="724"/>
                    </a:lnTo>
                    <a:lnTo>
                      <a:pt x="508" y="706"/>
                    </a:lnTo>
                    <a:lnTo>
                      <a:pt x="718" y="557"/>
                    </a:lnTo>
                    <a:lnTo>
                      <a:pt x="652" y="503"/>
                    </a:lnTo>
                    <a:lnTo>
                      <a:pt x="646" y="341"/>
                    </a:lnTo>
                    <a:lnTo>
                      <a:pt x="622" y="293"/>
                    </a:lnTo>
                    <a:lnTo>
                      <a:pt x="622" y="293"/>
                    </a:lnTo>
                    <a:lnTo>
                      <a:pt x="622" y="293"/>
                    </a:lnTo>
                    <a:lnTo>
                      <a:pt x="634" y="287"/>
                    </a:lnTo>
                    <a:lnTo>
                      <a:pt x="622" y="216"/>
                    </a:lnTo>
                    <a:lnTo>
                      <a:pt x="592" y="198"/>
                    </a:lnTo>
                    <a:lnTo>
                      <a:pt x="586" y="162"/>
                    </a:lnTo>
                    <a:lnTo>
                      <a:pt x="568" y="162"/>
                    </a:lnTo>
                    <a:lnTo>
                      <a:pt x="568" y="138"/>
                    </a:lnTo>
                    <a:lnTo>
                      <a:pt x="568" y="138"/>
                    </a:lnTo>
                    <a:lnTo>
                      <a:pt x="568" y="138"/>
                    </a:lnTo>
                    <a:lnTo>
                      <a:pt x="604" y="90"/>
                    </a:lnTo>
                    <a:lnTo>
                      <a:pt x="604" y="24"/>
                    </a:lnTo>
                    <a:lnTo>
                      <a:pt x="610" y="6"/>
                    </a:lnTo>
                    <a:lnTo>
                      <a:pt x="604" y="12"/>
                    </a:lnTo>
                    <a:lnTo>
                      <a:pt x="526" y="0"/>
                    </a:lnTo>
                    <a:lnTo>
                      <a:pt x="490" y="18"/>
                    </a:lnTo>
                    <a:lnTo>
                      <a:pt x="467" y="12"/>
                    </a:lnTo>
                    <a:lnTo>
                      <a:pt x="407" y="12"/>
                    </a:lnTo>
                    <a:lnTo>
                      <a:pt x="389" y="18"/>
                    </a:lnTo>
                    <a:lnTo>
                      <a:pt x="323" y="48"/>
                    </a:lnTo>
                    <a:lnTo>
                      <a:pt x="305" y="60"/>
                    </a:lnTo>
                    <a:lnTo>
                      <a:pt x="281" y="60"/>
                    </a:lnTo>
                    <a:lnTo>
                      <a:pt x="239" y="90"/>
                    </a:lnTo>
                    <a:lnTo>
                      <a:pt x="239" y="90"/>
                    </a:lnTo>
                    <a:lnTo>
                      <a:pt x="251" y="108"/>
                    </a:lnTo>
                    <a:lnTo>
                      <a:pt x="263" y="21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Freeform 106"/>
              <p:cNvSpPr>
                <a:spLocks/>
              </p:cNvSpPr>
              <p:nvPr/>
            </p:nvSpPr>
            <p:spPr bwMode="auto">
              <a:xfrm>
                <a:off x="5051" y="317"/>
                <a:ext cx="138" cy="299"/>
              </a:xfrm>
              <a:custGeom>
                <a:avLst/>
                <a:gdLst>
                  <a:gd name="T0" fmla="*/ 36 w 138"/>
                  <a:gd name="T1" fmla="*/ 36 h 299"/>
                  <a:gd name="T2" fmla="*/ 36 w 138"/>
                  <a:gd name="T3" fmla="*/ 102 h 299"/>
                  <a:gd name="T4" fmla="*/ 0 w 138"/>
                  <a:gd name="T5" fmla="*/ 150 h 299"/>
                  <a:gd name="T6" fmla="*/ 0 w 138"/>
                  <a:gd name="T7" fmla="*/ 174 h 299"/>
                  <a:gd name="T8" fmla="*/ 18 w 138"/>
                  <a:gd name="T9" fmla="*/ 174 h 299"/>
                  <a:gd name="T10" fmla="*/ 24 w 138"/>
                  <a:gd name="T11" fmla="*/ 210 h 299"/>
                  <a:gd name="T12" fmla="*/ 54 w 138"/>
                  <a:gd name="T13" fmla="*/ 228 h 299"/>
                  <a:gd name="T14" fmla="*/ 66 w 138"/>
                  <a:gd name="T15" fmla="*/ 299 h 299"/>
                  <a:gd name="T16" fmla="*/ 90 w 138"/>
                  <a:gd name="T17" fmla="*/ 281 h 299"/>
                  <a:gd name="T18" fmla="*/ 96 w 138"/>
                  <a:gd name="T19" fmla="*/ 246 h 299"/>
                  <a:gd name="T20" fmla="*/ 138 w 138"/>
                  <a:gd name="T21" fmla="*/ 216 h 299"/>
                  <a:gd name="T22" fmla="*/ 138 w 138"/>
                  <a:gd name="T23" fmla="*/ 180 h 299"/>
                  <a:gd name="T24" fmla="*/ 114 w 138"/>
                  <a:gd name="T25" fmla="*/ 162 h 299"/>
                  <a:gd name="T26" fmla="*/ 84 w 138"/>
                  <a:gd name="T27" fmla="*/ 144 h 299"/>
                  <a:gd name="T28" fmla="*/ 132 w 138"/>
                  <a:gd name="T29" fmla="*/ 102 h 299"/>
                  <a:gd name="T30" fmla="*/ 126 w 138"/>
                  <a:gd name="T31" fmla="*/ 78 h 299"/>
                  <a:gd name="T32" fmla="*/ 108 w 138"/>
                  <a:gd name="T33" fmla="*/ 54 h 299"/>
                  <a:gd name="T34" fmla="*/ 126 w 138"/>
                  <a:gd name="T35" fmla="*/ 36 h 299"/>
                  <a:gd name="T36" fmla="*/ 126 w 138"/>
                  <a:gd name="T37" fmla="*/ 12 h 299"/>
                  <a:gd name="T38" fmla="*/ 96 w 138"/>
                  <a:gd name="T39" fmla="*/ 30 h 299"/>
                  <a:gd name="T40" fmla="*/ 96 w 138"/>
                  <a:gd name="T41" fmla="*/ 12 h 299"/>
                  <a:gd name="T42" fmla="*/ 60 w 138"/>
                  <a:gd name="T43" fmla="*/ 0 h 299"/>
                  <a:gd name="T44" fmla="*/ 42 w 138"/>
                  <a:gd name="T45" fmla="*/ 18 h 299"/>
                  <a:gd name="T46" fmla="*/ 42 w 138"/>
                  <a:gd name="T47" fmla="*/ 18 h 299"/>
                  <a:gd name="T48" fmla="*/ 42 w 138"/>
                  <a:gd name="T49" fmla="*/ 18 h 299"/>
                  <a:gd name="T50" fmla="*/ 36 w 138"/>
                  <a:gd name="T51" fmla="*/ 3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8" h="299">
                    <a:moveTo>
                      <a:pt x="36" y="36"/>
                    </a:moveTo>
                    <a:lnTo>
                      <a:pt x="36" y="102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18" y="174"/>
                    </a:lnTo>
                    <a:lnTo>
                      <a:pt x="24" y="210"/>
                    </a:lnTo>
                    <a:lnTo>
                      <a:pt x="54" y="228"/>
                    </a:lnTo>
                    <a:lnTo>
                      <a:pt x="66" y="299"/>
                    </a:lnTo>
                    <a:lnTo>
                      <a:pt x="90" y="281"/>
                    </a:lnTo>
                    <a:lnTo>
                      <a:pt x="96" y="246"/>
                    </a:lnTo>
                    <a:lnTo>
                      <a:pt x="138" y="216"/>
                    </a:lnTo>
                    <a:lnTo>
                      <a:pt x="138" y="180"/>
                    </a:lnTo>
                    <a:lnTo>
                      <a:pt x="114" y="162"/>
                    </a:lnTo>
                    <a:lnTo>
                      <a:pt x="84" y="144"/>
                    </a:lnTo>
                    <a:lnTo>
                      <a:pt x="132" y="102"/>
                    </a:lnTo>
                    <a:lnTo>
                      <a:pt x="126" y="78"/>
                    </a:lnTo>
                    <a:lnTo>
                      <a:pt x="108" y="54"/>
                    </a:lnTo>
                    <a:lnTo>
                      <a:pt x="126" y="36"/>
                    </a:lnTo>
                    <a:lnTo>
                      <a:pt x="126" y="12"/>
                    </a:lnTo>
                    <a:lnTo>
                      <a:pt x="96" y="30"/>
                    </a:lnTo>
                    <a:lnTo>
                      <a:pt x="96" y="12"/>
                    </a:lnTo>
                    <a:lnTo>
                      <a:pt x="60" y="0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Freeform 107"/>
              <p:cNvSpPr>
                <a:spLocks/>
              </p:cNvSpPr>
              <p:nvPr/>
            </p:nvSpPr>
            <p:spPr bwMode="auto">
              <a:xfrm>
                <a:off x="5087" y="335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6 w 6"/>
                  <a:gd name="T3" fmla="*/ 0 h 18"/>
                  <a:gd name="T4" fmla="*/ 0 w 6"/>
                  <a:gd name="T5" fmla="*/ 18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1" name="Freeform 108"/>
              <p:cNvSpPr>
                <a:spLocks/>
              </p:cNvSpPr>
              <p:nvPr/>
            </p:nvSpPr>
            <p:spPr bwMode="auto">
              <a:xfrm>
                <a:off x="5051" y="467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0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2" name="Freeform 109"/>
              <p:cNvSpPr>
                <a:spLocks/>
              </p:cNvSpPr>
              <p:nvPr/>
            </p:nvSpPr>
            <p:spPr bwMode="auto">
              <a:xfrm>
                <a:off x="5075" y="527"/>
                <a:ext cx="42" cy="89"/>
              </a:xfrm>
              <a:custGeom>
                <a:avLst/>
                <a:gdLst>
                  <a:gd name="T0" fmla="*/ 0 w 42"/>
                  <a:gd name="T1" fmla="*/ 0 h 89"/>
                  <a:gd name="T2" fmla="*/ 30 w 42"/>
                  <a:gd name="T3" fmla="*/ 18 h 89"/>
                  <a:gd name="T4" fmla="*/ 42 w 42"/>
                  <a:gd name="T5" fmla="*/ 89 h 89"/>
                  <a:gd name="T6" fmla="*/ 30 w 42"/>
                  <a:gd name="T7" fmla="*/ 18 h 89"/>
                  <a:gd name="T8" fmla="*/ 0 w 42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89">
                    <a:moveTo>
                      <a:pt x="0" y="0"/>
                    </a:moveTo>
                    <a:lnTo>
                      <a:pt x="30" y="18"/>
                    </a:lnTo>
                    <a:lnTo>
                      <a:pt x="42" y="89"/>
                    </a:lnTo>
                    <a:lnTo>
                      <a:pt x="3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Freeform 110"/>
              <p:cNvSpPr>
                <a:spLocks/>
              </p:cNvSpPr>
              <p:nvPr/>
            </p:nvSpPr>
            <p:spPr bwMode="auto">
              <a:xfrm>
                <a:off x="4333" y="383"/>
                <a:ext cx="413" cy="341"/>
              </a:xfrm>
              <a:custGeom>
                <a:avLst/>
                <a:gdLst>
                  <a:gd name="T0" fmla="*/ 150 w 413"/>
                  <a:gd name="T1" fmla="*/ 341 h 341"/>
                  <a:gd name="T2" fmla="*/ 150 w 413"/>
                  <a:gd name="T3" fmla="*/ 341 h 341"/>
                  <a:gd name="T4" fmla="*/ 150 w 413"/>
                  <a:gd name="T5" fmla="*/ 293 h 341"/>
                  <a:gd name="T6" fmla="*/ 222 w 413"/>
                  <a:gd name="T7" fmla="*/ 251 h 341"/>
                  <a:gd name="T8" fmla="*/ 246 w 413"/>
                  <a:gd name="T9" fmla="*/ 251 h 341"/>
                  <a:gd name="T10" fmla="*/ 258 w 413"/>
                  <a:gd name="T11" fmla="*/ 251 h 341"/>
                  <a:gd name="T12" fmla="*/ 276 w 413"/>
                  <a:gd name="T13" fmla="*/ 233 h 341"/>
                  <a:gd name="T14" fmla="*/ 282 w 413"/>
                  <a:gd name="T15" fmla="*/ 221 h 341"/>
                  <a:gd name="T16" fmla="*/ 306 w 413"/>
                  <a:gd name="T17" fmla="*/ 215 h 341"/>
                  <a:gd name="T18" fmla="*/ 329 w 413"/>
                  <a:gd name="T19" fmla="*/ 209 h 341"/>
                  <a:gd name="T20" fmla="*/ 329 w 413"/>
                  <a:gd name="T21" fmla="*/ 197 h 341"/>
                  <a:gd name="T22" fmla="*/ 323 w 413"/>
                  <a:gd name="T23" fmla="*/ 174 h 341"/>
                  <a:gd name="T24" fmla="*/ 413 w 413"/>
                  <a:gd name="T25" fmla="*/ 156 h 341"/>
                  <a:gd name="T26" fmla="*/ 401 w 413"/>
                  <a:gd name="T27" fmla="*/ 54 h 341"/>
                  <a:gd name="T28" fmla="*/ 389 w 413"/>
                  <a:gd name="T29" fmla="*/ 36 h 341"/>
                  <a:gd name="T30" fmla="*/ 347 w 413"/>
                  <a:gd name="T31" fmla="*/ 30 h 341"/>
                  <a:gd name="T32" fmla="*/ 294 w 413"/>
                  <a:gd name="T33" fmla="*/ 30 h 341"/>
                  <a:gd name="T34" fmla="*/ 264 w 413"/>
                  <a:gd name="T35" fmla="*/ 0 h 341"/>
                  <a:gd name="T36" fmla="*/ 246 w 413"/>
                  <a:gd name="T37" fmla="*/ 6 h 341"/>
                  <a:gd name="T38" fmla="*/ 222 w 413"/>
                  <a:gd name="T39" fmla="*/ 84 h 341"/>
                  <a:gd name="T40" fmla="*/ 162 w 413"/>
                  <a:gd name="T41" fmla="*/ 114 h 341"/>
                  <a:gd name="T42" fmla="*/ 132 w 413"/>
                  <a:gd name="T43" fmla="*/ 150 h 341"/>
                  <a:gd name="T44" fmla="*/ 108 w 413"/>
                  <a:gd name="T45" fmla="*/ 203 h 341"/>
                  <a:gd name="T46" fmla="*/ 108 w 413"/>
                  <a:gd name="T47" fmla="*/ 227 h 341"/>
                  <a:gd name="T48" fmla="*/ 114 w 413"/>
                  <a:gd name="T49" fmla="*/ 245 h 341"/>
                  <a:gd name="T50" fmla="*/ 90 w 413"/>
                  <a:gd name="T51" fmla="*/ 281 h 341"/>
                  <a:gd name="T52" fmla="*/ 42 w 413"/>
                  <a:gd name="T53" fmla="*/ 323 h 341"/>
                  <a:gd name="T54" fmla="*/ 0 w 413"/>
                  <a:gd name="T55" fmla="*/ 329 h 341"/>
                  <a:gd name="T56" fmla="*/ 0 w 413"/>
                  <a:gd name="T57" fmla="*/ 335 h 341"/>
                  <a:gd name="T58" fmla="*/ 66 w 413"/>
                  <a:gd name="T59" fmla="*/ 335 h 341"/>
                  <a:gd name="T60" fmla="*/ 150 w 413"/>
                  <a:gd name="T61" fmla="*/ 341 h 341"/>
                  <a:gd name="T62" fmla="*/ 150 w 413"/>
                  <a:gd name="T63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3" h="341">
                    <a:moveTo>
                      <a:pt x="150" y="341"/>
                    </a:moveTo>
                    <a:lnTo>
                      <a:pt x="150" y="341"/>
                    </a:lnTo>
                    <a:lnTo>
                      <a:pt x="150" y="293"/>
                    </a:lnTo>
                    <a:lnTo>
                      <a:pt x="222" y="251"/>
                    </a:lnTo>
                    <a:lnTo>
                      <a:pt x="246" y="251"/>
                    </a:lnTo>
                    <a:lnTo>
                      <a:pt x="258" y="251"/>
                    </a:lnTo>
                    <a:lnTo>
                      <a:pt x="276" y="233"/>
                    </a:lnTo>
                    <a:lnTo>
                      <a:pt x="282" y="221"/>
                    </a:lnTo>
                    <a:lnTo>
                      <a:pt x="306" y="215"/>
                    </a:lnTo>
                    <a:lnTo>
                      <a:pt x="329" y="209"/>
                    </a:lnTo>
                    <a:lnTo>
                      <a:pt x="329" y="197"/>
                    </a:lnTo>
                    <a:lnTo>
                      <a:pt x="323" y="174"/>
                    </a:lnTo>
                    <a:lnTo>
                      <a:pt x="413" y="156"/>
                    </a:lnTo>
                    <a:lnTo>
                      <a:pt x="401" y="54"/>
                    </a:lnTo>
                    <a:lnTo>
                      <a:pt x="389" y="36"/>
                    </a:lnTo>
                    <a:lnTo>
                      <a:pt x="347" y="30"/>
                    </a:lnTo>
                    <a:lnTo>
                      <a:pt x="294" y="30"/>
                    </a:lnTo>
                    <a:lnTo>
                      <a:pt x="264" y="0"/>
                    </a:lnTo>
                    <a:lnTo>
                      <a:pt x="246" y="6"/>
                    </a:lnTo>
                    <a:lnTo>
                      <a:pt x="222" y="84"/>
                    </a:lnTo>
                    <a:lnTo>
                      <a:pt x="162" y="114"/>
                    </a:lnTo>
                    <a:lnTo>
                      <a:pt x="132" y="150"/>
                    </a:lnTo>
                    <a:lnTo>
                      <a:pt x="108" y="203"/>
                    </a:lnTo>
                    <a:lnTo>
                      <a:pt x="108" y="227"/>
                    </a:lnTo>
                    <a:lnTo>
                      <a:pt x="114" y="245"/>
                    </a:lnTo>
                    <a:lnTo>
                      <a:pt x="90" y="281"/>
                    </a:lnTo>
                    <a:lnTo>
                      <a:pt x="42" y="323"/>
                    </a:lnTo>
                    <a:lnTo>
                      <a:pt x="0" y="329"/>
                    </a:lnTo>
                    <a:lnTo>
                      <a:pt x="0" y="335"/>
                    </a:lnTo>
                    <a:lnTo>
                      <a:pt x="66" y="335"/>
                    </a:lnTo>
                    <a:lnTo>
                      <a:pt x="150" y="341"/>
                    </a:lnTo>
                    <a:lnTo>
                      <a:pt x="150" y="34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Freeform 111"/>
              <p:cNvSpPr>
                <a:spLocks/>
              </p:cNvSpPr>
              <p:nvPr/>
            </p:nvSpPr>
            <p:spPr bwMode="auto">
              <a:xfrm>
                <a:off x="4591" y="61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0 w 18"/>
                  <a:gd name="T3" fmla="*/ 18 h 18"/>
                  <a:gd name="T4" fmla="*/ 0 w 18"/>
                  <a:gd name="T5" fmla="*/ 18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5" name="Freeform 112"/>
              <p:cNvSpPr>
                <a:spLocks/>
              </p:cNvSpPr>
              <p:nvPr/>
            </p:nvSpPr>
            <p:spPr bwMode="auto">
              <a:xfrm>
                <a:off x="4483" y="634"/>
                <a:ext cx="96" cy="42"/>
              </a:xfrm>
              <a:custGeom>
                <a:avLst/>
                <a:gdLst>
                  <a:gd name="T0" fmla="*/ 96 w 96"/>
                  <a:gd name="T1" fmla="*/ 0 h 42"/>
                  <a:gd name="T2" fmla="*/ 72 w 96"/>
                  <a:gd name="T3" fmla="*/ 0 h 42"/>
                  <a:gd name="T4" fmla="*/ 0 w 96"/>
                  <a:gd name="T5" fmla="*/ 42 h 42"/>
                  <a:gd name="T6" fmla="*/ 72 w 96"/>
                  <a:gd name="T7" fmla="*/ 0 h 42"/>
                  <a:gd name="T8" fmla="*/ 96 w 9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42">
                    <a:moveTo>
                      <a:pt x="96" y="0"/>
                    </a:moveTo>
                    <a:lnTo>
                      <a:pt x="72" y="0"/>
                    </a:lnTo>
                    <a:lnTo>
                      <a:pt x="0" y="42"/>
                    </a:lnTo>
                    <a:lnTo>
                      <a:pt x="72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6" name="Freeform 113"/>
              <p:cNvSpPr>
                <a:spLocks/>
              </p:cNvSpPr>
              <p:nvPr/>
            </p:nvSpPr>
            <p:spPr bwMode="auto">
              <a:xfrm>
                <a:off x="4639" y="580"/>
                <a:ext cx="23" cy="18"/>
              </a:xfrm>
              <a:custGeom>
                <a:avLst/>
                <a:gdLst>
                  <a:gd name="T0" fmla="*/ 23 w 23"/>
                  <a:gd name="T1" fmla="*/ 0 h 18"/>
                  <a:gd name="T2" fmla="*/ 23 w 23"/>
                  <a:gd name="T3" fmla="*/ 12 h 18"/>
                  <a:gd name="T4" fmla="*/ 0 w 23"/>
                  <a:gd name="T5" fmla="*/ 18 h 18"/>
                  <a:gd name="T6" fmla="*/ 23 w 23"/>
                  <a:gd name="T7" fmla="*/ 12 h 18"/>
                  <a:gd name="T8" fmla="*/ 23 w 2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3" y="0"/>
                    </a:moveTo>
                    <a:lnTo>
                      <a:pt x="23" y="12"/>
                    </a:lnTo>
                    <a:lnTo>
                      <a:pt x="0" y="18"/>
                    </a:lnTo>
                    <a:lnTo>
                      <a:pt x="23" y="1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Freeform 114"/>
              <p:cNvSpPr>
                <a:spLocks/>
              </p:cNvSpPr>
              <p:nvPr/>
            </p:nvSpPr>
            <p:spPr bwMode="auto">
              <a:xfrm>
                <a:off x="4190" y="718"/>
                <a:ext cx="293" cy="257"/>
              </a:xfrm>
              <a:custGeom>
                <a:avLst/>
                <a:gdLst>
                  <a:gd name="T0" fmla="*/ 138 w 293"/>
                  <a:gd name="T1" fmla="*/ 251 h 257"/>
                  <a:gd name="T2" fmla="*/ 132 w 293"/>
                  <a:gd name="T3" fmla="*/ 198 h 257"/>
                  <a:gd name="T4" fmla="*/ 143 w 293"/>
                  <a:gd name="T5" fmla="*/ 174 h 257"/>
                  <a:gd name="T6" fmla="*/ 179 w 293"/>
                  <a:gd name="T7" fmla="*/ 174 h 257"/>
                  <a:gd name="T8" fmla="*/ 179 w 293"/>
                  <a:gd name="T9" fmla="*/ 72 h 257"/>
                  <a:gd name="T10" fmla="*/ 293 w 293"/>
                  <a:gd name="T11" fmla="*/ 72 h 257"/>
                  <a:gd name="T12" fmla="*/ 293 w 293"/>
                  <a:gd name="T13" fmla="*/ 48 h 257"/>
                  <a:gd name="T14" fmla="*/ 293 w 293"/>
                  <a:gd name="T15" fmla="*/ 24 h 257"/>
                  <a:gd name="T16" fmla="*/ 293 w 293"/>
                  <a:gd name="T17" fmla="*/ 24 h 257"/>
                  <a:gd name="T18" fmla="*/ 293 w 293"/>
                  <a:gd name="T19" fmla="*/ 24 h 257"/>
                  <a:gd name="T20" fmla="*/ 293 w 293"/>
                  <a:gd name="T21" fmla="*/ 6 h 257"/>
                  <a:gd name="T22" fmla="*/ 293 w 293"/>
                  <a:gd name="T23" fmla="*/ 6 h 257"/>
                  <a:gd name="T24" fmla="*/ 209 w 293"/>
                  <a:gd name="T25" fmla="*/ 0 h 257"/>
                  <a:gd name="T26" fmla="*/ 143 w 293"/>
                  <a:gd name="T27" fmla="*/ 0 h 257"/>
                  <a:gd name="T28" fmla="*/ 120 w 293"/>
                  <a:gd name="T29" fmla="*/ 48 h 257"/>
                  <a:gd name="T30" fmla="*/ 90 w 293"/>
                  <a:gd name="T31" fmla="*/ 60 h 257"/>
                  <a:gd name="T32" fmla="*/ 72 w 293"/>
                  <a:gd name="T33" fmla="*/ 120 h 257"/>
                  <a:gd name="T34" fmla="*/ 30 w 293"/>
                  <a:gd name="T35" fmla="*/ 186 h 257"/>
                  <a:gd name="T36" fmla="*/ 0 w 293"/>
                  <a:gd name="T37" fmla="*/ 257 h 257"/>
                  <a:gd name="T38" fmla="*/ 12 w 293"/>
                  <a:gd name="T39" fmla="*/ 251 h 257"/>
                  <a:gd name="T40" fmla="*/ 138 w 293"/>
                  <a:gd name="T41" fmla="*/ 25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3" h="257">
                    <a:moveTo>
                      <a:pt x="138" y="251"/>
                    </a:moveTo>
                    <a:lnTo>
                      <a:pt x="132" y="198"/>
                    </a:lnTo>
                    <a:lnTo>
                      <a:pt x="143" y="174"/>
                    </a:lnTo>
                    <a:lnTo>
                      <a:pt x="179" y="174"/>
                    </a:lnTo>
                    <a:lnTo>
                      <a:pt x="179" y="72"/>
                    </a:lnTo>
                    <a:lnTo>
                      <a:pt x="293" y="72"/>
                    </a:lnTo>
                    <a:lnTo>
                      <a:pt x="293" y="48"/>
                    </a:lnTo>
                    <a:lnTo>
                      <a:pt x="293" y="24"/>
                    </a:lnTo>
                    <a:lnTo>
                      <a:pt x="293" y="24"/>
                    </a:lnTo>
                    <a:lnTo>
                      <a:pt x="293" y="24"/>
                    </a:lnTo>
                    <a:lnTo>
                      <a:pt x="293" y="6"/>
                    </a:lnTo>
                    <a:lnTo>
                      <a:pt x="293" y="6"/>
                    </a:lnTo>
                    <a:lnTo>
                      <a:pt x="209" y="0"/>
                    </a:lnTo>
                    <a:lnTo>
                      <a:pt x="143" y="0"/>
                    </a:lnTo>
                    <a:lnTo>
                      <a:pt x="120" y="48"/>
                    </a:lnTo>
                    <a:lnTo>
                      <a:pt x="90" y="60"/>
                    </a:lnTo>
                    <a:lnTo>
                      <a:pt x="72" y="120"/>
                    </a:lnTo>
                    <a:lnTo>
                      <a:pt x="30" y="186"/>
                    </a:lnTo>
                    <a:lnTo>
                      <a:pt x="0" y="257"/>
                    </a:lnTo>
                    <a:lnTo>
                      <a:pt x="12" y="251"/>
                    </a:lnTo>
                    <a:lnTo>
                      <a:pt x="138" y="25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Freeform 115"/>
              <p:cNvSpPr>
                <a:spLocks/>
              </p:cNvSpPr>
              <p:nvPr/>
            </p:nvSpPr>
            <p:spPr bwMode="auto">
              <a:xfrm>
                <a:off x="4483" y="724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Freeform 116"/>
              <p:cNvSpPr>
                <a:spLocks/>
              </p:cNvSpPr>
              <p:nvPr/>
            </p:nvSpPr>
            <p:spPr bwMode="auto">
              <a:xfrm>
                <a:off x="4399" y="718"/>
                <a:ext cx="84" cy="6"/>
              </a:xfrm>
              <a:custGeom>
                <a:avLst/>
                <a:gdLst>
                  <a:gd name="T0" fmla="*/ 84 w 84"/>
                  <a:gd name="T1" fmla="*/ 6 h 6"/>
                  <a:gd name="T2" fmla="*/ 84 w 84"/>
                  <a:gd name="T3" fmla="*/ 6 h 6"/>
                  <a:gd name="T4" fmla="*/ 84 w 84"/>
                  <a:gd name="T5" fmla="*/ 6 h 6"/>
                  <a:gd name="T6" fmla="*/ 0 w 84"/>
                  <a:gd name="T7" fmla="*/ 0 h 6"/>
                  <a:gd name="T8" fmla="*/ 84 w 84"/>
                  <a:gd name="T9" fmla="*/ 6 h 6"/>
                  <a:gd name="T10" fmla="*/ 84 w 84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6">
                    <a:moveTo>
                      <a:pt x="84" y="6"/>
                    </a:moveTo>
                    <a:lnTo>
                      <a:pt x="84" y="6"/>
                    </a:lnTo>
                    <a:lnTo>
                      <a:pt x="84" y="6"/>
                    </a:lnTo>
                    <a:lnTo>
                      <a:pt x="0" y="0"/>
                    </a:lnTo>
                    <a:lnTo>
                      <a:pt x="84" y="6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Freeform 117"/>
              <p:cNvSpPr>
                <a:spLocks/>
              </p:cNvSpPr>
              <p:nvPr/>
            </p:nvSpPr>
            <p:spPr bwMode="auto">
              <a:xfrm>
                <a:off x="4357" y="826"/>
                <a:ext cx="575" cy="556"/>
              </a:xfrm>
              <a:custGeom>
                <a:avLst/>
                <a:gdLst>
                  <a:gd name="T0" fmla="*/ 246 w 575"/>
                  <a:gd name="T1" fmla="*/ 556 h 556"/>
                  <a:gd name="T2" fmla="*/ 246 w 575"/>
                  <a:gd name="T3" fmla="*/ 502 h 556"/>
                  <a:gd name="T4" fmla="*/ 270 w 575"/>
                  <a:gd name="T5" fmla="*/ 490 h 556"/>
                  <a:gd name="T6" fmla="*/ 293 w 575"/>
                  <a:gd name="T7" fmla="*/ 449 h 556"/>
                  <a:gd name="T8" fmla="*/ 341 w 575"/>
                  <a:gd name="T9" fmla="*/ 437 h 556"/>
                  <a:gd name="T10" fmla="*/ 401 w 575"/>
                  <a:gd name="T11" fmla="*/ 383 h 556"/>
                  <a:gd name="T12" fmla="*/ 425 w 575"/>
                  <a:gd name="T13" fmla="*/ 383 h 556"/>
                  <a:gd name="T14" fmla="*/ 425 w 575"/>
                  <a:gd name="T15" fmla="*/ 383 h 556"/>
                  <a:gd name="T16" fmla="*/ 449 w 575"/>
                  <a:gd name="T17" fmla="*/ 383 h 556"/>
                  <a:gd name="T18" fmla="*/ 551 w 575"/>
                  <a:gd name="T19" fmla="*/ 365 h 556"/>
                  <a:gd name="T20" fmla="*/ 575 w 575"/>
                  <a:gd name="T21" fmla="*/ 341 h 556"/>
                  <a:gd name="T22" fmla="*/ 575 w 575"/>
                  <a:gd name="T23" fmla="*/ 227 h 556"/>
                  <a:gd name="T24" fmla="*/ 545 w 575"/>
                  <a:gd name="T25" fmla="*/ 233 h 556"/>
                  <a:gd name="T26" fmla="*/ 545 w 575"/>
                  <a:gd name="T27" fmla="*/ 233 h 556"/>
                  <a:gd name="T28" fmla="*/ 545 w 575"/>
                  <a:gd name="T29" fmla="*/ 233 h 556"/>
                  <a:gd name="T30" fmla="*/ 545 w 575"/>
                  <a:gd name="T31" fmla="*/ 215 h 556"/>
                  <a:gd name="T32" fmla="*/ 545 w 575"/>
                  <a:gd name="T33" fmla="*/ 203 h 556"/>
                  <a:gd name="T34" fmla="*/ 491 w 575"/>
                  <a:gd name="T35" fmla="*/ 173 h 556"/>
                  <a:gd name="T36" fmla="*/ 467 w 575"/>
                  <a:gd name="T37" fmla="*/ 167 h 556"/>
                  <a:gd name="T38" fmla="*/ 467 w 575"/>
                  <a:gd name="T39" fmla="*/ 149 h 556"/>
                  <a:gd name="T40" fmla="*/ 258 w 575"/>
                  <a:gd name="T41" fmla="*/ 0 h 556"/>
                  <a:gd name="T42" fmla="*/ 258 w 575"/>
                  <a:gd name="T43" fmla="*/ 0 h 556"/>
                  <a:gd name="T44" fmla="*/ 258 w 575"/>
                  <a:gd name="T45" fmla="*/ 0 h 556"/>
                  <a:gd name="T46" fmla="*/ 198 w 575"/>
                  <a:gd name="T47" fmla="*/ 0 h 556"/>
                  <a:gd name="T48" fmla="*/ 228 w 575"/>
                  <a:gd name="T49" fmla="*/ 329 h 556"/>
                  <a:gd name="T50" fmla="*/ 240 w 575"/>
                  <a:gd name="T51" fmla="*/ 335 h 556"/>
                  <a:gd name="T52" fmla="*/ 234 w 575"/>
                  <a:gd name="T53" fmla="*/ 365 h 556"/>
                  <a:gd name="T54" fmla="*/ 78 w 575"/>
                  <a:gd name="T55" fmla="*/ 359 h 556"/>
                  <a:gd name="T56" fmla="*/ 54 w 575"/>
                  <a:gd name="T57" fmla="*/ 383 h 556"/>
                  <a:gd name="T58" fmla="*/ 30 w 575"/>
                  <a:gd name="T59" fmla="*/ 347 h 556"/>
                  <a:gd name="T60" fmla="*/ 0 w 575"/>
                  <a:gd name="T61" fmla="*/ 389 h 556"/>
                  <a:gd name="T62" fmla="*/ 0 w 575"/>
                  <a:gd name="T63" fmla="*/ 389 h 556"/>
                  <a:gd name="T64" fmla="*/ 6 w 575"/>
                  <a:gd name="T65" fmla="*/ 431 h 556"/>
                  <a:gd name="T66" fmla="*/ 36 w 575"/>
                  <a:gd name="T67" fmla="*/ 460 h 556"/>
                  <a:gd name="T68" fmla="*/ 30 w 575"/>
                  <a:gd name="T69" fmla="*/ 478 h 556"/>
                  <a:gd name="T70" fmla="*/ 84 w 575"/>
                  <a:gd name="T71" fmla="*/ 490 h 556"/>
                  <a:gd name="T72" fmla="*/ 108 w 575"/>
                  <a:gd name="T73" fmla="*/ 472 h 556"/>
                  <a:gd name="T74" fmla="*/ 144 w 575"/>
                  <a:gd name="T75" fmla="*/ 550 h 556"/>
                  <a:gd name="T76" fmla="*/ 162 w 575"/>
                  <a:gd name="T77" fmla="*/ 556 h 556"/>
                  <a:gd name="T78" fmla="*/ 210 w 575"/>
                  <a:gd name="T79" fmla="*/ 538 h 556"/>
                  <a:gd name="T80" fmla="*/ 246 w 575"/>
                  <a:gd name="T81" fmla="*/ 556 h 556"/>
                  <a:gd name="T82" fmla="*/ 246 w 575"/>
                  <a:gd name="T83" fmla="*/ 556 h 556"/>
                  <a:gd name="T84" fmla="*/ 246 w 575"/>
                  <a:gd name="T85" fmla="*/ 556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5" h="556">
                    <a:moveTo>
                      <a:pt x="246" y="556"/>
                    </a:moveTo>
                    <a:lnTo>
                      <a:pt x="246" y="502"/>
                    </a:lnTo>
                    <a:lnTo>
                      <a:pt x="270" y="490"/>
                    </a:lnTo>
                    <a:lnTo>
                      <a:pt x="293" y="449"/>
                    </a:lnTo>
                    <a:lnTo>
                      <a:pt x="341" y="437"/>
                    </a:lnTo>
                    <a:lnTo>
                      <a:pt x="401" y="383"/>
                    </a:lnTo>
                    <a:lnTo>
                      <a:pt x="425" y="383"/>
                    </a:lnTo>
                    <a:lnTo>
                      <a:pt x="425" y="383"/>
                    </a:lnTo>
                    <a:lnTo>
                      <a:pt x="449" y="383"/>
                    </a:lnTo>
                    <a:lnTo>
                      <a:pt x="551" y="365"/>
                    </a:lnTo>
                    <a:lnTo>
                      <a:pt x="575" y="341"/>
                    </a:lnTo>
                    <a:lnTo>
                      <a:pt x="575" y="227"/>
                    </a:lnTo>
                    <a:lnTo>
                      <a:pt x="545" y="233"/>
                    </a:lnTo>
                    <a:lnTo>
                      <a:pt x="545" y="233"/>
                    </a:lnTo>
                    <a:lnTo>
                      <a:pt x="545" y="233"/>
                    </a:lnTo>
                    <a:lnTo>
                      <a:pt x="545" y="215"/>
                    </a:lnTo>
                    <a:lnTo>
                      <a:pt x="545" y="203"/>
                    </a:lnTo>
                    <a:lnTo>
                      <a:pt x="491" y="173"/>
                    </a:lnTo>
                    <a:lnTo>
                      <a:pt x="467" y="167"/>
                    </a:lnTo>
                    <a:lnTo>
                      <a:pt x="467" y="149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198" y="0"/>
                    </a:lnTo>
                    <a:lnTo>
                      <a:pt x="228" y="329"/>
                    </a:lnTo>
                    <a:lnTo>
                      <a:pt x="240" y="335"/>
                    </a:lnTo>
                    <a:lnTo>
                      <a:pt x="234" y="365"/>
                    </a:lnTo>
                    <a:lnTo>
                      <a:pt x="78" y="359"/>
                    </a:lnTo>
                    <a:lnTo>
                      <a:pt x="54" y="383"/>
                    </a:lnTo>
                    <a:lnTo>
                      <a:pt x="30" y="347"/>
                    </a:lnTo>
                    <a:lnTo>
                      <a:pt x="0" y="389"/>
                    </a:lnTo>
                    <a:lnTo>
                      <a:pt x="0" y="389"/>
                    </a:lnTo>
                    <a:lnTo>
                      <a:pt x="6" y="431"/>
                    </a:lnTo>
                    <a:lnTo>
                      <a:pt x="36" y="460"/>
                    </a:lnTo>
                    <a:lnTo>
                      <a:pt x="30" y="478"/>
                    </a:lnTo>
                    <a:lnTo>
                      <a:pt x="84" y="490"/>
                    </a:lnTo>
                    <a:lnTo>
                      <a:pt x="108" y="472"/>
                    </a:lnTo>
                    <a:lnTo>
                      <a:pt x="144" y="550"/>
                    </a:lnTo>
                    <a:lnTo>
                      <a:pt x="162" y="556"/>
                    </a:lnTo>
                    <a:lnTo>
                      <a:pt x="210" y="538"/>
                    </a:lnTo>
                    <a:lnTo>
                      <a:pt x="246" y="556"/>
                    </a:lnTo>
                    <a:lnTo>
                      <a:pt x="246" y="556"/>
                    </a:lnTo>
                    <a:lnTo>
                      <a:pt x="246" y="55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Freeform 118"/>
              <p:cNvSpPr>
                <a:spLocks/>
              </p:cNvSpPr>
              <p:nvPr/>
            </p:nvSpPr>
            <p:spPr bwMode="auto">
              <a:xfrm>
                <a:off x="4824" y="993"/>
                <a:ext cx="78" cy="48"/>
              </a:xfrm>
              <a:custGeom>
                <a:avLst/>
                <a:gdLst>
                  <a:gd name="T0" fmla="*/ 78 w 78"/>
                  <a:gd name="T1" fmla="*/ 36 h 48"/>
                  <a:gd name="T2" fmla="*/ 78 w 78"/>
                  <a:gd name="T3" fmla="*/ 48 h 48"/>
                  <a:gd name="T4" fmla="*/ 78 w 78"/>
                  <a:gd name="T5" fmla="*/ 36 h 48"/>
                  <a:gd name="T6" fmla="*/ 24 w 78"/>
                  <a:gd name="T7" fmla="*/ 6 h 48"/>
                  <a:gd name="T8" fmla="*/ 0 w 78"/>
                  <a:gd name="T9" fmla="*/ 0 h 48"/>
                  <a:gd name="T10" fmla="*/ 24 w 78"/>
                  <a:gd name="T11" fmla="*/ 6 h 48"/>
                  <a:gd name="T12" fmla="*/ 78 w 78"/>
                  <a:gd name="T13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8">
                    <a:moveTo>
                      <a:pt x="78" y="36"/>
                    </a:moveTo>
                    <a:lnTo>
                      <a:pt x="78" y="48"/>
                    </a:lnTo>
                    <a:lnTo>
                      <a:pt x="78" y="36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7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Freeform 119"/>
              <p:cNvSpPr>
                <a:spLocks/>
              </p:cNvSpPr>
              <p:nvPr/>
            </p:nvSpPr>
            <p:spPr bwMode="auto">
              <a:xfrm>
                <a:off x="4902" y="105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6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Freeform 120"/>
              <p:cNvSpPr>
                <a:spLocks/>
              </p:cNvSpPr>
              <p:nvPr/>
            </p:nvSpPr>
            <p:spPr bwMode="auto">
              <a:xfrm>
                <a:off x="4190" y="742"/>
                <a:ext cx="425" cy="473"/>
              </a:xfrm>
              <a:custGeom>
                <a:avLst/>
                <a:gdLst>
                  <a:gd name="T0" fmla="*/ 84 w 425"/>
                  <a:gd name="T1" fmla="*/ 401 h 473"/>
                  <a:gd name="T2" fmla="*/ 84 w 425"/>
                  <a:gd name="T3" fmla="*/ 401 h 473"/>
                  <a:gd name="T4" fmla="*/ 167 w 425"/>
                  <a:gd name="T5" fmla="*/ 473 h 473"/>
                  <a:gd name="T6" fmla="*/ 197 w 425"/>
                  <a:gd name="T7" fmla="*/ 431 h 473"/>
                  <a:gd name="T8" fmla="*/ 221 w 425"/>
                  <a:gd name="T9" fmla="*/ 467 h 473"/>
                  <a:gd name="T10" fmla="*/ 245 w 425"/>
                  <a:gd name="T11" fmla="*/ 443 h 473"/>
                  <a:gd name="T12" fmla="*/ 401 w 425"/>
                  <a:gd name="T13" fmla="*/ 449 h 473"/>
                  <a:gd name="T14" fmla="*/ 407 w 425"/>
                  <a:gd name="T15" fmla="*/ 419 h 473"/>
                  <a:gd name="T16" fmla="*/ 395 w 425"/>
                  <a:gd name="T17" fmla="*/ 413 h 473"/>
                  <a:gd name="T18" fmla="*/ 365 w 425"/>
                  <a:gd name="T19" fmla="*/ 84 h 473"/>
                  <a:gd name="T20" fmla="*/ 425 w 425"/>
                  <a:gd name="T21" fmla="*/ 84 h 473"/>
                  <a:gd name="T22" fmla="*/ 293 w 425"/>
                  <a:gd name="T23" fmla="*/ 0 h 473"/>
                  <a:gd name="T24" fmla="*/ 293 w 425"/>
                  <a:gd name="T25" fmla="*/ 0 h 473"/>
                  <a:gd name="T26" fmla="*/ 293 w 425"/>
                  <a:gd name="T27" fmla="*/ 24 h 473"/>
                  <a:gd name="T28" fmla="*/ 293 w 425"/>
                  <a:gd name="T29" fmla="*/ 48 h 473"/>
                  <a:gd name="T30" fmla="*/ 179 w 425"/>
                  <a:gd name="T31" fmla="*/ 48 h 473"/>
                  <a:gd name="T32" fmla="*/ 179 w 425"/>
                  <a:gd name="T33" fmla="*/ 150 h 473"/>
                  <a:gd name="T34" fmla="*/ 143 w 425"/>
                  <a:gd name="T35" fmla="*/ 150 h 473"/>
                  <a:gd name="T36" fmla="*/ 132 w 425"/>
                  <a:gd name="T37" fmla="*/ 174 h 473"/>
                  <a:gd name="T38" fmla="*/ 138 w 425"/>
                  <a:gd name="T39" fmla="*/ 227 h 473"/>
                  <a:gd name="T40" fmla="*/ 12 w 425"/>
                  <a:gd name="T41" fmla="*/ 227 h 473"/>
                  <a:gd name="T42" fmla="*/ 0 w 425"/>
                  <a:gd name="T43" fmla="*/ 233 h 473"/>
                  <a:gd name="T44" fmla="*/ 0 w 425"/>
                  <a:gd name="T45" fmla="*/ 239 h 473"/>
                  <a:gd name="T46" fmla="*/ 24 w 425"/>
                  <a:gd name="T47" fmla="*/ 275 h 473"/>
                  <a:gd name="T48" fmla="*/ 18 w 425"/>
                  <a:gd name="T49" fmla="*/ 305 h 473"/>
                  <a:gd name="T50" fmla="*/ 30 w 425"/>
                  <a:gd name="T51" fmla="*/ 329 h 473"/>
                  <a:gd name="T52" fmla="*/ 18 w 425"/>
                  <a:gd name="T53" fmla="*/ 413 h 473"/>
                  <a:gd name="T54" fmla="*/ 84 w 425"/>
                  <a:gd name="T55" fmla="*/ 401 h 473"/>
                  <a:gd name="T56" fmla="*/ 84 w 425"/>
                  <a:gd name="T57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5" h="473">
                    <a:moveTo>
                      <a:pt x="84" y="401"/>
                    </a:moveTo>
                    <a:lnTo>
                      <a:pt x="84" y="401"/>
                    </a:lnTo>
                    <a:lnTo>
                      <a:pt x="167" y="473"/>
                    </a:lnTo>
                    <a:lnTo>
                      <a:pt x="197" y="431"/>
                    </a:lnTo>
                    <a:lnTo>
                      <a:pt x="221" y="467"/>
                    </a:lnTo>
                    <a:lnTo>
                      <a:pt x="245" y="443"/>
                    </a:lnTo>
                    <a:lnTo>
                      <a:pt x="401" y="449"/>
                    </a:lnTo>
                    <a:lnTo>
                      <a:pt x="407" y="419"/>
                    </a:lnTo>
                    <a:lnTo>
                      <a:pt x="395" y="413"/>
                    </a:lnTo>
                    <a:lnTo>
                      <a:pt x="365" y="84"/>
                    </a:lnTo>
                    <a:lnTo>
                      <a:pt x="425" y="84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3" y="24"/>
                    </a:lnTo>
                    <a:lnTo>
                      <a:pt x="293" y="48"/>
                    </a:lnTo>
                    <a:lnTo>
                      <a:pt x="179" y="48"/>
                    </a:lnTo>
                    <a:lnTo>
                      <a:pt x="179" y="150"/>
                    </a:lnTo>
                    <a:lnTo>
                      <a:pt x="143" y="150"/>
                    </a:lnTo>
                    <a:lnTo>
                      <a:pt x="132" y="174"/>
                    </a:lnTo>
                    <a:lnTo>
                      <a:pt x="138" y="227"/>
                    </a:lnTo>
                    <a:lnTo>
                      <a:pt x="12" y="227"/>
                    </a:lnTo>
                    <a:lnTo>
                      <a:pt x="0" y="233"/>
                    </a:lnTo>
                    <a:lnTo>
                      <a:pt x="0" y="239"/>
                    </a:lnTo>
                    <a:lnTo>
                      <a:pt x="24" y="275"/>
                    </a:lnTo>
                    <a:lnTo>
                      <a:pt x="18" y="305"/>
                    </a:lnTo>
                    <a:lnTo>
                      <a:pt x="30" y="329"/>
                    </a:lnTo>
                    <a:lnTo>
                      <a:pt x="18" y="413"/>
                    </a:lnTo>
                    <a:lnTo>
                      <a:pt x="84" y="401"/>
                    </a:lnTo>
                    <a:lnTo>
                      <a:pt x="84" y="40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Freeform 121"/>
              <p:cNvSpPr>
                <a:spLocks/>
              </p:cNvSpPr>
              <p:nvPr/>
            </p:nvSpPr>
            <p:spPr bwMode="auto">
              <a:xfrm>
                <a:off x="4483" y="742"/>
                <a:ext cx="0" cy="24"/>
              </a:xfrm>
              <a:custGeom>
                <a:avLst/>
                <a:gdLst>
                  <a:gd name="T0" fmla="*/ 24 h 24"/>
                  <a:gd name="T1" fmla="*/ 0 h 24"/>
                  <a:gd name="T2" fmla="*/ 0 h 24"/>
                  <a:gd name="T3" fmla="*/ 0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Freeform 122"/>
              <p:cNvSpPr>
                <a:spLocks/>
              </p:cNvSpPr>
              <p:nvPr/>
            </p:nvSpPr>
            <p:spPr bwMode="auto">
              <a:xfrm>
                <a:off x="4190" y="969"/>
                <a:ext cx="138" cy="6"/>
              </a:xfrm>
              <a:custGeom>
                <a:avLst/>
                <a:gdLst>
                  <a:gd name="T0" fmla="*/ 138 w 138"/>
                  <a:gd name="T1" fmla="*/ 0 h 6"/>
                  <a:gd name="T2" fmla="*/ 12 w 138"/>
                  <a:gd name="T3" fmla="*/ 0 h 6"/>
                  <a:gd name="T4" fmla="*/ 0 w 138"/>
                  <a:gd name="T5" fmla="*/ 6 h 6"/>
                  <a:gd name="T6" fmla="*/ 12 w 138"/>
                  <a:gd name="T7" fmla="*/ 0 h 6"/>
                  <a:gd name="T8" fmla="*/ 138 w 13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6">
                    <a:moveTo>
                      <a:pt x="138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Freeform 123"/>
              <p:cNvSpPr>
                <a:spLocks/>
              </p:cNvSpPr>
              <p:nvPr/>
            </p:nvSpPr>
            <p:spPr bwMode="auto">
              <a:xfrm>
                <a:off x="4387" y="1173"/>
                <a:ext cx="48" cy="36"/>
              </a:xfrm>
              <a:custGeom>
                <a:avLst/>
                <a:gdLst>
                  <a:gd name="T0" fmla="*/ 48 w 48"/>
                  <a:gd name="T1" fmla="*/ 12 h 36"/>
                  <a:gd name="T2" fmla="*/ 24 w 48"/>
                  <a:gd name="T3" fmla="*/ 36 h 36"/>
                  <a:gd name="T4" fmla="*/ 0 w 48"/>
                  <a:gd name="T5" fmla="*/ 0 h 36"/>
                  <a:gd name="T6" fmla="*/ 24 w 48"/>
                  <a:gd name="T7" fmla="*/ 36 h 36"/>
                  <a:gd name="T8" fmla="*/ 48 w 48"/>
                  <a:gd name="T9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12"/>
                    </a:moveTo>
                    <a:lnTo>
                      <a:pt x="24" y="36"/>
                    </a:lnTo>
                    <a:lnTo>
                      <a:pt x="0" y="0"/>
                    </a:lnTo>
                    <a:lnTo>
                      <a:pt x="24" y="36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Freeform 124"/>
              <p:cNvSpPr>
                <a:spLocks/>
              </p:cNvSpPr>
              <p:nvPr/>
            </p:nvSpPr>
            <p:spPr bwMode="auto">
              <a:xfrm>
                <a:off x="4172" y="1143"/>
                <a:ext cx="221" cy="161"/>
              </a:xfrm>
              <a:custGeom>
                <a:avLst/>
                <a:gdLst>
                  <a:gd name="T0" fmla="*/ 78 w 221"/>
                  <a:gd name="T1" fmla="*/ 149 h 161"/>
                  <a:gd name="T2" fmla="*/ 126 w 221"/>
                  <a:gd name="T3" fmla="*/ 143 h 161"/>
                  <a:gd name="T4" fmla="*/ 132 w 221"/>
                  <a:gd name="T5" fmla="*/ 155 h 161"/>
                  <a:gd name="T6" fmla="*/ 215 w 221"/>
                  <a:gd name="T7" fmla="*/ 161 h 161"/>
                  <a:gd name="T8" fmla="*/ 221 w 221"/>
                  <a:gd name="T9" fmla="*/ 143 h 161"/>
                  <a:gd name="T10" fmla="*/ 191 w 221"/>
                  <a:gd name="T11" fmla="*/ 114 h 161"/>
                  <a:gd name="T12" fmla="*/ 185 w 221"/>
                  <a:gd name="T13" fmla="*/ 72 h 161"/>
                  <a:gd name="T14" fmla="*/ 185 w 221"/>
                  <a:gd name="T15" fmla="*/ 72 h 161"/>
                  <a:gd name="T16" fmla="*/ 102 w 221"/>
                  <a:gd name="T17" fmla="*/ 0 h 161"/>
                  <a:gd name="T18" fmla="*/ 36 w 221"/>
                  <a:gd name="T19" fmla="*/ 12 h 161"/>
                  <a:gd name="T20" fmla="*/ 30 w 221"/>
                  <a:gd name="T21" fmla="*/ 42 h 161"/>
                  <a:gd name="T22" fmla="*/ 0 w 221"/>
                  <a:gd name="T23" fmla="*/ 78 h 161"/>
                  <a:gd name="T24" fmla="*/ 30 w 221"/>
                  <a:gd name="T25" fmla="*/ 120 h 161"/>
                  <a:gd name="T26" fmla="*/ 18 w 221"/>
                  <a:gd name="T27" fmla="*/ 132 h 161"/>
                  <a:gd name="T28" fmla="*/ 24 w 221"/>
                  <a:gd name="T29" fmla="*/ 161 h 161"/>
                  <a:gd name="T30" fmla="*/ 66 w 221"/>
                  <a:gd name="T31" fmla="*/ 161 h 161"/>
                  <a:gd name="T32" fmla="*/ 78 w 221"/>
                  <a:gd name="T33" fmla="*/ 14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1" h="161">
                    <a:moveTo>
                      <a:pt x="78" y="149"/>
                    </a:moveTo>
                    <a:lnTo>
                      <a:pt x="126" y="143"/>
                    </a:lnTo>
                    <a:lnTo>
                      <a:pt x="132" y="155"/>
                    </a:lnTo>
                    <a:lnTo>
                      <a:pt x="215" y="161"/>
                    </a:lnTo>
                    <a:lnTo>
                      <a:pt x="221" y="143"/>
                    </a:lnTo>
                    <a:lnTo>
                      <a:pt x="191" y="114"/>
                    </a:lnTo>
                    <a:lnTo>
                      <a:pt x="185" y="72"/>
                    </a:lnTo>
                    <a:lnTo>
                      <a:pt x="185" y="72"/>
                    </a:lnTo>
                    <a:lnTo>
                      <a:pt x="102" y="0"/>
                    </a:lnTo>
                    <a:lnTo>
                      <a:pt x="36" y="12"/>
                    </a:lnTo>
                    <a:lnTo>
                      <a:pt x="30" y="42"/>
                    </a:lnTo>
                    <a:lnTo>
                      <a:pt x="0" y="78"/>
                    </a:lnTo>
                    <a:lnTo>
                      <a:pt x="30" y="120"/>
                    </a:lnTo>
                    <a:lnTo>
                      <a:pt x="18" y="132"/>
                    </a:lnTo>
                    <a:lnTo>
                      <a:pt x="24" y="161"/>
                    </a:lnTo>
                    <a:lnTo>
                      <a:pt x="66" y="161"/>
                    </a:lnTo>
                    <a:lnTo>
                      <a:pt x="78" y="14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Freeform 125"/>
              <p:cNvSpPr>
                <a:spLocks/>
              </p:cNvSpPr>
              <p:nvPr/>
            </p:nvSpPr>
            <p:spPr bwMode="auto">
              <a:xfrm>
                <a:off x="4363" y="1257"/>
                <a:ext cx="30" cy="47"/>
              </a:xfrm>
              <a:custGeom>
                <a:avLst/>
                <a:gdLst>
                  <a:gd name="T0" fmla="*/ 0 w 30"/>
                  <a:gd name="T1" fmla="*/ 0 h 47"/>
                  <a:gd name="T2" fmla="*/ 30 w 30"/>
                  <a:gd name="T3" fmla="*/ 29 h 47"/>
                  <a:gd name="T4" fmla="*/ 24 w 30"/>
                  <a:gd name="T5" fmla="*/ 47 h 47"/>
                  <a:gd name="T6" fmla="*/ 30 w 30"/>
                  <a:gd name="T7" fmla="*/ 29 h 47"/>
                  <a:gd name="T8" fmla="*/ 0 w 3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7">
                    <a:moveTo>
                      <a:pt x="0" y="0"/>
                    </a:moveTo>
                    <a:lnTo>
                      <a:pt x="30" y="29"/>
                    </a:lnTo>
                    <a:lnTo>
                      <a:pt x="24" y="47"/>
                    </a:lnTo>
                    <a:lnTo>
                      <a:pt x="30" y="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Rectangle 126"/>
              <p:cNvSpPr>
                <a:spLocks noChangeArrowheads="1"/>
              </p:cNvSpPr>
              <p:nvPr/>
            </p:nvSpPr>
            <p:spPr bwMode="auto">
              <a:xfrm>
                <a:off x="4357" y="121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Freeform 127"/>
              <p:cNvSpPr>
                <a:spLocks/>
              </p:cNvSpPr>
              <p:nvPr/>
            </p:nvSpPr>
            <p:spPr bwMode="auto">
              <a:xfrm>
                <a:off x="4274" y="1143"/>
                <a:ext cx="83" cy="72"/>
              </a:xfrm>
              <a:custGeom>
                <a:avLst/>
                <a:gdLst>
                  <a:gd name="T0" fmla="*/ 0 w 83"/>
                  <a:gd name="T1" fmla="*/ 0 h 72"/>
                  <a:gd name="T2" fmla="*/ 0 w 83"/>
                  <a:gd name="T3" fmla="*/ 0 h 72"/>
                  <a:gd name="T4" fmla="*/ 83 w 83"/>
                  <a:gd name="T5" fmla="*/ 72 h 72"/>
                  <a:gd name="T6" fmla="*/ 83 w 83"/>
                  <a:gd name="T7" fmla="*/ 72 h 72"/>
                  <a:gd name="T8" fmla="*/ 0 w 83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2">
                    <a:moveTo>
                      <a:pt x="0" y="0"/>
                    </a:moveTo>
                    <a:lnTo>
                      <a:pt x="0" y="0"/>
                    </a:lnTo>
                    <a:lnTo>
                      <a:pt x="83" y="72"/>
                    </a:lnTo>
                    <a:lnTo>
                      <a:pt x="83" y="7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Freeform 128"/>
              <p:cNvSpPr>
                <a:spLocks/>
              </p:cNvSpPr>
              <p:nvPr/>
            </p:nvSpPr>
            <p:spPr bwMode="auto">
              <a:xfrm>
                <a:off x="4196" y="1286"/>
                <a:ext cx="108" cy="72"/>
              </a:xfrm>
              <a:custGeom>
                <a:avLst/>
                <a:gdLst>
                  <a:gd name="T0" fmla="*/ 108 w 108"/>
                  <a:gd name="T1" fmla="*/ 6 h 72"/>
                  <a:gd name="T2" fmla="*/ 108 w 108"/>
                  <a:gd name="T3" fmla="*/ 6 h 72"/>
                  <a:gd name="T4" fmla="*/ 108 w 108"/>
                  <a:gd name="T5" fmla="*/ 12 h 72"/>
                  <a:gd name="T6" fmla="*/ 102 w 108"/>
                  <a:gd name="T7" fmla="*/ 0 h 72"/>
                  <a:gd name="T8" fmla="*/ 54 w 108"/>
                  <a:gd name="T9" fmla="*/ 6 h 72"/>
                  <a:gd name="T10" fmla="*/ 42 w 108"/>
                  <a:gd name="T11" fmla="*/ 18 h 72"/>
                  <a:gd name="T12" fmla="*/ 0 w 108"/>
                  <a:gd name="T13" fmla="*/ 18 h 72"/>
                  <a:gd name="T14" fmla="*/ 0 w 108"/>
                  <a:gd name="T15" fmla="*/ 18 h 72"/>
                  <a:gd name="T16" fmla="*/ 0 w 108"/>
                  <a:gd name="T17" fmla="*/ 18 h 72"/>
                  <a:gd name="T18" fmla="*/ 48 w 108"/>
                  <a:gd name="T19" fmla="*/ 42 h 72"/>
                  <a:gd name="T20" fmla="*/ 54 w 108"/>
                  <a:gd name="T21" fmla="*/ 66 h 72"/>
                  <a:gd name="T22" fmla="*/ 54 w 108"/>
                  <a:gd name="T23" fmla="*/ 72 h 72"/>
                  <a:gd name="T24" fmla="*/ 108 w 108"/>
                  <a:gd name="T25" fmla="*/ 42 h 72"/>
                  <a:gd name="T26" fmla="*/ 108 w 108"/>
                  <a:gd name="T27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8" h="72">
                    <a:moveTo>
                      <a:pt x="108" y="6"/>
                    </a:moveTo>
                    <a:lnTo>
                      <a:pt x="108" y="6"/>
                    </a:lnTo>
                    <a:lnTo>
                      <a:pt x="108" y="12"/>
                    </a:lnTo>
                    <a:lnTo>
                      <a:pt x="102" y="0"/>
                    </a:lnTo>
                    <a:lnTo>
                      <a:pt x="54" y="6"/>
                    </a:lnTo>
                    <a:lnTo>
                      <a:pt x="42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42"/>
                    </a:lnTo>
                    <a:lnTo>
                      <a:pt x="54" y="66"/>
                    </a:lnTo>
                    <a:lnTo>
                      <a:pt x="54" y="72"/>
                    </a:lnTo>
                    <a:lnTo>
                      <a:pt x="108" y="42"/>
                    </a:lnTo>
                    <a:lnTo>
                      <a:pt x="10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2" name="Freeform 129"/>
              <p:cNvSpPr>
                <a:spLocks/>
              </p:cNvSpPr>
              <p:nvPr/>
            </p:nvSpPr>
            <p:spPr bwMode="auto">
              <a:xfrm>
                <a:off x="4250" y="1292"/>
                <a:ext cx="269" cy="192"/>
              </a:xfrm>
              <a:custGeom>
                <a:avLst/>
                <a:gdLst>
                  <a:gd name="T0" fmla="*/ 101 w 269"/>
                  <a:gd name="T1" fmla="*/ 102 h 192"/>
                  <a:gd name="T2" fmla="*/ 143 w 269"/>
                  <a:gd name="T3" fmla="*/ 96 h 192"/>
                  <a:gd name="T4" fmla="*/ 143 w 269"/>
                  <a:gd name="T5" fmla="*/ 96 h 192"/>
                  <a:gd name="T6" fmla="*/ 167 w 269"/>
                  <a:gd name="T7" fmla="*/ 138 h 192"/>
                  <a:gd name="T8" fmla="*/ 155 w 269"/>
                  <a:gd name="T9" fmla="*/ 162 h 192"/>
                  <a:gd name="T10" fmla="*/ 167 w 269"/>
                  <a:gd name="T11" fmla="*/ 156 h 192"/>
                  <a:gd name="T12" fmla="*/ 167 w 269"/>
                  <a:gd name="T13" fmla="*/ 156 h 192"/>
                  <a:gd name="T14" fmla="*/ 167 w 269"/>
                  <a:gd name="T15" fmla="*/ 156 h 192"/>
                  <a:gd name="T16" fmla="*/ 173 w 269"/>
                  <a:gd name="T17" fmla="*/ 150 h 192"/>
                  <a:gd name="T18" fmla="*/ 203 w 269"/>
                  <a:gd name="T19" fmla="*/ 156 h 192"/>
                  <a:gd name="T20" fmla="*/ 209 w 269"/>
                  <a:gd name="T21" fmla="*/ 192 h 192"/>
                  <a:gd name="T22" fmla="*/ 215 w 269"/>
                  <a:gd name="T23" fmla="*/ 186 h 192"/>
                  <a:gd name="T24" fmla="*/ 227 w 269"/>
                  <a:gd name="T25" fmla="*/ 180 h 192"/>
                  <a:gd name="T26" fmla="*/ 227 w 269"/>
                  <a:gd name="T27" fmla="*/ 180 h 192"/>
                  <a:gd name="T28" fmla="*/ 227 w 269"/>
                  <a:gd name="T29" fmla="*/ 180 h 192"/>
                  <a:gd name="T30" fmla="*/ 245 w 269"/>
                  <a:gd name="T31" fmla="*/ 192 h 192"/>
                  <a:gd name="T32" fmla="*/ 269 w 269"/>
                  <a:gd name="T33" fmla="*/ 150 h 192"/>
                  <a:gd name="T34" fmla="*/ 251 w 269"/>
                  <a:gd name="T35" fmla="*/ 96 h 192"/>
                  <a:gd name="T36" fmla="*/ 269 w 269"/>
                  <a:gd name="T37" fmla="*/ 90 h 192"/>
                  <a:gd name="T38" fmla="*/ 251 w 269"/>
                  <a:gd name="T39" fmla="*/ 84 h 192"/>
                  <a:gd name="T40" fmla="*/ 215 w 269"/>
                  <a:gd name="T41" fmla="*/ 6 h 192"/>
                  <a:gd name="T42" fmla="*/ 191 w 269"/>
                  <a:gd name="T43" fmla="*/ 24 h 192"/>
                  <a:gd name="T44" fmla="*/ 191 w 269"/>
                  <a:gd name="T45" fmla="*/ 24 h 192"/>
                  <a:gd name="T46" fmla="*/ 191 w 269"/>
                  <a:gd name="T47" fmla="*/ 24 h 192"/>
                  <a:gd name="T48" fmla="*/ 137 w 269"/>
                  <a:gd name="T49" fmla="*/ 12 h 192"/>
                  <a:gd name="T50" fmla="*/ 54 w 269"/>
                  <a:gd name="T51" fmla="*/ 6 h 192"/>
                  <a:gd name="T52" fmla="*/ 54 w 269"/>
                  <a:gd name="T53" fmla="*/ 6 h 192"/>
                  <a:gd name="T54" fmla="*/ 54 w 269"/>
                  <a:gd name="T55" fmla="*/ 6 h 192"/>
                  <a:gd name="T56" fmla="*/ 54 w 269"/>
                  <a:gd name="T57" fmla="*/ 6 h 192"/>
                  <a:gd name="T58" fmla="*/ 54 w 269"/>
                  <a:gd name="T59" fmla="*/ 0 h 192"/>
                  <a:gd name="T60" fmla="*/ 54 w 269"/>
                  <a:gd name="T61" fmla="*/ 36 h 192"/>
                  <a:gd name="T62" fmla="*/ 0 w 269"/>
                  <a:gd name="T63" fmla="*/ 66 h 192"/>
                  <a:gd name="T64" fmla="*/ 24 w 269"/>
                  <a:gd name="T65" fmla="*/ 72 h 192"/>
                  <a:gd name="T66" fmla="*/ 24 w 269"/>
                  <a:gd name="T67" fmla="*/ 96 h 192"/>
                  <a:gd name="T68" fmla="*/ 54 w 269"/>
                  <a:gd name="T69" fmla="*/ 108 h 192"/>
                  <a:gd name="T70" fmla="*/ 60 w 269"/>
                  <a:gd name="T71" fmla="*/ 126 h 192"/>
                  <a:gd name="T72" fmla="*/ 78 w 269"/>
                  <a:gd name="T73" fmla="*/ 132 h 192"/>
                  <a:gd name="T74" fmla="*/ 101 w 269"/>
                  <a:gd name="T75" fmla="*/ 10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9" h="192">
                    <a:moveTo>
                      <a:pt x="101" y="102"/>
                    </a:moveTo>
                    <a:lnTo>
                      <a:pt x="143" y="96"/>
                    </a:lnTo>
                    <a:lnTo>
                      <a:pt x="143" y="96"/>
                    </a:lnTo>
                    <a:lnTo>
                      <a:pt x="167" y="138"/>
                    </a:lnTo>
                    <a:lnTo>
                      <a:pt x="155" y="162"/>
                    </a:lnTo>
                    <a:lnTo>
                      <a:pt x="167" y="156"/>
                    </a:lnTo>
                    <a:lnTo>
                      <a:pt x="167" y="156"/>
                    </a:lnTo>
                    <a:lnTo>
                      <a:pt x="167" y="156"/>
                    </a:lnTo>
                    <a:lnTo>
                      <a:pt x="173" y="150"/>
                    </a:lnTo>
                    <a:lnTo>
                      <a:pt x="203" y="156"/>
                    </a:lnTo>
                    <a:lnTo>
                      <a:pt x="209" y="192"/>
                    </a:lnTo>
                    <a:lnTo>
                      <a:pt x="215" y="186"/>
                    </a:lnTo>
                    <a:lnTo>
                      <a:pt x="227" y="180"/>
                    </a:lnTo>
                    <a:lnTo>
                      <a:pt x="227" y="180"/>
                    </a:lnTo>
                    <a:lnTo>
                      <a:pt x="227" y="180"/>
                    </a:lnTo>
                    <a:lnTo>
                      <a:pt x="245" y="192"/>
                    </a:lnTo>
                    <a:lnTo>
                      <a:pt x="269" y="150"/>
                    </a:lnTo>
                    <a:lnTo>
                      <a:pt x="251" y="96"/>
                    </a:lnTo>
                    <a:lnTo>
                      <a:pt x="269" y="90"/>
                    </a:lnTo>
                    <a:lnTo>
                      <a:pt x="251" y="84"/>
                    </a:lnTo>
                    <a:lnTo>
                      <a:pt x="215" y="6"/>
                    </a:lnTo>
                    <a:lnTo>
                      <a:pt x="191" y="24"/>
                    </a:lnTo>
                    <a:lnTo>
                      <a:pt x="191" y="24"/>
                    </a:lnTo>
                    <a:lnTo>
                      <a:pt x="191" y="24"/>
                    </a:lnTo>
                    <a:lnTo>
                      <a:pt x="137" y="12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54" y="36"/>
                    </a:lnTo>
                    <a:lnTo>
                      <a:pt x="0" y="66"/>
                    </a:lnTo>
                    <a:lnTo>
                      <a:pt x="24" y="72"/>
                    </a:lnTo>
                    <a:lnTo>
                      <a:pt x="24" y="96"/>
                    </a:lnTo>
                    <a:lnTo>
                      <a:pt x="54" y="108"/>
                    </a:lnTo>
                    <a:lnTo>
                      <a:pt x="60" y="126"/>
                    </a:lnTo>
                    <a:lnTo>
                      <a:pt x="78" y="132"/>
                    </a:lnTo>
                    <a:lnTo>
                      <a:pt x="101" y="10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3" name="Freeform 130"/>
              <p:cNvSpPr>
                <a:spLocks/>
              </p:cNvSpPr>
              <p:nvPr/>
            </p:nvSpPr>
            <p:spPr bwMode="auto">
              <a:xfrm>
                <a:off x="4387" y="1304"/>
                <a:ext cx="54" cy="12"/>
              </a:xfrm>
              <a:custGeom>
                <a:avLst/>
                <a:gdLst>
                  <a:gd name="T0" fmla="*/ 0 w 54"/>
                  <a:gd name="T1" fmla="*/ 0 h 12"/>
                  <a:gd name="T2" fmla="*/ 54 w 54"/>
                  <a:gd name="T3" fmla="*/ 12 h 12"/>
                  <a:gd name="T4" fmla="*/ 54 w 54"/>
                  <a:gd name="T5" fmla="*/ 12 h 12"/>
                  <a:gd name="T6" fmla="*/ 0 w 54"/>
                  <a:gd name="T7" fmla="*/ 0 h 12"/>
                  <a:gd name="T8" fmla="*/ 0 w 5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0"/>
                    </a:moveTo>
                    <a:lnTo>
                      <a:pt x="54" y="12"/>
                    </a:lnTo>
                    <a:lnTo>
                      <a:pt x="5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Freeform 131"/>
              <p:cNvSpPr>
                <a:spLocks/>
              </p:cNvSpPr>
              <p:nvPr/>
            </p:nvSpPr>
            <p:spPr bwMode="auto">
              <a:xfrm>
                <a:off x="4304" y="1298"/>
                <a:ext cx="83" cy="6"/>
              </a:xfrm>
              <a:custGeom>
                <a:avLst/>
                <a:gdLst>
                  <a:gd name="T0" fmla="*/ 0 w 83"/>
                  <a:gd name="T1" fmla="*/ 0 h 6"/>
                  <a:gd name="T2" fmla="*/ 0 w 83"/>
                  <a:gd name="T3" fmla="*/ 0 h 6"/>
                  <a:gd name="T4" fmla="*/ 83 w 83"/>
                  <a:gd name="T5" fmla="*/ 6 h 6"/>
                  <a:gd name="T6" fmla="*/ 83 w 83"/>
                  <a:gd name="T7" fmla="*/ 6 h 6"/>
                  <a:gd name="T8" fmla="*/ 0 w 8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6">
                    <a:moveTo>
                      <a:pt x="0" y="0"/>
                    </a:moveTo>
                    <a:lnTo>
                      <a:pt x="0" y="0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Rectangle 132"/>
              <p:cNvSpPr>
                <a:spLocks noChangeArrowheads="1"/>
              </p:cNvSpPr>
              <p:nvPr/>
            </p:nvSpPr>
            <p:spPr bwMode="auto">
              <a:xfrm>
                <a:off x="4304" y="129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6" name="Freeform 133"/>
              <p:cNvSpPr>
                <a:spLocks/>
              </p:cNvSpPr>
              <p:nvPr/>
            </p:nvSpPr>
            <p:spPr bwMode="auto">
              <a:xfrm>
                <a:off x="4310" y="1388"/>
                <a:ext cx="107" cy="108"/>
              </a:xfrm>
              <a:custGeom>
                <a:avLst/>
                <a:gdLst>
                  <a:gd name="T0" fmla="*/ 107 w 107"/>
                  <a:gd name="T1" fmla="*/ 60 h 108"/>
                  <a:gd name="T2" fmla="*/ 95 w 107"/>
                  <a:gd name="T3" fmla="*/ 66 h 108"/>
                  <a:gd name="T4" fmla="*/ 107 w 107"/>
                  <a:gd name="T5" fmla="*/ 42 h 108"/>
                  <a:gd name="T6" fmla="*/ 83 w 107"/>
                  <a:gd name="T7" fmla="*/ 0 h 108"/>
                  <a:gd name="T8" fmla="*/ 41 w 107"/>
                  <a:gd name="T9" fmla="*/ 6 h 108"/>
                  <a:gd name="T10" fmla="*/ 18 w 107"/>
                  <a:gd name="T11" fmla="*/ 36 h 108"/>
                  <a:gd name="T12" fmla="*/ 0 w 107"/>
                  <a:gd name="T13" fmla="*/ 30 h 108"/>
                  <a:gd name="T14" fmla="*/ 0 w 107"/>
                  <a:gd name="T15" fmla="*/ 30 h 108"/>
                  <a:gd name="T16" fmla="*/ 0 w 107"/>
                  <a:gd name="T17" fmla="*/ 30 h 108"/>
                  <a:gd name="T18" fmla="*/ 12 w 107"/>
                  <a:gd name="T19" fmla="*/ 66 h 108"/>
                  <a:gd name="T20" fmla="*/ 18 w 107"/>
                  <a:gd name="T21" fmla="*/ 78 h 108"/>
                  <a:gd name="T22" fmla="*/ 35 w 107"/>
                  <a:gd name="T23" fmla="*/ 90 h 108"/>
                  <a:gd name="T24" fmla="*/ 41 w 107"/>
                  <a:gd name="T25" fmla="*/ 96 h 108"/>
                  <a:gd name="T26" fmla="*/ 59 w 107"/>
                  <a:gd name="T27" fmla="*/ 102 h 108"/>
                  <a:gd name="T28" fmla="*/ 65 w 107"/>
                  <a:gd name="T29" fmla="*/ 108 h 108"/>
                  <a:gd name="T30" fmla="*/ 101 w 107"/>
                  <a:gd name="T31" fmla="*/ 72 h 108"/>
                  <a:gd name="T32" fmla="*/ 107 w 107"/>
                  <a:gd name="T33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108">
                    <a:moveTo>
                      <a:pt x="107" y="60"/>
                    </a:moveTo>
                    <a:lnTo>
                      <a:pt x="95" y="66"/>
                    </a:lnTo>
                    <a:lnTo>
                      <a:pt x="107" y="42"/>
                    </a:lnTo>
                    <a:lnTo>
                      <a:pt x="83" y="0"/>
                    </a:lnTo>
                    <a:lnTo>
                      <a:pt x="41" y="6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2" y="66"/>
                    </a:lnTo>
                    <a:lnTo>
                      <a:pt x="18" y="78"/>
                    </a:lnTo>
                    <a:lnTo>
                      <a:pt x="35" y="90"/>
                    </a:lnTo>
                    <a:lnTo>
                      <a:pt x="41" y="96"/>
                    </a:lnTo>
                    <a:lnTo>
                      <a:pt x="59" y="102"/>
                    </a:lnTo>
                    <a:lnTo>
                      <a:pt x="65" y="108"/>
                    </a:lnTo>
                    <a:lnTo>
                      <a:pt x="101" y="72"/>
                    </a:lnTo>
                    <a:lnTo>
                      <a:pt x="107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Freeform 134"/>
              <p:cNvSpPr>
                <a:spLocks/>
              </p:cNvSpPr>
              <p:nvPr/>
            </p:nvSpPr>
            <p:spPr bwMode="auto">
              <a:xfrm>
                <a:off x="4405" y="144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Freeform 135"/>
              <p:cNvSpPr>
                <a:spLocks/>
              </p:cNvSpPr>
              <p:nvPr/>
            </p:nvSpPr>
            <p:spPr bwMode="auto">
              <a:xfrm>
                <a:off x="4328" y="1388"/>
                <a:ext cx="65" cy="36"/>
              </a:xfrm>
              <a:custGeom>
                <a:avLst/>
                <a:gdLst>
                  <a:gd name="T0" fmla="*/ 0 w 65"/>
                  <a:gd name="T1" fmla="*/ 36 h 36"/>
                  <a:gd name="T2" fmla="*/ 23 w 65"/>
                  <a:gd name="T3" fmla="*/ 6 h 36"/>
                  <a:gd name="T4" fmla="*/ 65 w 65"/>
                  <a:gd name="T5" fmla="*/ 0 h 36"/>
                  <a:gd name="T6" fmla="*/ 23 w 65"/>
                  <a:gd name="T7" fmla="*/ 6 h 36"/>
                  <a:gd name="T8" fmla="*/ 0 w 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6">
                    <a:moveTo>
                      <a:pt x="0" y="36"/>
                    </a:moveTo>
                    <a:lnTo>
                      <a:pt x="23" y="6"/>
                    </a:lnTo>
                    <a:lnTo>
                      <a:pt x="65" y="0"/>
                    </a:lnTo>
                    <a:lnTo>
                      <a:pt x="23" y="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Freeform 136"/>
              <p:cNvSpPr>
                <a:spLocks/>
              </p:cNvSpPr>
              <p:nvPr/>
            </p:nvSpPr>
            <p:spPr bwMode="auto">
              <a:xfrm>
                <a:off x="4310" y="141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Freeform 137"/>
              <p:cNvSpPr>
                <a:spLocks/>
              </p:cNvSpPr>
              <p:nvPr/>
            </p:nvSpPr>
            <p:spPr bwMode="auto">
              <a:xfrm>
                <a:off x="4375" y="1442"/>
                <a:ext cx="144" cy="150"/>
              </a:xfrm>
              <a:custGeom>
                <a:avLst/>
                <a:gdLst>
                  <a:gd name="T0" fmla="*/ 102 w 144"/>
                  <a:gd name="T1" fmla="*/ 66 h 150"/>
                  <a:gd name="T2" fmla="*/ 120 w 144"/>
                  <a:gd name="T3" fmla="*/ 42 h 150"/>
                  <a:gd name="T4" fmla="*/ 102 w 144"/>
                  <a:gd name="T5" fmla="*/ 30 h 150"/>
                  <a:gd name="T6" fmla="*/ 90 w 144"/>
                  <a:gd name="T7" fmla="*/ 36 h 150"/>
                  <a:gd name="T8" fmla="*/ 84 w 144"/>
                  <a:gd name="T9" fmla="*/ 42 h 150"/>
                  <a:gd name="T10" fmla="*/ 78 w 144"/>
                  <a:gd name="T11" fmla="*/ 6 h 150"/>
                  <a:gd name="T12" fmla="*/ 48 w 144"/>
                  <a:gd name="T13" fmla="*/ 0 h 150"/>
                  <a:gd name="T14" fmla="*/ 42 w 144"/>
                  <a:gd name="T15" fmla="*/ 6 h 150"/>
                  <a:gd name="T16" fmla="*/ 42 w 144"/>
                  <a:gd name="T17" fmla="*/ 6 h 150"/>
                  <a:gd name="T18" fmla="*/ 36 w 144"/>
                  <a:gd name="T19" fmla="*/ 18 h 150"/>
                  <a:gd name="T20" fmla="*/ 0 w 144"/>
                  <a:gd name="T21" fmla="*/ 54 h 150"/>
                  <a:gd name="T22" fmla="*/ 0 w 144"/>
                  <a:gd name="T23" fmla="*/ 54 h 150"/>
                  <a:gd name="T24" fmla="*/ 0 w 144"/>
                  <a:gd name="T25" fmla="*/ 54 h 150"/>
                  <a:gd name="T26" fmla="*/ 6 w 144"/>
                  <a:gd name="T27" fmla="*/ 60 h 150"/>
                  <a:gd name="T28" fmla="*/ 12 w 144"/>
                  <a:gd name="T29" fmla="*/ 60 h 150"/>
                  <a:gd name="T30" fmla="*/ 12 w 144"/>
                  <a:gd name="T31" fmla="*/ 66 h 150"/>
                  <a:gd name="T32" fmla="*/ 18 w 144"/>
                  <a:gd name="T33" fmla="*/ 72 h 150"/>
                  <a:gd name="T34" fmla="*/ 30 w 144"/>
                  <a:gd name="T35" fmla="*/ 84 h 150"/>
                  <a:gd name="T36" fmla="*/ 42 w 144"/>
                  <a:gd name="T37" fmla="*/ 84 h 150"/>
                  <a:gd name="T38" fmla="*/ 84 w 144"/>
                  <a:gd name="T39" fmla="*/ 126 h 150"/>
                  <a:gd name="T40" fmla="*/ 90 w 144"/>
                  <a:gd name="T41" fmla="*/ 126 h 150"/>
                  <a:gd name="T42" fmla="*/ 102 w 144"/>
                  <a:gd name="T43" fmla="*/ 138 h 150"/>
                  <a:gd name="T44" fmla="*/ 120 w 144"/>
                  <a:gd name="T45" fmla="*/ 144 h 150"/>
                  <a:gd name="T46" fmla="*/ 126 w 144"/>
                  <a:gd name="T47" fmla="*/ 144 h 150"/>
                  <a:gd name="T48" fmla="*/ 126 w 144"/>
                  <a:gd name="T49" fmla="*/ 144 h 150"/>
                  <a:gd name="T50" fmla="*/ 138 w 144"/>
                  <a:gd name="T51" fmla="*/ 150 h 150"/>
                  <a:gd name="T52" fmla="*/ 144 w 144"/>
                  <a:gd name="T53" fmla="*/ 102 h 150"/>
                  <a:gd name="T54" fmla="*/ 144 w 144"/>
                  <a:gd name="T55" fmla="*/ 96 h 150"/>
                  <a:gd name="T56" fmla="*/ 102 w 144"/>
                  <a:gd name="T57" fmla="*/ 6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4" h="150">
                    <a:moveTo>
                      <a:pt x="102" y="66"/>
                    </a:moveTo>
                    <a:lnTo>
                      <a:pt x="120" y="42"/>
                    </a:lnTo>
                    <a:lnTo>
                      <a:pt x="102" y="30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78" y="6"/>
                    </a:lnTo>
                    <a:lnTo>
                      <a:pt x="48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6" y="1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8" y="72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8" y="150"/>
                    </a:lnTo>
                    <a:lnTo>
                      <a:pt x="144" y="102"/>
                    </a:lnTo>
                    <a:lnTo>
                      <a:pt x="144" y="96"/>
                    </a:lnTo>
                    <a:lnTo>
                      <a:pt x="102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Freeform 138"/>
              <p:cNvSpPr>
                <a:spLocks/>
              </p:cNvSpPr>
              <p:nvPr/>
            </p:nvSpPr>
            <p:spPr bwMode="auto">
              <a:xfrm>
                <a:off x="4465" y="1472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Freeform 139"/>
              <p:cNvSpPr>
                <a:spLocks/>
              </p:cNvSpPr>
              <p:nvPr/>
            </p:nvSpPr>
            <p:spPr bwMode="auto">
              <a:xfrm>
                <a:off x="4417" y="144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Freeform 140"/>
              <p:cNvSpPr>
                <a:spLocks/>
              </p:cNvSpPr>
              <p:nvPr/>
            </p:nvSpPr>
            <p:spPr bwMode="auto">
              <a:xfrm>
                <a:off x="4375" y="1460"/>
                <a:ext cx="36" cy="36"/>
              </a:xfrm>
              <a:custGeom>
                <a:avLst/>
                <a:gdLst>
                  <a:gd name="T0" fmla="*/ 36 w 36"/>
                  <a:gd name="T1" fmla="*/ 0 h 36"/>
                  <a:gd name="T2" fmla="*/ 0 w 36"/>
                  <a:gd name="T3" fmla="*/ 36 h 36"/>
                  <a:gd name="T4" fmla="*/ 0 w 36"/>
                  <a:gd name="T5" fmla="*/ 36 h 36"/>
                  <a:gd name="T6" fmla="*/ 36 w 3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6">
                    <a:moveTo>
                      <a:pt x="36" y="0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Freeform 141"/>
              <p:cNvSpPr>
                <a:spLocks/>
              </p:cNvSpPr>
              <p:nvPr/>
            </p:nvSpPr>
            <p:spPr bwMode="auto">
              <a:xfrm>
                <a:off x="4603" y="1209"/>
                <a:ext cx="275" cy="191"/>
              </a:xfrm>
              <a:custGeom>
                <a:avLst/>
                <a:gdLst>
                  <a:gd name="T0" fmla="*/ 251 w 275"/>
                  <a:gd name="T1" fmla="*/ 77 h 191"/>
                  <a:gd name="T2" fmla="*/ 245 w 275"/>
                  <a:gd name="T3" fmla="*/ 83 h 191"/>
                  <a:gd name="T4" fmla="*/ 233 w 275"/>
                  <a:gd name="T5" fmla="*/ 83 h 191"/>
                  <a:gd name="T6" fmla="*/ 179 w 275"/>
                  <a:gd name="T7" fmla="*/ 0 h 191"/>
                  <a:gd name="T8" fmla="*/ 155 w 275"/>
                  <a:gd name="T9" fmla="*/ 0 h 191"/>
                  <a:gd name="T10" fmla="*/ 95 w 275"/>
                  <a:gd name="T11" fmla="*/ 54 h 191"/>
                  <a:gd name="T12" fmla="*/ 47 w 275"/>
                  <a:gd name="T13" fmla="*/ 66 h 191"/>
                  <a:gd name="T14" fmla="*/ 24 w 275"/>
                  <a:gd name="T15" fmla="*/ 107 h 191"/>
                  <a:gd name="T16" fmla="*/ 0 w 275"/>
                  <a:gd name="T17" fmla="*/ 119 h 191"/>
                  <a:gd name="T18" fmla="*/ 0 w 275"/>
                  <a:gd name="T19" fmla="*/ 173 h 191"/>
                  <a:gd name="T20" fmla="*/ 12 w 275"/>
                  <a:gd name="T21" fmla="*/ 179 h 191"/>
                  <a:gd name="T22" fmla="*/ 30 w 275"/>
                  <a:gd name="T23" fmla="*/ 191 h 191"/>
                  <a:gd name="T24" fmla="*/ 65 w 275"/>
                  <a:gd name="T25" fmla="*/ 179 h 191"/>
                  <a:gd name="T26" fmla="*/ 89 w 275"/>
                  <a:gd name="T27" fmla="*/ 191 h 191"/>
                  <a:gd name="T28" fmla="*/ 77 w 275"/>
                  <a:gd name="T29" fmla="*/ 143 h 191"/>
                  <a:gd name="T30" fmla="*/ 77 w 275"/>
                  <a:gd name="T31" fmla="*/ 143 h 191"/>
                  <a:gd name="T32" fmla="*/ 77 w 275"/>
                  <a:gd name="T33" fmla="*/ 143 h 191"/>
                  <a:gd name="T34" fmla="*/ 119 w 275"/>
                  <a:gd name="T35" fmla="*/ 143 h 191"/>
                  <a:gd name="T36" fmla="*/ 167 w 275"/>
                  <a:gd name="T37" fmla="*/ 143 h 191"/>
                  <a:gd name="T38" fmla="*/ 161 w 275"/>
                  <a:gd name="T39" fmla="*/ 143 h 191"/>
                  <a:gd name="T40" fmla="*/ 161 w 275"/>
                  <a:gd name="T41" fmla="*/ 143 h 191"/>
                  <a:gd name="T42" fmla="*/ 161 w 275"/>
                  <a:gd name="T43" fmla="*/ 143 h 191"/>
                  <a:gd name="T44" fmla="*/ 215 w 275"/>
                  <a:gd name="T45" fmla="*/ 143 h 191"/>
                  <a:gd name="T46" fmla="*/ 227 w 275"/>
                  <a:gd name="T47" fmla="*/ 131 h 191"/>
                  <a:gd name="T48" fmla="*/ 257 w 275"/>
                  <a:gd name="T49" fmla="*/ 125 h 191"/>
                  <a:gd name="T50" fmla="*/ 275 w 275"/>
                  <a:gd name="T51" fmla="*/ 89 h 191"/>
                  <a:gd name="T52" fmla="*/ 263 w 275"/>
                  <a:gd name="T53" fmla="*/ 89 h 191"/>
                  <a:gd name="T54" fmla="*/ 251 w 275"/>
                  <a:gd name="T55" fmla="*/ 7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75" h="191">
                    <a:moveTo>
                      <a:pt x="251" y="77"/>
                    </a:moveTo>
                    <a:lnTo>
                      <a:pt x="245" y="83"/>
                    </a:lnTo>
                    <a:lnTo>
                      <a:pt x="233" y="83"/>
                    </a:lnTo>
                    <a:lnTo>
                      <a:pt x="179" y="0"/>
                    </a:lnTo>
                    <a:lnTo>
                      <a:pt x="155" y="0"/>
                    </a:lnTo>
                    <a:lnTo>
                      <a:pt x="95" y="54"/>
                    </a:lnTo>
                    <a:lnTo>
                      <a:pt x="47" y="66"/>
                    </a:lnTo>
                    <a:lnTo>
                      <a:pt x="24" y="107"/>
                    </a:lnTo>
                    <a:lnTo>
                      <a:pt x="0" y="119"/>
                    </a:lnTo>
                    <a:lnTo>
                      <a:pt x="0" y="173"/>
                    </a:lnTo>
                    <a:lnTo>
                      <a:pt x="12" y="179"/>
                    </a:lnTo>
                    <a:lnTo>
                      <a:pt x="30" y="191"/>
                    </a:lnTo>
                    <a:lnTo>
                      <a:pt x="65" y="179"/>
                    </a:lnTo>
                    <a:lnTo>
                      <a:pt x="89" y="19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119" y="143"/>
                    </a:lnTo>
                    <a:lnTo>
                      <a:pt x="167" y="143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215" y="143"/>
                    </a:lnTo>
                    <a:lnTo>
                      <a:pt x="227" y="131"/>
                    </a:lnTo>
                    <a:lnTo>
                      <a:pt x="257" y="125"/>
                    </a:lnTo>
                    <a:lnTo>
                      <a:pt x="275" y="89"/>
                    </a:lnTo>
                    <a:lnTo>
                      <a:pt x="263" y="89"/>
                    </a:lnTo>
                    <a:lnTo>
                      <a:pt x="251" y="7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5" name="Freeform 142"/>
              <p:cNvSpPr>
                <a:spLocks/>
              </p:cNvSpPr>
              <p:nvPr/>
            </p:nvSpPr>
            <p:spPr bwMode="auto">
              <a:xfrm>
                <a:off x="4603" y="1328"/>
                <a:ext cx="0" cy="54"/>
              </a:xfrm>
              <a:custGeom>
                <a:avLst/>
                <a:gdLst>
                  <a:gd name="T0" fmla="*/ 54 h 54"/>
                  <a:gd name="T1" fmla="*/ 0 h 54"/>
                  <a:gd name="T2" fmla="*/ 54 h 54"/>
                  <a:gd name="T3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6" name="Freeform 143"/>
              <p:cNvSpPr>
                <a:spLocks/>
              </p:cNvSpPr>
              <p:nvPr/>
            </p:nvSpPr>
            <p:spPr bwMode="auto">
              <a:xfrm>
                <a:off x="4650" y="1209"/>
                <a:ext cx="132" cy="66"/>
              </a:xfrm>
              <a:custGeom>
                <a:avLst/>
                <a:gdLst>
                  <a:gd name="T0" fmla="*/ 108 w 132"/>
                  <a:gd name="T1" fmla="*/ 0 h 66"/>
                  <a:gd name="T2" fmla="*/ 48 w 132"/>
                  <a:gd name="T3" fmla="*/ 54 h 66"/>
                  <a:gd name="T4" fmla="*/ 0 w 132"/>
                  <a:gd name="T5" fmla="*/ 66 h 66"/>
                  <a:gd name="T6" fmla="*/ 48 w 132"/>
                  <a:gd name="T7" fmla="*/ 54 h 66"/>
                  <a:gd name="T8" fmla="*/ 108 w 132"/>
                  <a:gd name="T9" fmla="*/ 0 h 66"/>
                  <a:gd name="T10" fmla="*/ 132 w 132"/>
                  <a:gd name="T11" fmla="*/ 0 h 66"/>
                  <a:gd name="T12" fmla="*/ 132 w 132"/>
                  <a:gd name="T13" fmla="*/ 0 h 66"/>
                  <a:gd name="T14" fmla="*/ 108 w 132"/>
                  <a:gd name="T1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66">
                    <a:moveTo>
                      <a:pt x="108" y="0"/>
                    </a:moveTo>
                    <a:lnTo>
                      <a:pt x="48" y="54"/>
                    </a:lnTo>
                    <a:lnTo>
                      <a:pt x="0" y="66"/>
                    </a:lnTo>
                    <a:lnTo>
                      <a:pt x="48" y="54"/>
                    </a:lnTo>
                    <a:lnTo>
                      <a:pt x="108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Freeform 144"/>
              <p:cNvSpPr>
                <a:spLocks/>
              </p:cNvSpPr>
              <p:nvPr/>
            </p:nvSpPr>
            <p:spPr bwMode="auto">
              <a:xfrm>
                <a:off x="4477" y="1364"/>
                <a:ext cx="221" cy="228"/>
              </a:xfrm>
              <a:custGeom>
                <a:avLst/>
                <a:gdLst>
                  <a:gd name="T0" fmla="*/ 221 w 221"/>
                  <a:gd name="T1" fmla="*/ 84 h 228"/>
                  <a:gd name="T2" fmla="*/ 215 w 221"/>
                  <a:gd name="T3" fmla="*/ 36 h 228"/>
                  <a:gd name="T4" fmla="*/ 191 w 221"/>
                  <a:gd name="T5" fmla="*/ 24 h 228"/>
                  <a:gd name="T6" fmla="*/ 156 w 221"/>
                  <a:gd name="T7" fmla="*/ 36 h 228"/>
                  <a:gd name="T8" fmla="*/ 138 w 221"/>
                  <a:gd name="T9" fmla="*/ 24 h 228"/>
                  <a:gd name="T10" fmla="*/ 126 w 221"/>
                  <a:gd name="T11" fmla="*/ 18 h 228"/>
                  <a:gd name="T12" fmla="*/ 126 w 221"/>
                  <a:gd name="T13" fmla="*/ 18 h 228"/>
                  <a:gd name="T14" fmla="*/ 90 w 221"/>
                  <a:gd name="T15" fmla="*/ 0 h 228"/>
                  <a:gd name="T16" fmla="*/ 42 w 221"/>
                  <a:gd name="T17" fmla="*/ 18 h 228"/>
                  <a:gd name="T18" fmla="*/ 24 w 221"/>
                  <a:gd name="T19" fmla="*/ 24 h 228"/>
                  <a:gd name="T20" fmla="*/ 42 w 221"/>
                  <a:gd name="T21" fmla="*/ 78 h 228"/>
                  <a:gd name="T22" fmla="*/ 42 w 221"/>
                  <a:gd name="T23" fmla="*/ 78 h 228"/>
                  <a:gd name="T24" fmla="*/ 42 w 221"/>
                  <a:gd name="T25" fmla="*/ 78 h 228"/>
                  <a:gd name="T26" fmla="*/ 0 w 221"/>
                  <a:gd name="T27" fmla="*/ 144 h 228"/>
                  <a:gd name="T28" fmla="*/ 42 w 221"/>
                  <a:gd name="T29" fmla="*/ 174 h 228"/>
                  <a:gd name="T30" fmla="*/ 42 w 221"/>
                  <a:gd name="T31" fmla="*/ 174 h 228"/>
                  <a:gd name="T32" fmla="*/ 42 w 221"/>
                  <a:gd name="T33" fmla="*/ 180 h 228"/>
                  <a:gd name="T34" fmla="*/ 36 w 221"/>
                  <a:gd name="T35" fmla="*/ 228 h 228"/>
                  <a:gd name="T36" fmla="*/ 42 w 221"/>
                  <a:gd name="T37" fmla="*/ 228 h 228"/>
                  <a:gd name="T38" fmla="*/ 48 w 221"/>
                  <a:gd name="T39" fmla="*/ 228 h 228"/>
                  <a:gd name="T40" fmla="*/ 54 w 221"/>
                  <a:gd name="T41" fmla="*/ 228 h 228"/>
                  <a:gd name="T42" fmla="*/ 72 w 221"/>
                  <a:gd name="T43" fmla="*/ 216 h 228"/>
                  <a:gd name="T44" fmla="*/ 108 w 221"/>
                  <a:gd name="T45" fmla="*/ 204 h 228"/>
                  <a:gd name="T46" fmla="*/ 120 w 221"/>
                  <a:gd name="T47" fmla="*/ 204 h 228"/>
                  <a:gd name="T48" fmla="*/ 168 w 221"/>
                  <a:gd name="T49" fmla="*/ 198 h 228"/>
                  <a:gd name="T50" fmla="*/ 191 w 221"/>
                  <a:gd name="T51" fmla="*/ 204 h 228"/>
                  <a:gd name="T52" fmla="*/ 203 w 221"/>
                  <a:gd name="T53" fmla="*/ 204 h 228"/>
                  <a:gd name="T54" fmla="*/ 215 w 221"/>
                  <a:gd name="T55" fmla="*/ 210 h 228"/>
                  <a:gd name="T56" fmla="*/ 215 w 221"/>
                  <a:gd name="T57" fmla="*/ 180 h 228"/>
                  <a:gd name="T58" fmla="*/ 197 w 221"/>
                  <a:gd name="T59" fmla="*/ 150 h 228"/>
                  <a:gd name="T60" fmla="*/ 221 w 221"/>
                  <a:gd name="T61" fmla="*/ 8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1" h="228">
                    <a:moveTo>
                      <a:pt x="221" y="84"/>
                    </a:moveTo>
                    <a:lnTo>
                      <a:pt x="215" y="36"/>
                    </a:lnTo>
                    <a:lnTo>
                      <a:pt x="191" y="24"/>
                    </a:lnTo>
                    <a:lnTo>
                      <a:pt x="156" y="36"/>
                    </a:lnTo>
                    <a:lnTo>
                      <a:pt x="138" y="24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90" y="0"/>
                    </a:lnTo>
                    <a:lnTo>
                      <a:pt x="42" y="18"/>
                    </a:lnTo>
                    <a:lnTo>
                      <a:pt x="24" y="24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0" y="144"/>
                    </a:lnTo>
                    <a:lnTo>
                      <a:pt x="42" y="174"/>
                    </a:lnTo>
                    <a:lnTo>
                      <a:pt x="42" y="174"/>
                    </a:lnTo>
                    <a:lnTo>
                      <a:pt x="42" y="180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8" y="228"/>
                    </a:lnTo>
                    <a:lnTo>
                      <a:pt x="54" y="228"/>
                    </a:lnTo>
                    <a:lnTo>
                      <a:pt x="72" y="216"/>
                    </a:lnTo>
                    <a:lnTo>
                      <a:pt x="108" y="204"/>
                    </a:lnTo>
                    <a:lnTo>
                      <a:pt x="120" y="204"/>
                    </a:lnTo>
                    <a:lnTo>
                      <a:pt x="168" y="198"/>
                    </a:lnTo>
                    <a:lnTo>
                      <a:pt x="191" y="204"/>
                    </a:lnTo>
                    <a:lnTo>
                      <a:pt x="203" y="204"/>
                    </a:lnTo>
                    <a:lnTo>
                      <a:pt x="215" y="210"/>
                    </a:lnTo>
                    <a:lnTo>
                      <a:pt x="215" y="180"/>
                    </a:lnTo>
                    <a:lnTo>
                      <a:pt x="197" y="150"/>
                    </a:lnTo>
                    <a:lnTo>
                      <a:pt x="221" y="8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Freeform 145"/>
              <p:cNvSpPr>
                <a:spLocks/>
              </p:cNvSpPr>
              <p:nvPr/>
            </p:nvSpPr>
            <p:spPr bwMode="auto">
              <a:xfrm>
                <a:off x="4567" y="1364"/>
                <a:ext cx="36" cy="18"/>
              </a:xfrm>
              <a:custGeom>
                <a:avLst/>
                <a:gdLst>
                  <a:gd name="T0" fmla="*/ 36 w 36"/>
                  <a:gd name="T1" fmla="*/ 18 h 18"/>
                  <a:gd name="T2" fmla="*/ 36 w 36"/>
                  <a:gd name="T3" fmla="*/ 18 h 18"/>
                  <a:gd name="T4" fmla="*/ 0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lnTo>
                      <a:pt x="36" y="18"/>
                    </a:lnTo>
                    <a:lnTo>
                      <a:pt x="0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9" name="Freeform 146"/>
              <p:cNvSpPr>
                <a:spLocks/>
              </p:cNvSpPr>
              <p:nvPr/>
            </p:nvSpPr>
            <p:spPr bwMode="auto">
              <a:xfrm>
                <a:off x="4519" y="1364"/>
                <a:ext cx="48" cy="18"/>
              </a:xfrm>
              <a:custGeom>
                <a:avLst/>
                <a:gdLst>
                  <a:gd name="T0" fmla="*/ 0 w 48"/>
                  <a:gd name="T1" fmla="*/ 18 h 18"/>
                  <a:gd name="T2" fmla="*/ 48 w 48"/>
                  <a:gd name="T3" fmla="*/ 0 h 18"/>
                  <a:gd name="T4" fmla="*/ 0 w 48"/>
                  <a:gd name="T5" fmla="*/ 18 h 18"/>
                  <a:gd name="T6" fmla="*/ 0 w 4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8">
                    <a:moveTo>
                      <a:pt x="0" y="18"/>
                    </a:moveTo>
                    <a:lnTo>
                      <a:pt x="48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0" name="Freeform 147"/>
              <p:cNvSpPr>
                <a:spLocks/>
              </p:cNvSpPr>
              <p:nvPr/>
            </p:nvSpPr>
            <p:spPr bwMode="auto">
              <a:xfrm>
                <a:off x="4501" y="1388"/>
                <a:ext cx="18" cy="54"/>
              </a:xfrm>
              <a:custGeom>
                <a:avLst/>
                <a:gdLst>
                  <a:gd name="T0" fmla="*/ 18 w 18"/>
                  <a:gd name="T1" fmla="*/ 54 h 54"/>
                  <a:gd name="T2" fmla="*/ 0 w 18"/>
                  <a:gd name="T3" fmla="*/ 0 h 54"/>
                  <a:gd name="T4" fmla="*/ 18 w 18"/>
                  <a:gd name="T5" fmla="*/ 54 h 54"/>
                  <a:gd name="T6" fmla="*/ 18 w 1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4">
                    <a:moveTo>
                      <a:pt x="18" y="54"/>
                    </a:moveTo>
                    <a:lnTo>
                      <a:pt x="0" y="0"/>
                    </a:lnTo>
                    <a:lnTo>
                      <a:pt x="18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Freeform 148"/>
              <p:cNvSpPr>
                <a:spLocks/>
              </p:cNvSpPr>
              <p:nvPr/>
            </p:nvSpPr>
            <p:spPr bwMode="auto">
              <a:xfrm>
                <a:off x="4501" y="138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Freeform 149"/>
              <p:cNvSpPr>
                <a:spLocks/>
              </p:cNvSpPr>
              <p:nvPr/>
            </p:nvSpPr>
            <p:spPr bwMode="auto">
              <a:xfrm>
                <a:off x="4615" y="1388"/>
                <a:ext cx="77" cy="12"/>
              </a:xfrm>
              <a:custGeom>
                <a:avLst/>
                <a:gdLst>
                  <a:gd name="T0" fmla="*/ 18 w 77"/>
                  <a:gd name="T1" fmla="*/ 12 h 12"/>
                  <a:gd name="T2" fmla="*/ 0 w 77"/>
                  <a:gd name="T3" fmla="*/ 0 h 12"/>
                  <a:gd name="T4" fmla="*/ 18 w 77"/>
                  <a:gd name="T5" fmla="*/ 12 h 12"/>
                  <a:gd name="T6" fmla="*/ 53 w 77"/>
                  <a:gd name="T7" fmla="*/ 0 h 12"/>
                  <a:gd name="T8" fmla="*/ 77 w 77"/>
                  <a:gd name="T9" fmla="*/ 12 h 12"/>
                  <a:gd name="T10" fmla="*/ 53 w 77"/>
                  <a:gd name="T11" fmla="*/ 0 h 12"/>
                  <a:gd name="T12" fmla="*/ 18 w 77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2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53" y="0"/>
                    </a:lnTo>
                    <a:lnTo>
                      <a:pt x="77" y="12"/>
                    </a:lnTo>
                    <a:lnTo>
                      <a:pt x="53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3" name="Freeform 150"/>
              <p:cNvSpPr>
                <a:spLocks noEditPoints="1"/>
              </p:cNvSpPr>
              <p:nvPr/>
            </p:nvSpPr>
            <p:spPr bwMode="auto">
              <a:xfrm>
                <a:off x="4674" y="1352"/>
                <a:ext cx="156" cy="228"/>
              </a:xfrm>
              <a:custGeom>
                <a:avLst/>
                <a:gdLst>
                  <a:gd name="T0" fmla="*/ 132 w 156"/>
                  <a:gd name="T1" fmla="*/ 36 h 228"/>
                  <a:gd name="T2" fmla="*/ 96 w 156"/>
                  <a:gd name="T3" fmla="*/ 0 h 228"/>
                  <a:gd name="T4" fmla="*/ 48 w 156"/>
                  <a:gd name="T5" fmla="*/ 0 h 228"/>
                  <a:gd name="T6" fmla="*/ 6 w 156"/>
                  <a:gd name="T7" fmla="*/ 0 h 228"/>
                  <a:gd name="T8" fmla="*/ 24 w 156"/>
                  <a:gd name="T9" fmla="*/ 96 h 228"/>
                  <a:gd name="T10" fmla="*/ 0 w 156"/>
                  <a:gd name="T11" fmla="*/ 162 h 228"/>
                  <a:gd name="T12" fmla="*/ 18 w 156"/>
                  <a:gd name="T13" fmla="*/ 192 h 228"/>
                  <a:gd name="T14" fmla="*/ 18 w 156"/>
                  <a:gd name="T15" fmla="*/ 222 h 228"/>
                  <a:gd name="T16" fmla="*/ 42 w 156"/>
                  <a:gd name="T17" fmla="*/ 228 h 228"/>
                  <a:gd name="T18" fmla="*/ 60 w 156"/>
                  <a:gd name="T19" fmla="*/ 216 h 228"/>
                  <a:gd name="T20" fmla="*/ 90 w 156"/>
                  <a:gd name="T21" fmla="*/ 210 h 228"/>
                  <a:gd name="T22" fmla="*/ 114 w 156"/>
                  <a:gd name="T23" fmla="*/ 192 h 228"/>
                  <a:gd name="T24" fmla="*/ 138 w 156"/>
                  <a:gd name="T25" fmla="*/ 192 h 228"/>
                  <a:gd name="T26" fmla="*/ 138 w 156"/>
                  <a:gd name="T27" fmla="*/ 192 h 228"/>
                  <a:gd name="T28" fmla="*/ 156 w 156"/>
                  <a:gd name="T29" fmla="*/ 180 h 228"/>
                  <a:gd name="T30" fmla="*/ 144 w 156"/>
                  <a:gd name="T31" fmla="*/ 168 h 228"/>
                  <a:gd name="T32" fmla="*/ 132 w 156"/>
                  <a:gd name="T33" fmla="*/ 150 h 228"/>
                  <a:gd name="T34" fmla="*/ 132 w 156"/>
                  <a:gd name="T35" fmla="*/ 36 h 228"/>
                  <a:gd name="T36" fmla="*/ 114 w 156"/>
                  <a:gd name="T37" fmla="*/ 174 h 228"/>
                  <a:gd name="T38" fmla="*/ 84 w 156"/>
                  <a:gd name="T39" fmla="*/ 156 h 228"/>
                  <a:gd name="T40" fmla="*/ 108 w 156"/>
                  <a:gd name="T41" fmla="*/ 156 h 228"/>
                  <a:gd name="T42" fmla="*/ 114 w 156"/>
                  <a:gd name="T43" fmla="*/ 138 h 228"/>
                  <a:gd name="T44" fmla="*/ 108 w 156"/>
                  <a:gd name="T45" fmla="*/ 126 h 228"/>
                  <a:gd name="T46" fmla="*/ 96 w 156"/>
                  <a:gd name="T47" fmla="*/ 126 h 228"/>
                  <a:gd name="T48" fmla="*/ 102 w 156"/>
                  <a:gd name="T49" fmla="*/ 120 h 228"/>
                  <a:gd name="T50" fmla="*/ 90 w 156"/>
                  <a:gd name="T51" fmla="*/ 108 h 228"/>
                  <a:gd name="T52" fmla="*/ 78 w 156"/>
                  <a:gd name="T53" fmla="*/ 114 h 228"/>
                  <a:gd name="T54" fmla="*/ 78 w 156"/>
                  <a:gd name="T55" fmla="*/ 90 h 228"/>
                  <a:gd name="T56" fmla="*/ 48 w 156"/>
                  <a:gd name="T57" fmla="*/ 90 h 228"/>
                  <a:gd name="T58" fmla="*/ 66 w 156"/>
                  <a:gd name="T59" fmla="*/ 84 h 228"/>
                  <a:gd name="T60" fmla="*/ 66 w 156"/>
                  <a:gd name="T61" fmla="*/ 66 h 228"/>
                  <a:gd name="T62" fmla="*/ 78 w 156"/>
                  <a:gd name="T63" fmla="*/ 90 h 228"/>
                  <a:gd name="T64" fmla="*/ 114 w 156"/>
                  <a:gd name="T65" fmla="*/ 114 h 228"/>
                  <a:gd name="T66" fmla="*/ 114 w 156"/>
                  <a:gd name="T67" fmla="*/ 84 h 228"/>
                  <a:gd name="T68" fmla="*/ 120 w 156"/>
                  <a:gd name="T69" fmla="*/ 144 h 228"/>
                  <a:gd name="T70" fmla="*/ 114 w 156"/>
                  <a:gd name="T71" fmla="*/ 17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6" h="228">
                    <a:moveTo>
                      <a:pt x="132" y="36"/>
                    </a:moveTo>
                    <a:lnTo>
                      <a:pt x="96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24" y="96"/>
                    </a:lnTo>
                    <a:lnTo>
                      <a:pt x="0" y="162"/>
                    </a:lnTo>
                    <a:lnTo>
                      <a:pt x="18" y="192"/>
                    </a:lnTo>
                    <a:lnTo>
                      <a:pt x="18" y="222"/>
                    </a:lnTo>
                    <a:lnTo>
                      <a:pt x="42" y="228"/>
                    </a:lnTo>
                    <a:lnTo>
                      <a:pt x="60" y="216"/>
                    </a:lnTo>
                    <a:lnTo>
                      <a:pt x="90" y="210"/>
                    </a:lnTo>
                    <a:lnTo>
                      <a:pt x="114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56" y="180"/>
                    </a:lnTo>
                    <a:lnTo>
                      <a:pt x="144" y="168"/>
                    </a:lnTo>
                    <a:lnTo>
                      <a:pt x="132" y="150"/>
                    </a:lnTo>
                    <a:lnTo>
                      <a:pt x="132" y="36"/>
                    </a:lnTo>
                    <a:close/>
                    <a:moveTo>
                      <a:pt x="114" y="174"/>
                    </a:moveTo>
                    <a:lnTo>
                      <a:pt x="84" y="156"/>
                    </a:lnTo>
                    <a:lnTo>
                      <a:pt x="108" y="156"/>
                    </a:lnTo>
                    <a:lnTo>
                      <a:pt x="114" y="138"/>
                    </a:lnTo>
                    <a:lnTo>
                      <a:pt x="108" y="126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8" y="90"/>
                    </a:lnTo>
                    <a:lnTo>
                      <a:pt x="48" y="90"/>
                    </a:lnTo>
                    <a:lnTo>
                      <a:pt x="66" y="84"/>
                    </a:lnTo>
                    <a:lnTo>
                      <a:pt x="66" y="66"/>
                    </a:lnTo>
                    <a:lnTo>
                      <a:pt x="78" y="90"/>
                    </a:lnTo>
                    <a:lnTo>
                      <a:pt x="114" y="114"/>
                    </a:lnTo>
                    <a:lnTo>
                      <a:pt x="114" y="84"/>
                    </a:lnTo>
                    <a:lnTo>
                      <a:pt x="120" y="144"/>
                    </a:lnTo>
                    <a:lnTo>
                      <a:pt x="114" y="17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4" name="Freeform 151"/>
              <p:cNvSpPr>
                <a:spLocks/>
              </p:cNvSpPr>
              <p:nvPr/>
            </p:nvSpPr>
            <p:spPr bwMode="auto">
              <a:xfrm>
                <a:off x="4680" y="1352"/>
                <a:ext cx="42" cy="0"/>
              </a:xfrm>
              <a:custGeom>
                <a:avLst/>
                <a:gdLst>
                  <a:gd name="T0" fmla="*/ 0 w 42"/>
                  <a:gd name="T1" fmla="*/ 42 w 42"/>
                  <a:gd name="T2" fmla="*/ 0 w 42"/>
                  <a:gd name="T3" fmla="*/ 0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2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Freeform 152"/>
              <p:cNvSpPr>
                <a:spLocks/>
              </p:cNvSpPr>
              <p:nvPr/>
            </p:nvSpPr>
            <p:spPr bwMode="auto">
              <a:xfrm>
                <a:off x="4764" y="1352"/>
                <a:ext cx="90" cy="180"/>
              </a:xfrm>
              <a:custGeom>
                <a:avLst/>
                <a:gdLst>
                  <a:gd name="T0" fmla="*/ 84 w 90"/>
                  <a:gd name="T1" fmla="*/ 132 h 180"/>
                  <a:gd name="T2" fmla="*/ 84 w 90"/>
                  <a:gd name="T3" fmla="*/ 78 h 180"/>
                  <a:gd name="T4" fmla="*/ 72 w 90"/>
                  <a:gd name="T5" fmla="*/ 54 h 180"/>
                  <a:gd name="T6" fmla="*/ 60 w 90"/>
                  <a:gd name="T7" fmla="*/ 30 h 180"/>
                  <a:gd name="T8" fmla="*/ 48 w 90"/>
                  <a:gd name="T9" fmla="*/ 18 h 180"/>
                  <a:gd name="T10" fmla="*/ 54 w 90"/>
                  <a:gd name="T11" fmla="*/ 0 h 180"/>
                  <a:gd name="T12" fmla="*/ 0 w 90"/>
                  <a:gd name="T13" fmla="*/ 0 h 180"/>
                  <a:gd name="T14" fmla="*/ 42 w 90"/>
                  <a:gd name="T15" fmla="*/ 36 h 180"/>
                  <a:gd name="T16" fmla="*/ 42 w 90"/>
                  <a:gd name="T17" fmla="*/ 150 h 180"/>
                  <a:gd name="T18" fmla="*/ 54 w 90"/>
                  <a:gd name="T19" fmla="*/ 168 h 180"/>
                  <a:gd name="T20" fmla="*/ 66 w 90"/>
                  <a:gd name="T21" fmla="*/ 180 h 180"/>
                  <a:gd name="T22" fmla="*/ 72 w 90"/>
                  <a:gd name="T23" fmla="*/ 180 h 180"/>
                  <a:gd name="T24" fmla="*/ 90 w 90"/>
                  <a:gd name="T25" fmla="*/ 174 h 180"/>
                  <a:gd name="T26" fmla="*/ 84 w 90"/>
                  <a:gd name="T27" fmla="*/ 168 h 180"/>
                  <a:gd name="T28" fmla="*/ 78 w 90"/>
                  <a:gd name="T29" fmla="*/ 156 h 180"/>
                  <a:gd name="T30" fmla="*/ 84 w 90"/>
                  <a:gd name="T31" fmla="*/ 13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" h="180">
                    <a:moveTo>
                      <a:pt x="84" y="132"/>
                    </a:moveTo>
                    <a:lnTo>
                      <a:pt x="84" y="78"/>
                    </a:lnTo>
                    <a:lnTo>
                      <a:pt x="72" y="54"/>
                    </a:lnTo>
                    <a:lnTo>
                      <a:pt x="60" y="30"/>
                    </a:lnTo>
                    <a:lnTo>
                      <a:pt x="48" y="18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42" y="36"/>
                    </a:lnTo>
                    <a:lnTo>
                      <a:pt x="42" y="150"/>
                    </a:lnTo>
                    <a:lnTo>
                      <a:pt x="54" y="168"/>
                    </a:lnTo>
                    <a:lnTo>
                      <a:pt x="66" y="180"/>
                    </a:lnTo>
                    <a:lnTo>
                      <a:pt x="72" y="180"/>
                    </a:lnTo>
                    <a:lnTo>
                      <a:pt x="90" y="174"/>
                    </a:lnTo>
                    <a:lnTo>
                      <a:pt x="84" y="168"/>
                    </a:lnTo>
                    <a:lnTo>
                      <a:pt x="78" y="156"/>
                    </a:lnTo>
                    <a:lnTo>
                      <a:pt x="84" y="13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Rectangle 153"/>
              <p:cNvSpPr>
                <a:spLocks noChangeArrowheads="1"/>
              </p:cNvSpPr>
              <p:nvPr/>
            </p:nvSpPr>
            <p:spPr bwMode="auto">
              <a:xfrm>
                <a:off x="4764" y="1352"/>
                <a:ext cx="54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7" name="Freeform 154"/>
              <p:cNvSpPr>
                <a:spLocks/>
              </p:cNvSpPr>
              <p:nvPr/>
            </p:nvSpPr>
            <p:spPr bwMode="auto">
              <a:xfrm>
                <a:off x="4806" y="1388"/>
                <a:ext cx="12" cy="132"/>
              </a:xfrm>
              <a:custGeom>
                <a:avLst/>
                <a:gdLst>
                  <a:gd name="T0" fmla="*/ 0 w 12"/>
                  <a:gd name="T1" fmla="*/ 0 h 132"/>
                  <a:gd name="T2" fmla="*/ 0 w 12"/>
                  <a:gd name="T3" fmla="*/ 114 h 132"/>
                  <a:gd name="T4" fmla="*/ 12 w 12"/>
                  <a:gd name="T5" fmla="*/ 132 h 132"/>
                  <a:gd name="T6" fmla="*/ 0 w 12"/>
                  <a:gd name="T7" fmla="*/ 114 h 132"/>
                  <a:gd name="T8" fmla="*/ 0 w 12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2">
                    <a:moveTo>
                      <a:pt x="0" y="0"/>
                    </a:moveTo>
                    <a:lnTo>
                      <a:pt x="0" y="114"/>
                    </a:lnTo>
                    <a:lnTo>
                      <a:pt x="12" y="132"/>
                    </a:lnTo>
                    <a:lnTo>
                      <a:pt x="0" y="1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8" name="Freeform 155"/>
              <p:cNvSpPr>
                <a:spLocks/>
              </p:cNvSpPr>
              <p:nvPr/>
            </p:nvSpPr>
            <p:spPr bwMode="auto">
              <a:xfrm>
                <a:off x="4812" y="1298"/>
                <a:ext cx="108" cy="228"/>
              </a:xfrm>
              <a:custGeom>
                <a:avLst/>
                <a:gdLst>
                  <a:gd name="T0" fmla="*/ 108 w 108"/>
                  <a:gd name="T1" fmla="*/ 66 h 228"/>
                  <a:gd name="T2" fmla="*/ 90 w 108"/>
                  <a:gd name="T3" fmla="*/ 18 h 228"/>
                  <a:gd name="T4" fmla="*/ 90 w 108"/>
                  <a:gd name="T5" fmla="*/ 18 h 228"/>
                  <a:gd name="T6" fmla="*/ 90 w 108"/>
                  <a:gd name="T7" fmla="*/ 18 h 228"/>
                  <a:gd name="T8" fmla="*/ 90 w 108"/>
                  <a:gd name="T9" fmla="*/ 18 h 228"/>
                  <a:gd name="T10" fmla="*/ 66 w 108"/>
                  <a:gd name="T11" fmla="*/ 0 h 228"/>
                  <a:gd name="T12" fmla="*/ 66 w 108"/>
                  <a:gd name="T13" fmla="*/ 0 h 228"/>
                  <a:gd name="T14" fmla="*/ 66 w 108"/>
                  <a:gd name="T15" fmla="*/ 0 h 228"/>
                  <a:gd name="T16" fmla="*/ 48 w 108"/>
                  <a:gd name="T17" fmla="*/ 36 h 228"/>
                  <a:gd name="T18" fmla="*/ 18 w 108"/>
                  <a:gd name="T19" fmla="*/ 42 h 228"/>
                  <a:gd name="T20" fmla="*/ 6 w 108"/>
                  <a:gd name="T21" fmla="*/ 54 h 228"/>
                  <a:gd name="T22" fmla="*/ 6 w 108"/>
                  <a:gd name="T23" fmla="*/ 54 h 228"/>
                  <a:gd name="T24" fmla="*/ 0 w 108"/>
                  <a:gd name="T25" fmla="*/ 72 h 228"/>
                  <a:gd name="T26" fmla="*/ 12 w 108"/>
                  <a:gd name="T27" fmla="*/ 84 h 228"/>
                  <a:gd name="T28" fmla="*/ 24 w 108"/>
                  <a:gd name="T29" fmla="*/ 108 h 228"/>
                  <a:gd name="T30" fmla="*/ 36 w 108"/>
                  <a:gd name="T31" fmla="*/ 132 h 228"/>
                  <a:gd name="T32" fmla="*/ 36 w 108"/>
                  <a:gd name="T33" fmla="*/ 186 h 228"/>
                  <a:gd name="T34" fmla="*/ 30 w 108"/>
                  <a:gd name="T35" fmla="*/ 210 h 228"/>
                  <a:gd name="T36" fmla="*/ 36 w 108"/>
                  <a:gd name="T37" fmla="*/ 222 h 228"/>
                  <a:gd name="T38" fmla="*/ 42 w 108"/>
                  <a:gd name="T39" fmla="*/ 228 h 228"/>
                  <a:gd name="T40" fmla="*/ 66 w 108"/>
                  <a:gd name="T41" fmla="*/ 228 h 228"/>
                  <a:gd name="T42" fmla="*/ 72 w 108"/>
                  <a:gd name="T43" fmla="*/ 132 h 228"/>
                  <a:gd name="T44" fmla="*/ 108 w 108"/>
                  <a:gd name="T45" fmla="*/ 6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8" h="228">
                    <a:moveTo>
                      <a:pt x="108" y="66"/>
                    </a:move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48" y="36"/>
                    </a:lnTo>
                    <a:lnTo>
                      <a:pt x="18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0" y="72"/>
                    </a:lnTo>
                    <a:lnTo>
                      <a:pt x="12" y="84"/>
                    </a:lnTo>
                    <a:lnTo>
                      <a:pt x="24" y="108"/>
                    </a:lnTo>
                    <a:lnTo>
                      <a:pt x="36" y="132"/>
                    </a:lnTo>
                    <a:lnTo>
                      <a:pt x="36" y="186"/>
                    </a:lnTo>
                    <a:lnTo>
                      <a:pt x="30" y="210"/>
                    </a:lnTo>
                    <a:lnTo>
                      <a:pt x="36" y="222"/>
                    </a:lnTo>
                    <a:lnTo>
                      <a:pt x="42" y="228"/>
                    </a:lnTo>
                    <a:lnTo>
                      <a:pt x="66" y="228"/>
                    </a:lnTo>
                    <a:lnTo>
                      <a:pt x="72" y="132"/>
                    </a:lnTo>
                    <a:lnTo>
                      <a:pt x="108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Freeform 156"/>
              <p:cNvSpPr>
                <a:spLocks/>
              </p:cNvSpPr>
              <p:nvPr/>
            </p:nvSpPr>
            <p:spPr bwMode="auto">
              <a:xfrm>
                <a:off x="4818" y="1298"/>
                <a:ext cx="60" cy="54"/>
              </a:xfrm>
              <a:custGeom>
                <a:avLst/>
                <a:gdLst>
                  <a:gd name="T0" fmla="*/ 12 w 60"/>
                  <a:gd name="T1" fmla="*/ 42 h 54"/>
                  <a:gd name="T2" fmla="*/ 0 w 60"/>
                  <a:gd name="T3" fmla="*/ 54 h 54"/>
                  <a:gd name="T4" fmla="*/ 0 w 60"/>
                  <a:gd name="T5" fmla="*/ 54 h 54"/>
                  <a:gd name="T6" fmla="*/ 12 w 60"/>
                  <a:gd name="T7" fmla="*/ 42 h 54"/>
                  <a:gd name="T8" fmla="*/ 42 w 60"/>
                  <a:gd name="T9" fmla="*/ 36 h 54"/>
                  <a:gd name="T10" fmla="*/ 60 w 60"/>
                  <a:gd name="T11" fmla="*/ 0 h 54"/>
                  <a:gd name="T12" fmla="*/ 60 w 60"/>
                  <a:gd name="T13" fmla="*/ 0 h 54"/>
                  <a:gd name="T14" fmla="*/ 42 w 60"/>
                  <a:gd name="T15" fmla="*/ 36 h 54"/>
                  <a:gd name="T16" fmla="*/ 12 w 60"/>
                  <a:gd name="T17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54">
                    <a:moveTo>
                      <a:pt x="12" y="42"/>
                    </a:moveTo>
                    <a:lnTo>
                      <a:pt x="0" y="54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42" y="36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2" y="36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Freeform 157"/>
              <p:cNvSpPr>
                <a:spLocks/>
              </p:cNvSpPr>
              <p:nvPr/>
            </p:nvSpPr>
            <p:spPr bwMode="auto">
              <a:xfrm>
                <a:off x="4842" y="1484"/>
                <a:ext cx="6" cy="36"/>
              </a:xfrm>
              <a:custGeom>
                <a:avLst/>
                <a:gdLst>
                  <a:gd name="T0" fmla="*/ 6 w 6"/>
                  <a:gd name="T1" fmla="*/ 0 h 36"/>
                  <a:gd name="T2" fmla="*/ 0 w 6"/>
                  <a:gd name="T3" fmla="*/ 24 h 36"/>
                  <a:gd name="T4" fmla="*/ 6 w 6"/>
                  <a:gd name="T5" fmla="*/ 36 h 36"/>
                  <a:gd name="T6" fmla="*/ 0 w 6"/>
                  <a:gd name="T7" fmla="*/ 24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0"/>
                    </a:moveTo>
                    <a:lnTo>
                      <a:pt x="0" y="24"/>
                    </a:lnTo>
                    <a:lnTo>
                      <a:pt x="6" y="36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Freeform 158"/>
              <p:cNvSpPr>
                <a:spLocks/>
              </p:cNvSpPr>
              <p:nvPr/>
            </p:nvSpPr>
            <p:spPr bwMode="auto">
              <a:xfrm>
                <a:off x="4812" y="1352"/>
                <a:ext cx="24" cy="54"/>
              </a:xfrm>
              <a:custGeom>
                <a:avLst/>
                <a:gdLst>
                  <a:gd name="T0" fmla="*/ 0 w 24"/>
                  <a:gd name="T1" fmla="*/ 18 h 54"/>
                  <a:gd name="T2" fmla="*/ 12 w 24"/>
                  <a:gd name="T3" fmla="*/ 30 h 54"/>
                  <a:gd name="T4" fmla="*/ 24 w 24"/>
                  <a:gd name="T5" fmla="*/ 54 h 54"/>
                  <a:gd name="T6" fmla="*/ 12 w 24"/>
                  <a:gd name="T7" fmla="*/ 30 h 54"/>
                  <a:gd name="T8" fmla="*/ 0 w 24"/>
                  <a:gd name="T9" fmla="*/ 18 h 54"/>
                  <a:gd name="T10" fmla="*/ 6 w 24"/>
                  <a:gd name="T11" fmla="*/ 0 h 54"/>
                  <a:gd name="T12" fmla="*/ 6 w 24"/>
                  <a:gd name="T13" fmla="*/ 0 h 54"/>
                  <a:gd name="T14" fmla="*/ 6 w 24"/>
                  <a:gd name="T15" fmla="*/ 0 h 54"/>
                  <a:gd name="T16" fmla="*/ 0 w 24"/>
                  <a:gd name="T17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54">
                    <a:moveTo>
                      <a:pt x="0" y="18"/>
                    </a:moveTo>
                    <a:lnTo>
                      <a:pt x="12" y="30"/>
                    </a:lnTo>
                    <a:lnTo>
                      <a:pt x="24" y="54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2" name="Rectangle 159"/>
              <p:cNvSpPr>
                <a:spLocks noChangeArrowheads="1"/>
              </p:cNvSpPr>
              <p:nvPr/>
            </p:nvSpPr>
            <p:spPr bwMode="auto">
              <a:xfrm>
                <a:off x="4818" y="135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Freeform 160"/>
              <p:cNvSpPr>
                <a:spLocks/>
              </p:cNvSpPr>
              <p:nvPr/>
            </p:nvSpPr>
            <p:spPr bwMode="auto">
              <a:xfrm>
                <a:off x="4782" y="886"/>
                <a:ext cx="568" cy="430"/>
              </a:xfrm>
              <a:custGeom>
                <a:avLst/>
                <a:gdLst>
                  <a:gd name="T0" fmla="*/ 467 w 568"/>
                  <a:gd name="T1" fmla="*/ 347 h 430"/>
                  <a:gd name="T2" fmla="*/ 473 w 568"/>
                  <a:gd name="T3" fmla="*/ 347 h 430"/>
                  <a:gd name="T4" fmla="*/ 485 w 568"/>
                  <a:gd name="T5" fmla="*/ 311 h 430"/>
                  <a:gd name="T6" fmla="*/ 514 w 568"/>
                  <a:gd name="T7" fmla="*/ 281 h 430"/>
                  <a:gd name="T8" fmla="*/ 544 w 568"/>
                  <a:gd name="T9" fmla="*/ 251 h 430"/>
                  <a:gd name="T10" fmla="*/ 556 w 568"/>
                  <a:gd name="T11" fmla="*/ 137 h 430"/>
                  <a:gd name="T12" fmla="*/ 568 w 568"/>
                  <a:gd name="T13" fmla="*/ 113 h 430"/>
                  <a:gd name="T14" fmla="*/ 538 w 568"/>
                  <a:gd name="T15" fmla="*/ 95 h 430"/>
                  <a:gd name="T16" fmla="*/ 532 w 568"/>
                  <a:gd name="T17" fmla="*/ 30 h 430"/>
                  <a:gd name="T18" fmla="*/ 491 w 568"/>
                  <a:gd name="T19" fmla="*/ 0 h 430"/>
                  <a:gd name="T20" fmla="*/ 419 w 568"/>
                  <a:gd name="T21" fmla="*/ 0 h 430"/>
                  <a:gd name="T22" fmla="*/ 419 w 568"/>
                  <a:gd name="T23" fmla="*/ 0 h 430"/>
                  <a:gd name="T24" fmla="*/ 209 w 568"/>
                  <a:gd name="T25" fmla="*/ 149 h 430"/>
                  <a:gd name="T26" fmla="*/ 150 w 568"/>
                  <a:gd name="T27" fmla="*/ 167 h 430"/>
                  <a:gd name="T28" fmla="*/ 150 w 568"/>
                  <a:gd name="T29" fmla="*/ 281 h 430"/>
                  <a:gd name="T30" fmla="*/ 126 w 568"/>
                  <a:gd name="T31" fmla="*/ 305 h 430"/>
                  <a:gd name="T32" fmla="*/ 24 w 568"/>
                  <a:gd name="T33" fmla="*/ 323 h 430"/>
                  <a:gd name="T34" fmla="*/ 0 w 568"/>
                  <a:gd name="T35" fmla="*/ 323 h 430"/>
                  <a:gd name="T36" fmla="*/ 0 w 568"/>
                  <a:gd name="T37" fmla="*/ 323 h 430"/>
                  <a:gd name="T38" fmla="*/ 0 w 568"/>
                  <a:gd name="T39" fmla="*/ 323 h 430"/>
                  <a:gd name="T40" fmla="*/ 54 w 568"/>
                  <a:gd name="T41" fmla="*/ 406 h 430"/>
                  <a:gd name="T42" fmla="*/ 66 w 568"/>
                  <a:gd name="T43" fmla="*/ 406 h 430"/>
                  <a:gd name="T44" fmla="*/ 72 w 568"/>
                  <a:gd name="T45" fmla="*/ 400 h 430"/>
                  <a:gd name="T46" fmla="*/ 72 w 568"/>
                  <a:gd name="T47" fmla="*/ 400 h 430"/>
                  <a:gd name="T48" fmla="*/ 72 w 568"/>
                  <a:gd name="T49" fmla="*/ 400 h 430"/>
                  <a:gd name="T50" fmla="*/ 84 w 568"/>
                  <a:gd name="T51" fmla="*/ 412 h 430"/>
                  <a:gd name="T52" fmla="*/ 96 w 568"/>
                  <a:gd name="T53" fmla="*/ 412 h 430"/>
                  <a:gd name="T54" fmla="*/ 96 w 568"/>
                  <a:gd name="T55" fmla="*/ 412 h 430"/>
                  <a:gd name="T56" fmla="*/ 120 w 568"/>
                  <a:gd name="T57" fmla="*/ 430 h 430"/>
                  <a:gd name="T58" fmla="*/ 162 w 568"/>
                  <a:gd name="T59" fmla="*/ 371 h 430"/>
                  <a:gd name="T60" fmla="*/ 221 w 568"/>
                  <a:gd name="T61" fmla="*/ 371 h 430"/>
                  <a:gd name="T62" fmla="*/ 251 w 568"/>
                  <a:gd name="T63" fmla="*/ 400 h 430"/>
                  <a:gd name="T64" fmla="*/ 263 w 568"/>
                  <a:gd name="T65" fmla="*/ 389 h 430"/>
                  <a:gd name="T66" fmla="*/ 275 w 568"/>
                  <a:gd name="T67" fmla="*/ 377 h 430"/>
                  <a:gd name="T68" fmla="*/ 329 w 568"/>
                  <a:gd name="T69" fmla="*/ 400 h 430"/>
                  <a:gd name="T70" fmla="*/ 365 w 568"/>
                  <a:gd name="T71" fmla="*/ 383 h 430"/>
                  <a:gd name="T72" fmla="*/ 473 w 568"/>
                  <a:gd name="T73" fmla="*/ 377 h 430"/>
                  <a:gd name="T74" fmla="*/ 461 w 568"/>
                  <a:gd name="T75" fmla="*/ 353 h 430"/>
                  <a:gd name="T76" fmla="*/ 467 w 568"/>
                  <a:gd name="T77" fmla="*/ 347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68" h="430">
                    <a:moveTo>
                      <a:pt x="467" y="347"/>
                    </a:moveTo>
                    <a:lnTo>
                      <a:pt x="473" y="347"/>
                    </a:lnTo>
                    <a:lnTo>
                      <a:pt x="485" y="311"/>
                    </a:lnTo>
                    <a:lnTo>
                      <a:pt x="514" y="281"/>
                    </a:lnTo>
                    <a:lnTo>
                      <a:pt x="544" y="251"/>
                    </a:lnTo>
                    <a:lnTo>
                      <a:pt x="556" y="137"/>
                    </a:lnTo>
                    <a:lnTo>
                      <a:pt x="568" y="113"/>
                    </a:lnTo>
                    <a:lnTo>
                      <a:pt x="538" y="95"/>
                    </a:lnTo>
                    <a:lnTo>
                      <a:pt x="532" y="30"/>
                    </a:lnTo>
                    <a:lnTo>
                      <a:pt x="491" y="0"/>
                    </a:lnTo>
                    <a:lnTo>
                      <a:pt x="419" y="0"/>
                    </a:lnTo>
                    <a:lnTo>
                      <a:pt x="419" y="0"/>
                    </a:lnTo>
                    <a:lnTo>
                      <a:pt x="209" y="149"/>
                    </a:lnTo>
                    <a:lnTo>
                      <a:pt x="150" y="167"/>
                    </a:lnTo>
                    <a:lnTo>
                      <a:pt x="150" y="281"/>
                    </a:lnTo>
                    <a:lnTo>
                      <a:pt x="126" y="305"/>
                    </a:lnTo>
                    <a:lnTo>
                      <a:pt x="24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54" y="406"/>
                    </a:lnTo>
                    <a:lnTo>
                      <a:pt x="66" y="406"/>
                    </a:lnTo>
                    <a:lnTo>
                      <a:pt x="72" y="400"/>
                    </a:lnTo>
                    <a:lnTo>
                      <a:pt x="72" y="400"/>
                    </a:lnTo>
                    <a:lnTo>
                      <a:pt x="72" y="400"/>
                    </a:lnTo>
                    <a:lnTo>
                      <a:pt x="84" y="412"/>
                    </a:lnTo>
                    <a:lnTo>
                      <a:pt x="96" y="412"/>
                    </a:lnTo>
                    <a:lnTo>
                      <a:pt x="96" y="412"/>
                    </a:lnTo>
                    <a:lnTo>
                      <a:pt x="120" y="430"/>
                    </a:lnTo>
                    <a:lnTo>
                      <a:pt x="162" y="371"/>
                    </a:lnTo>
                    <a:lnTo>
                      <a:pt x="221" y="371"/>
                    </a:lnTo>
                    <a:lnTo>
                      <a:pt x="251" y="400"/>
                    </a:lnTo>
                    <a:lnTo>
                      <a:pt x="263" y="389"/>
                    </a:lnTo>
                    <a:lnTo>
                      <a:pt x="275" y="377"/>
                    </a:lnTo>
                    <a:lnTo>
                      <a:pt x="329" y="400"/>
                    </a:lnTo>
                    <a:lnTo>
                      <a:pt x="365" y="383"/>
                    </a:lnTo>
                    <a:lnTo>
                      <a:pt x="473" y="377"/>
                    </a:lnTo>
                    <a:lnTo>
                      <a:pt x="461" y="353"/>
                    </a:lnTo>
                    <a:lnTo>
                      <a:pt x="467" y="34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4" name="Freeform 161"/>
              <p:cNvSpPr>
                <a:spLocks/>
              </p:cNvSpPr>
              <p:nvPr/>
            </p:nvSpPr>
            <p:spPr bwMode="auto">
              <a:xfrm>
                <a:off x="4932" y="886"/>
                <a:ext cx="269" cy="167"/>
              </a:xfrm>
              <a:custGeom>
                <a:avLst/>
                <a:gdLst>
                  <a:gd name="T0" fmla="*/ 269 w 269"/>
                  <a:gd name="T1" fmla="*/ 0 h 167"/>
                  <a:gd name="T2" fmla="*/ 59 w 269"/>
                  <a:gd name="T3" fmla="*/ 149 h 167"/>
                  <a:gd name="T4" fmla="*/ 0 w 269"/>
                  <a:gd name="T5" fmla="*/ 167 h 167"/>
                  <a:gd name="T6" fmla="*/ 59 w 269"/>
                  <a:gd name="T7" fmla="*/ 149 h 167"/>
                  <a:gd name="T8" fmla="*/ 269 w 269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167">
                    <a:moveTo>
                      <a:pt x="269" y="0"/>
                    </a:moveTo>
                    <a:lnTo>
                      <a:pt x="59" y="149"/>
                    </a:lnTo>
                    <a:lnTo>
                      <a:pt x="0" y="167"/>
                    </a:lnTo>
                    <a:lnTo>
                      <a:pt x="59" y="149"/>
                    </a:lnTo>
                    <a:lnTo>
                      <a:pt x="269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5" name="Freeform 162"/>
              <p:cNvSpPr>
                <a:spLocks/>
              </p:cNvSpPr>
              <p:nvPr/>
            </p:nvSpPr>
            <p:spPr bwMode="auto">
              <a:xfrm>
                <a:off x="4782" y="1209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  <a:gd name="T4" fmla="*/ 0 w 24"/>
                  <a:gd name="T5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6" name="Freeform 163"/>
              <p:cNvSpPr>
                <a:spLocks/>
              </p:cNvSpPr>
              <p:nvPr/>
            </p:nvSpPr>
            <p:spPr bwMode="auto">
              <a:xfrm>
                <a:off x="4782" y="1209"/>
                <a:ext cx="66" cy="83"/>
              </a:xfrm>
              <a:custGeom>
                <a:avLst/>
                <a:gdLst>
                  <a:gd name="T0" fmla="*/ 0 w 66"/>
                  <a:gd name="T1" fmla="*/ 0 h 83"/>
                  <a:gd name="T2" fmla="*/ 54 w 66"/>
                  <a:gd name="T3" fmla="*/ 83 h 83"/>
                  <a:gd name="T4" fmla="*/ 66 w 66"/>
                  <a:gd name="T5" fmla="*/ 83 h 83"/>
                  <a:gd name="T6" fmla="*/ 54 w 66"/>
                  <a:gd name="T7" fmla="*/ 83 h 83"/>
                  <a:gd name="T8" fmla="*/ 0 w 66"/>
                  <a:gd name="T9" fmla="*/ 0 h 83"/>
                  <a:gd name="T10" fmla="*/ 0 w 66"/>
                  <a:gd name="T11" fmla="*/ 0 h 83"/>
                  <a:gd name="T12" fmla="*/ 0 w 66"/>
                  <a:gd name="T13" fmla="*/ 0 h 83"/>
                  <a:gd name="T14" fmla="*/ 0 w 66"/>
                  <a:gd name="T1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83">
                    <a:moveTo>
                      <a:pt x="0" y="0"/>
                    </a:moveTo>
                    <a:lnTo>
                      <a:pt x="54" y="83"/>
                    </a:lnTo>
                    <a:lnTo>
                      <a:pt x="66" y="83"/>
                    </a:lnTo>
                    <a:lnTo>
                      <a:pt x="54" y="8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7" name="Freeform 164"/>
              <p:cNvSpPr>
                <a:spLocks/>
              </p:cNvSpPr>
              <p:nvPr/>
            </p:nvSpPr>
            <p:spPr bwMode="auto">
              <a:xfrm>
                <a:off x="4854" y="1286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8" name="Rectangle 165"/>
              <p:cNvSpPr>
                <a:spLocks noChangeArrowheads="1"/>
              </p:cNvSpPr>
              <p:nvPr/>
            </p:nvSpPr>
            <p:spPr bwMode="auto">
              <a:xfrm>
                <a:off x="4782" y="120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Freeform 166"/>
              <p:cNvSpPr>
                <a:spLocks/>
              </p:cNvSpPr>
              <p:nvPr/>
            </p:nvSpPr>
            <p:spPr bwMode="auto">
              <a:xfrm>
                <a:off x="4878" y="1298"/>
                <a:ext cx="24" cy="18"/>
              </a:xfrm>
              <a:custGeom>
                <a:avLst/>
                <a:gdLst>
                  <a:gd name="T0" fmla="*/ 0 w 24"/>
                  <a:gd name="T1" fmla="*/ 0 h 18"/>
                  <a:gd name="T2" fmla="*/ 24 w 24"/>
                  <a:gd name="T3" fmla="*/ 18 h 18"/>
                  <a:gd name="T4" fmla="*/ 0 w 24"/>
                  <a:gd name="T5" fmla="*/ 0 h 18"/>
                  <a:gd name="T6" fmla="*/ 0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0" name="Freeform 167"/>
              <p:cNvSpPr>
                <a:spLocks/>
              </p:cNvSpPr>
              <p:nvPr/>
            </p:nvSpPr>
            <p:spPr bwMode="auto">
              <a:xfrm>
                <a:off x="4878" y="1257"/>
                <a:ext cx="412" cy="341"/>
              </a:xfrm>
              <a:custGeom>
                <a:avLst/>
                <a:gdLst>
                  <a:gd name="T0" fmla="*/ 275 w 412"/>
                  <a:gd name="T1" fmla="*/ 239 h 341"/>
                  <a:gd name="T2" fmla="*/ 275 w 412"/>
                  <a:gd name="T3" fmla="*/ 239 h 341"/>
                  <a:gd name="T4" fmla="*/ 299 w 412"/>
                  <a:gd name="T5" fmla="*/ 263 h 341"/>
                  <a:gd name="T6" fmla="*/ 341 w 412"/>
                  <a:gd name="T7" fmla="*/ 185 h 341"/>
                  <a:gd name="T8" fmla="*/ 347 w 412"/>
                  <a:gd name="T9" fmla="*/ 179 h 341"/>
                  <a:gd name="T10" fmla="*/ 353 w 412"/>
                  <a:gd name="T11" fmla="*/ 173 h 341"/>
                  <a:gd name="T12" fmla="*/ 377 w 412"/>
                  <a:gd name="T13" fmla="*/ 89 h 341"/>
                  <a:gd name="T14" fmla="*/ 412 w 412"/>
                  <a:gd name="T15" fmla="*/ 65 h 341"/>
                  <a:gd name="T16" fmla="*/ 407 w 412"/>
                  <a:gd name="T17" fmla="*/ 41 h 341"/>
                  <a:gd name="T18" fmla="*/ 407 w 412"/>
                  <a:gd name="T19" fmla="*/ 41 h 341"/>
                  <a:gd name="T20" fmla="*/ 407 w 412"/>
                  <a:gd name="T21" fmla="*/ 41 h 341"/>
                  <a:gd name="T22" fmla="*/ 401 w 412"/>
                  <a:gd name="T23" fmla="*/ 47 h 341"/>
                  <a:gd name="T24" fmla="*/ 395 w 412"/>
                  <a:gd name="T25" fmla="*/ 18 h 341"/>
                  <a:gd name="T26" fmla="*/ 377 w 412"/>
                  <a:gd name="T27" fmla="*/ 18 h 341"/>
                  <a:gd name="T28" fmla="*/ 377 w 412"/>
                  <a:gd name="T29" fmla="*/ 6 h 341"/>
                  <a:gd name="T30" fmla="*/ 269 w 412"/>
                  <a:gd name="T31" fmla="*/ 12 h 341"/>
                  <a:gd name="T32" fmla="*/ 233 w 412"/>
                  <a:gd name="T33" fmla="*/ 29 h 341"/>
                  <a:gd name="T34" fmla="*/ 179 w 412"/>
                  <a:gd name="T35" fmla="*/ 6 h 341"/>
                  <a:gd name="T36" fmla="*/ 167 w 412"/>
                  <a:gd name="T37" fmla="*/ 18 h 341"/>
                  <a:gd name="T38" fmla="*/ 155 w 412"/>
                  <a:gd name="T39" fmla="*/ 29 h 341"/>
                  <a:gd name="T40" fmla="*/ 155 w 412"/>
                  <a:gd name="T41" fmla="*/ 29 h 341"/>
                  <a:gd name="T42" fmla="*/ 155 w 412"/>
                  <a:gd name="T43" fmla="*/ 29 h 341"/>
                  <a:gd name="T44" fmla="*/ 125 w 412"/>
                  <a:gd name="T45" fmla="*/ 0 h 341"/>
                  <a:gd name="T46" fmla="*/ 66 w 412"/>
                  <a:gd name="T47" fmla="*/ 0 h 341"/>
                  <a:gd name="T48" fmla="*/ 24 w 412"/>
                  <a:gd name="T49" fmla="*/ 59 h 341"/>
                  <a:gd name="T50" fmla="*/ 42 w 412"/>
                  <a:gd name="T51" fmla="*/ 107 h 341"/>
                  <a:gd name="T52" fmla="*/ 6 w 412"/>
                  <a:gd name="T53" fmla="*/ 173 h 341"/>
                  <a:gd name="T54" fmla="*/ 0 w 412"/>
                  <a:gd name="T55" fmla="*/ 269 h 341"/>
                  <a:gd name="T56" fmla="*/ 60 w 412"/>
                  <a:gd name="T57" fmla="*/ 263 h 341"/>
                  <a:gd name="T58" fmla="*/ 95 w 412"/>
                  <a:gd name="T59" fmla="*/ 299 h 341"/>
                  <a:gd name="T60" fmla="*/ 95 w 412"/>
                  <a:gd name="T61" fmla="*/ 317 h 341"/>
                  <a:gd name="T62" fmla="*/ 113 w 412"/>
                  <a:gd name="T63" fmla="*/ 335 h 341"/>
                  <a:gd name="T64" fmla="*/ 119 w 412"/>
                  <a:gd name="T65" fmla="*/ 335 h 341"/>
                  <a:gd name="T66" fmla="*/ 125 w 412"/>
                  <a:gd name="T67" fmla="*/ 341 h 341"/>
                  <a:gd name="T68" fmla="*/ 137 w 412"/>
                  <a:gd name="T69" fmla="*/ 335 h 341"/>
                  <a:gd name="T70" fmla="*/ 149 w 412"/>
                  <a:gd name="T71" fmla="*/ 335 h 341"/>
                  <a:gd name="T72" fmla="*/ 155 w 412"/>
                  <a:gd name="T73" fmla="*/ 329 h 341"/>
                  <a:gd name="T74" fmla="*/ 167 w 412"/>
                  <a:gd name="T75" fmla="*/ 329 h 341"/>
                  <a:gd name="T76" fmla="*/ 191 w 412"/>
                  <a:gd name="T77" fmla="*/ 329 h 341"/>
                  <a:gd name="T78" fmla="*/ 197 w 412"/>
                  <a:gd name="T79" fmla="*/ 317 h 341"/>
                  <a:gd name="T80" fmla="*/ 197 w 412"/>
                  <a:gd name="T81" fmla="*/ 317 h 341"/>
                  <a:gd name="T82" fmla="*/ 227 w 412"/>
                  <a:gd name="T83" fmla="*/ 263 h 341"/>
                  <a:gd name="T84" fmla="*/ 275 w 412"/>
                  <a:gd name="T85" fmla="*/ 239 h 341"/>
                  <a:gd name="T86" fmla="*/ 275 w 412"/>
                  <a:gd name="T87" fmla="*/ 239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2" h="341">
                    <a:moveTo>
                      <a:pt x="275" y="239"/>
                    </a:moveTo>
                    <a:lnTo>
                      <a:pt x="275" y="239"/>
                    </a:lnTo>
                    <a:lnTo>
                      <a:pt x="299" y="263"/>
                    </a:lnTo>
                    <a:lnTo>
                      <a:pt x="341" y="185"/>
                    </a:lnTo>
                    <a:lnTo>
                      <a:pt x="347" y="179"/>
                    </a:lnTo>
                    <a:lnTo>
                      <a:pt x="353" y="173"/>
                    </a:lnTo>
                    <a:lnTo>
                      <a:pt x="377" y="89"/>
                    </a:lnTo>
                    <a:lnTo>
                      <a:pt x="412" y="65"/>
                    </a:lnTo>
                    <a:lnTo>
                      <a:pt x="407" y="41"/>
                    </a:lnTo>
                    <a:lnTo>
                      <a:pt x="407" y="41"/>
                    </a:lnTo>
                    <a:lnTo>
                      <a:pt x="407" y="41"/>
                    </a:lnTo>
                    <a:lnTo>
                      <a:pt x="401" y="47"/>
                    </a:lnTo>
                    <a:lnTo>
                      <a:pt x="395" y="18"/>
                    </a:lnTo>
                    <a:lnTo>
                      <a:pt x="377" y="18"/>
                    </a:lnTo>
                    <a:lnTo>
                      <a:pt x="377" y="6"/>
                    </a:lnTo>
                    <a:lnTo>
                      <a:pt x="269" y="12"/>
                    </a:lnTo>
                    <a:lnTo>
                      <a:pt x="233" y="29"/>
                    </a:lnTo>
                    <a:lnTo>
                      <a:pt x="179" y="6"/>
                    </a:lnTo>
                    <a:lnTo>
                      <a:pt x="167" y="18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25" y="0"/>
                    </a:lnTo>
                    <a:lnTo>
                      <a:pt x="66" y="0"/>
                    </a:lnTo>
                    <a:lnTo>
                      <a:pt x="24" y="59"/>
                    </a:lnTo>
                    <a:lnTo>
                      <a:pt x="42" y="107"/>
                    </a:lnTo>
                    <a:lnTo>
                      <a:pt x="6" y="173"/>
                    </a:lnTo>
                    <a:lnTo>
                      <a:pt x="0" y="269"/>
                    </a:lnTo>
                    <a:lnTo>
                      <a:pt x="60" y="263"/>
                    </a:lnTo>
                    <a:lnTo>
                      <a:pt x="95" y="299"/>
                    </a:lnTo>
                    <a:lnTo>
                      <a:pt x="95" y="317"/>
                    </a:lnTo>
                    <a:lnTo>
                      <a:pt x="113" y="335"/>
                    </a:lnTo>
                    <a:lnTo>
                      <a:pt x="119" y="335"/>
                    </a:lnTo>
                    <a:lnTo>
                      <a:pt x="125" y="341"/>
                    </a:lnTo>
                    <a:lnTo>
                      <a:pt x="137" y="335"/>
                    </a:lnTo>
                    <a:lnTo>
                      <a:pt x="149" y="335"/>
                    </a:lnTo>
                    <a:lnTo>
                      <a:pt x="155" y="329"/>
                    </a:lnTo>
                    <a:lnTo>
                      <a:pt x="167" y="329"/>
                    </a:lnTo>
                    <a:lnTo>
                      <a:pt x="191" y="329"/>
                    </a:lnTo>
                    <a:lnTo>
                      <a:pt x="197" y="317"/>
                    </a:lnTo>
                    <a:lnTo>
                      <a:pt x="197" y="317"/>
                    </a:lnTo>
                    <a:lnTo>
                      <a:pt x="227" y="263"/>
                    </a:lnTo>
                    <a:lnTo>
                      <a:pt x="275" y="239"/>
                    </a:lnTo>
                    <a:lnTo>
                      <a:pt x="275" y="23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1" name="Freeform 168"/>
              <p:cNvSpPr>
                <a:spLocks/>
              </p:cNvSpPr>
              <p:nvPr/>
            </p:nvSpPr>
            <p:spPr bwMode="auto">
              <a:xfrm>
                <a:off x="4884" y="1316"/>
                <a:ext cx="36" cy="114"/>
              </a:xfrm>
              <a:custGeom>
                <a:avLst/>
                <a:gdLst>
                  <a:gd name="T0" fmla="*/ 36 w 36"/>
                  <a:gd name="T1" fmla="*/ 48 h 114"/>
                  <a:gd name="T2" fmla="*/ 0 w 36"/>
                  <a:gd name="T3" fmla="*/ 114 h 114"/>
                  <a:gd name="T4" fmla="*/ 36 w 36"/>
                  <a:gd name="T5" fmla="*/ 48 h 114"/>
                  <a:gd name="T6" fmla="*/ 18 w 36"/>
                  <a:gd name="T7" fmla="*/ 0 h 114"/>
                  <a:gd name="T8" fmla="*/ 18 w 36"/>
                  <a:gd name="T9" fmla="*/ 0 h 114"/>
                  <a:gd name="T10" fmla="*/ 36 w 36"/>
                  <a:gd name="T11" fmla="*/ 4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14">
                    <a:moveTo>
                      <a:pt x="36" y="48"/>
                    </a:moveTo>
                    <a:lnTo>
                      <a:pt x="0" y="114"/>
                    </a:lnTo>
                    <a:lnTo>
                      <a:pt x="36" y="4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2" name="Freeform 169"/>
              <p:cNvSpPr>
                <a:spLocks/>
              </p:cNvSpPr>
              <p:nvPr/>
            </p:nvSpPr>
            <p:spPr bwMode="auto">
              <a:xfrm>
                <a:off x="4944" y="1257"/>
                <a:ext cx="89" cy="29"/>
              </a:xfrm>
              <a:custGeom>
                <a:avLst/>
                <a:gdLst>
                  <a:gd name="T0" fmla="*/ 0 w 89"/>
                  <a:gd name="T1" fmla="*/ 0 h 29"/>
                  <a:gd name="T2" fmla="*/ 59 w 89"/>
                  <a:gd name="T3" fmla="*/ 0 h 29"/>
                  <a:gd name="T4" fmla="*/ 89 w 89"/>
                  <a:gd name="T5" fmla="*/ 29 h 29"/>
                  <a:gd name="T6" fmla="*/ 89 w 89"/>
                  <a:gd name="T7" fmla="*/ 29 h 29"/>
                  <a:gd name="T8" fmla="*/ 59 w 89"/>
                  <a:gd name="T9" fmla="*/ 0 h 29"/>
                  <a:gd name="T10" fmla="*/ 0 w 89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29">
                    <a:moveTo>
                      <a:pt x="0" y="0"/>
                    </a:moveTo>
                    <a:lnTo>
                      <a:pt x="59" y="0"/>
                    </a:lnTo>
                    <a:lnTo>
                      <a:pt x="89" y="29"/>
                    </a:lnTo>
                    <a:lnTo>
                      <a:pt x="89" y="29"/>
                    </a:lnTo>
                    <a:lnTo>
                      <a:pt x="5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3" name="Freeform 170"/>
              <p:cNvSpPr>
                <a:spLocks/>
              </p:cNvSpPr>
              <p:nvPr/>
            </p:nvSpPr>
            <p:spPr bwMode="auto">
              <a:xfrm>
                <a:off x="5045" y="1263"/>
                <a:ext cx="102" cy="23"/>
              </a:xfrm>
              <a:custGeom>
                <a:avLst/>
                <a:gdLst>
                  <a:gd name="T0" fmla="*/ 12 w 102"/>
                  <a:gd name="T1" fmla="*/ 0 h 23"/>
                  <a:gd name="T2" fmla="*/ 0 w 102"/>
                  <a:gd name="T3" fmla="*/ 12 h 23"/>
                  <a:gd name="T4" fmla="*/ 12 w 102"/>
                  <a:gd name="T5" fmla="*/ 0 h 23"/>
                  <a:gd name="T6" fmla="*/ 66 w 102"/>
                  <a:gd name="T7" fmla="*/ 23 h 23"/>
                  <a:gd name="T8" fmla="*/ 102 w 102"/>
                  <a:gd name="T9" fmla="*/ 6 h 23"/>
                  <a:gd name="T10" fmla="*/ 66 w 102"/>
                  <a:gd name="T11" fmla="*/ 23 h 23"/>
                  <a:gd name="T12" fmla="*/ 12 w 102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23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66" y="23"/>
                    </a:lnTo>
                    <a:lnTo>
                      <a:pt x="102" y="6"/>
                    </a:lnTo>
                    <a:lnTo>
                      <a:pt x="66" y="23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4" name="Freeform 171"/>
              <p:cNvSpPr>
                <a:spLocks/>
              </p:cNvSpPr>
              <p:nvPr/>
            </p:nvSpPr>
            <p:spPr bwMode="auto">
              <a:xfrm>
                <a:off x="5105" y="497"/>
                <a:ext cx="562" cy="544"/>
              </a:xfrm>
              <a:custGeom>
                <a:avLst/>
                <a:gdLst>
                  <a:gd name="T0" fmla="*/ 42 w 562"/>
                  <a:gd name="T1" fmla="*/ 66 h 544"/>
                  <a:gd name="T2" fmla="*/ 36 w 562"/>
                  <a:gd name="T3" fmla="*/ 101 h 544"/>
                  <a:gd name="T4" fmla="*/ 12 w 562"/>
                  <a:gd name="T5" fmla="*/ 119 h 544"/>
                  <a:gd name="T6" fmla="*/ 0 w 562"/>
                  <a:gd name="T7" fmla="*/ 125 h 544"/>
                  <a:gd name="T8" fmla="*/ 24 w 562"/>
                  <a:gd name="T9" fmla="*/ 173 h 544"/>
                  <a:gd name="T10" fmla="*/ 30 w 562"/>
                  <a:gd name="T11" fmla="*/ 335 h 544"/>
                  <a:gd name="T12" fmla="*/ 96 w 562"/>
                  <a:gd name="T13" fmla="*/ 389 h 544"/>
                  <a:gd name="T14" fmla="*/ 168 w 562"/>
                  <a:gd name="T15" fmla="*/ 389 h 544"/>
                  <a:gd name="T16" fmla="*/ 209 w 562"/>
                  <a:gd name="T17" fmla="*/ 419 h 544"/>
                  <a:gd name="T18" fmla="*/ 209 w 562"/>
                  <a:gd name="T19" fmla="*/ 413 h 544"/>
                  <a:gd name="T20" fmla="*/ 209 w 562"/>
                  <a:gd name="T21" fmla="*/ 413 h 544"/>
                  <a:gd name="T22" fmla="*/ 209 w 562"/>
                  <a:gd name="T23" fmla="*/ 413 h 544"/>
                  <a:gd name="T24" fmla="*/ 245 w 562"/>
                  <a:gd name="T25" fmla="*/ 395 h 544"/>
                  <a:gd name="T26" fmla="*/ 532 w 562"/>
                  <a:gd name="T27" fmla="*/ 544 h 544"/>
                  <a:gd name="T28" fmla="*/ 532 w 562"/>
                  <a:gd name="T29" fmla="*/ 520 h 544"/>
                  <a:gd name="T30" fmla="*/ 562 w 562"/>
                  <a:gd name="T31" fmla="*/ 520 h 544"/>
                  <a:gd name="T32" fmla="*/ 562 w 562"/>
                  <a:gd name="T33" fmla="*/ 448 h 544"/>
                  <a:gd name="T34" fmla="*/ 562 w 562"/>
                  <a:gd name="T35" fmla="*/ 173 h 544"/>
                  <a:gd name="T36" fmla="*/ 538 w 562"/>
                  <a:gd name="T37" fmla="*/ 131 h 544"/>
                  <a:gd name="T38" fmla="*/ 556 w 562"/>
                  <a:gd name="T39" fmla="*/ 119 h 544"/>
                  <a:gd name="T40" fmla="*/ 550 w 562"/>
                  <a:gd name="T41" fmla="*/ 83 h 544"/>
                  <a:gd name="T42" fmla="*/ 562 w 562"/>
                  <a:gd name="T43" fmla="*/ 72 h 544"/>
                  <a:gd name="T44" fmla="*/ 556 w 562"/>
                  <a:gd name="T45" fmla="*/ 54 h 544"/>
                  <a:gd name="T46" fmla="*/ 497 w 562"/>
                  <a:gd name="T47" fmla="*/ 48 h 544"/>
                  <a:gd name="T48" fmla="*/ 491 w 562"/>
                  <a:gd name="T49" fmla="*/ 30 h 544"/>
                  <a:gd name="T50" fmla="*/ 431 w 562"/>
                  <a:gd name="T51" fmla="*/ 12 h 544"/>
                  <a:gd name="T52" fmla="*/ 377 w 562"/>
                  <a:gd name="T53" fmla="*/ 54 h 544"/>
                  <a:gd name="T54" fmla="*/ 389 w 562"/>
                  <a:gd name="T55" fmla="*/ 89 h 544"/>
                  <a:gd name="T56" fmla="*/ 353 w 562"/>
                  <a:gd name="T57" fmla="*/ 125 h 544"/>
                  <a:gd name="T58" fmla="*/ 317 w 562"/>
                  <a:gd name="T59" fmla="*/ 101 h 544"/>
                  <a:gd name="T60" fmla="*/ 239 w 562"/>
                  <a:gd name="T61" fmla="*/ 83 h 544"/>
                  <a:gd name="T62" fmla="*/ 215 w 562"/>
                  <a:gd name="T63" fmla="*/ 42 h 544"/>
                  <a:gd name="T64" fmla="*/ 144 w 562"/>
                  <a:gd name="T65" fmla="*/ 12 h 544"/>
                  <a:gd name="T66" fmla="*/ 108 w 562"/>
                  <a:gd name="T67" fmla="*/ 18 h 544"/>
                  <a:gd name="T68" fmla="*/ 84 w 562"/>
                  <a:gd name="T69" fmla="*/ 0 h 544"/>
                  <a:gd name="T70" fmla="*/ 84 w 562"/>
                  <a:gd name="T71" fmla="*/ 36 h 544"/>
                  <a:gd name="T72" fmla="*/ 42 w 562"/>
                  <a:gd name="T73" fmla="*/ 6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2" h="544">
                    <a:moveTo>
                      <a:pt x="42" y="66"/>
                    </a:moveTo>
                    <a:lnTo>
                      <a:pt x="36" y="101"/>
                    </a:lnTo>
                    <a:lnTo>
                      <a:pt x="12" y="119"/>
                    </a:lnTo>
                    <a:lnTo>
                      <a:pt x="0" y="125"/>
                    </a:lnTo>
                    <a:lnTo>
                      <a:pt x="24" y="173"/>
                    </a:lnTo>
                    <a:lnTo>
                      <a:pt x="30" y="335"/>
                    </a:lnTo>
                    <a:lnTo>
                      <a:pt x="96" y="389"/>
                    </a:lnTo>
                    <a:lnTo>
                      <a:pt x="168" y="389"/>
                    </a:lnTo>
                    <a:lnTo>
                      <a:pt x="209" y="419"/>
                    </a:lnTo>
                    <a:lnTo>
                      <a:pt x="209" y="413"/>
                    </a:lnTo>
                    <a:lnTo>
                      <a:pt x="209" y="413"/>
                    </a:lnTo>
                    <a:lnTo>
                      <a:pt x="209" y="413"/>
                    </a:lnTo>
                    <a:lnTo>
                      <a:pt x="245" y="395"/>
                    </a:lnTo>
                    <a:lnTo>
                      <a:pt x="532" y="544"/>
                    </a:lnTo>
                    <a:lnTo>
                      <a:pt x="532" y="520"/>
                    </a:lnTo>
                    <a:lnTo>
                      <a:pt x="562" y="520"/>
                    </a:lnTo>
                    <a:lnTo>
                      <a:pt x="562" y="448"/>
                    </a:lnTo>
                    <a:lnTo>
                      <a:pt x="562" y="173"/>
                    </a:lnTo>
                    <a:lnTo>
                      <a:pt x="538" y="131"/>
                    </a:lnTo>
                    <a:lnTo>
                      <a:pt x="556" y="119"/>
                    </a:lnTo>
                    <a:lnTo>
                      <a:pt x="550" y="83"/>
                    </a:lnTo>
                    <a:lnTo>
                      <a:pt x="562" y="72"/>
                    </a:lnTo>
                    <a:lnTo>
                      <a:pt x="556" y="54"/>
                    </a:lnTo>
                    <a:lnTo>
                      <a:pt x="497" y="48"/>
                    </a:lnTo>
                    <a:lnTo>
                      <a:pt x="491" y="30"/>
                    </a:lnTo>
                    <a:lnTo>
                      <a:pt x="431" y="12"/>
                    </a:lnTo>
                    <a:lnTo>
                      <a:pt x="377" y="54"/>
                    </a:lnTo>
                    <a:lnTo>
                      <a:pt x="389" y="89"/>
                    </a:lnTo>
                    <a:lnTo>
                      <a:pt x="353" y="125"/>
                    </a:lnTo>
                    <a:lnTo>
                      <a:pt x="317" y="101"/>
                    </a:lnTo>
                    <a:lnTo>
                      <a:pt x="239" y="83"/>
                    </a:lnTo>
                    <a:lnTo>
                      <a:pt x="215" y="42"/>
                    </a:lnTo>
                    <a:lnTo>
                      <a:pt x="144" y="12"/>
                    </a:lnTo>
                    <a:lnTo>
                      <a:pt x="108" y="18"/>
                    </a:lnTo>
                    <a:lnTo>
                      <a:pt x="84" y="0"/>
                    </a:lnTo>
                    <a:lnTo>
                      <a:pt x="84" y="36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5" name="Freeform 172"/>
              <p:cNvSpPr>
                <a:spLocks/>
              </p:cNvSpPr>
              <p:nvPr/>
            </p:nvSpPr>
            <p:spPr bwMode="auto">
              <a:xfrm>
                <a:off x="5105" y="61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Freeform 173"/>
              <p:cNvSpPr>
                <a:spLocks/>
              </p:cNvSpPr>
              <p:nvPr/>
            </p:nvSpPr>
            <p:spPr bwMode="auto">
              <a:xfrm>
                <a:off x="5117" y="598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18 h 18"/>
                  <a:gd name="T4" fmla="*/ 0 w 24"/>
                  <a:gd name="T5" fmla="*/ 18 h 18"/>
                  <a:gd name="T6" fmla="*/ 24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7" name="Freeform 174"/>
              <p:cNvSpPr>
                <a:spLocks/>
              </p:cNvSpPr>
              <p:nvPr/>
            </p:nvSpPr>
            <p:spPr bwMode="auto">
              <a:xfrm>
                <a:off x="5255" y="892"/>
                <a:ext cx="382" cy="592"/>
              </a:xfrm>
              <a:custGeom>
                <a:avLst/>
                <a:gdLst>
                  <a:gd name="T0" fmla="*/ 65 w 382"/>
                  <a:gd name="T1" fmla="*/ 592 h 592"/>
                  <a:gd name="T2" fmla="*/ 113 w 382"/>
                  <a:gd name="T3" fmla="*/ 574 h 592"/>
                  <a:gd name="T4" fmla="*/ 125 w 382"/>
                  <a:gd name="T5" fmla="*/ 586 h 592"/>
                  <a:gd name="T6" fmla="*/ 197 w 382"/>
                  <a:gd name="T7" fmla="*/ 568 h 592"/>
                  <a:gd name="T8" fmla="*/ 203 w 382"/>
                  <a:gd name="T9" fmla="*/ 532 h 592"/>
                  <a:gd name="T10" fmla="*/ 251 w 382"/>
                  <a:gd name="T11" fmla="*/ 526 h 592"/>
                  <a:gd name="T12" fmla="*/ 293 w 382"/>
                  <a:gd name="T13" fmla="*/ 460 h 592"/>
                  <a:gd name="T14" fmla="*/ 329 w 382"/>
                  <a:gd name="T15" fmla="*/ 460 h 592"/>
                  <a:gd name="T16" fmla="*/ 335 w 382"/>
                  <a:gd name="T17" fmla="*/ 442 h 592"/>
                  <a:gd name="T18" fmla="*/ 317 w 382"/>
                  <a:gd name="T19" fmla="*/ 418 h 592"/>
                  <a:gd name="T20" fmla="*/ 305 w 382"/>
                  <a:gd name="T21" fmla="*/ 394 h 592"/>
                  <a:gd name="T22" fmla="*/ 341 w 382"/>
                  <a:gd name="T23" fmla="*/ 293 h 592"/>
                  <a:gd name="T24" fmla="*/ 382 w 382"/>
                  <a:gd name="T25" fmla="*/ 287 h 592"/>
                  <a:gd name="T26" fmla="*/ 382 w 382"/>
                  <a:gd name="T27" fmla="*/ 149 h 592"/>
                  <a:gd name="T28" fmla="*/ 95 w 382"/>
                  <a:gd name="T29" fmla="*/ 0 h 592"/>
                  <a:gd name="T30" fmla="*/ 59 w 382"/>
                  <a:gd name="T31" fmla="*/ 18 h 592"/>
                  <a:gd name="T32" fmla="*/ 59 w 382"/>
                  <a:gd name="T33" fmla="*/ 18 h 592"/>
                  <a:gd name="T34" fmla="*/ 59 w 382"/>
                  <a:gd name="T35" fmla="*/ 24 h 592"/>
                  <a:gd name="T36" fmla="*/ 65 w 382"/>
                  <a:gd name="T37" fmla="*/ 89 h 592"/>
                  <a:gd name="T38" fmla="*/ 95 w 382"/>
                  <a:gd name="T39" fmla="*/ 107 h 592"/>
                  <a:gd name="T40" fmla="*/ 83 w 382"/>
                  <a:gd name="T41" fmla="*/ 131 h 592"/>
                  <a:gd name="T42" fmla="*/ 71 w 382"/>
                  <a:gd name="T43" fmla="*/ 245 h 592"/>
                  <a:gd name="T44" fmla="*/ 41 w 382"/>
                  <a:gd name="T45" fmla="*/ 275 h 592"/>
                  <a:gd name="T46" fmla="*/ 12 w 382"/>
                  <a:gd name="T47" fmla="*/ 305 h 592"/>
                  <a:gd name="T48" fmla="*/ 0 w 382"/>
                  <a:gd name="T49" fmla="*/ 341 h 592"/>
                  <a:gd name="T50" fmla="*/ 18 w 382"/>
                  <a:gd name="T51" fmla="*/ 347 h 592"/>
                  <a:gd name="T52" fmla="*/ 24 w 382"/>
                  <a:gd name="T53" fmla="*/ 371 h 592"/>
                  <a:gd name="T54" fmla="*/ 59 w 382"/>
                  <a:gd name="T55" fmla="*/ 371 h 592"/>
                  <a:gd name="T56" fmla="*/ 59 w 382"/>
                  <a:gd name="T57" fmla="*/ 389 h 592"/>
                  <a:gd name="T58" fmla="*/ 41 w 382"/>
                  <a:gd name="T59" fmla="*/ 394 h 592"/>
                  <a:gd name="T60" fmla="*/ 53 w 382"/>
                  <a:gd name="T61" fmla="*/ 406 h 592"/>
                  <a:gd name="T62" fmla="*/ 53 w 382"/>
                  <a:gd name="T63" fmla="*/ 460 h 592"/>
                  <a:gd name="T64" fmla="*/ 71 w 382"/>
                  <a:gd name="T65" fmla="*/ 496 h 592"/>
                  <a:gd name="T66" fmla="*/ 71 w 382"/>
                  <a:gd name="T67" fmla="*/ 496 h 592"/>
                  <a:gd name="T68" fmla="*/ 71 w 382"/>
                  <a:gd name="T69" fmla="*/ 496 h 592"/>
                  <a:gd name="T70" fmla="*/ 41 w 382"/>
                  <a:gd name="T71" fmla="*/ 496 h 592"/>
                  <a:gd name="T72" fmla="*/ 30 w 382"/>
                  <a:gd name="T73" fmla="*/ 496 h 592"/>
                  <a:gd name="T74" fmla="*/ 30 w 382"/>
                  <a:gd name="T75" fmla="*/ 520 h 592"/>
                  <a:gd name="T76" fmla="*/ 59 w 382"/>
                  <a:gd name="T77" fmla="*/ 538 h 592"/>
                  <a:gd name="T78" fmla="*/ 65 w 382"/>
                  <a:gd name="T79" fmla="*/ 59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2" h="592">
                    <a:moveTo>
                      <a:pt x="65" y="592"/>
                    </a:moveTo>
                    <a:lnTo>
                      <a:pt x="113" y="574"/>
                    </a:lnTo>
                    <a:lnTo>
                      <a:pt x="125" y="586"/>
                    </a:lnTo>
                    <a:lnTo>
                      <a:pt x="197" y="568"/>
                    </a:lnTo>
                    <a:lnTo>
                      <a:pt x="203" y="532"/>
                    </a:lnTo>
                    <a:lnTo>
                      <a:pt x="251" y="526"/>
                    </a:lnTo>
                    <a:lnTo>
                      <a:pt x="293" y="460"/>
                    </a:lnTo>
                    <a:lnTo>
                      <a:pt x="329" y="460"/>
                    </a:lnTo>
                    <a:lnTo>
                      <a:pt x="335" y="442"/>
                    </a:lnTo>
                    <a:lnTo>
                      <a:pt x="317" y="418"/>
                    </a:lnTo>
                    <a:lnTo>
                      <a:pt x="305" y="394"/>
                    </a:lnTo>
                    <a:lnTo>
                      <a:pt x="341" y="293"/>
                    </a:lnTo>
                    <a:lnTo>
                      <a:pt x="382" y="287"/>
                    </a:lnTo>
                    <a:lnTo>
                      <a:pt x="382" y="149"/>
                    </a:lnTo>
                    <a:lnTo>
                      <a:pt x="95" y="0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24"/>
                    </a:lnTo>
                    <a:lnTo>
                      <a:pt x="65" y="89"/>
                    </a:lnTo>
                    <a:lnTo>
                      <a:pt x="95" y="107"/>
                    </a:lnTo>
                    <a:lnTo>
                      <a:pt x="83" y="131"/>
                    </a:lnTo>
                    <a:lnTo>
                      <a:pt x="71" y="245"/>
                    </a:lnTo>
                    <a:lnTo>
                      <a:pt x="41" y="275"/>
                    </a:lnTo>
                    <a:lnTo>
                      <a:pt x="12" y="305"/>
                    </a:lnTo>
                    <a:lnTo>
                      <a:pt x="0" y="341"/>
                    </a:lnTo>
                    <a:lnTo>
                      <a:pt x="18" y="347"/>
                    </a:lnTo>
                    <a:lnTo>
                      <a:pt x="24" y="371"/>
                    </a:lnTo>
                    <a:lnTo>
                      <a:pt x="59" y="371"/>
                    </a:lnTo>
                    <a:lnTo>
                      <a:pt x="59" y="389"/>
                    </a:lnTo>
                    <a:lnTo>
                      <a:pt x="41" y="394"/>
                    </a:lnTo>
                    <a:lnTo>
                      <a:pt x="53" y="406"/>
                    </a:lnTo>
                    <a:lnTo>
                      <a:pt x="53" y="460"/>
                    </a:lnTo>
                    <a:lnTo>
                      <a:pt x="71" y="496"/>
                    </a:lnTo>
                    <a:lnTo>
                      <a:pt x="71" y="496"/>
                    </a:lnTo>
                    <a:lnTo>
                      <a:pt x="71" y="496"/>
                    </a:lnTo>
                    <a:lnTo>
                      <a:pt x="41" y="496"/>
                    </a:lnTo>
                    <a:lnTo>
                      <a:pt x="30" y="496"/>
                    </a:lnTo>
                    <a:lnTo>
                      <a:pt x="30" y="520"/>
                    </a:lnTo>
                    <a:lnTo>
                      <a:pt x="59" y="538"/>
                    </a:lnTo>
                    <a:lnTo>
                      <a:pt x="65" y="59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8" name="Freeform 175"/>
              <p:cNvSpPr>
                <a:spLocks/>
              </p:cNvSpPr>
              <p:nvPr/>
            </p:nvSpPr>
            <p:spPr bwMode="auto">
              <a:xfrm>
                <a:off x="5314" y="916"/>
                <a:ext cx="6" cy="65"/>
              </a:xfrm>
              <a:custGeom>
                <a:avLst/>
                <a:gdLst>
                  <a:gd name="T0" fmla="*/ 0 w 6"/>
                  <a:gd name="T1" fmla="*/ 0 h 65"/>
                  <a:gd name="T2" fmla="*/ 0 w 6"/>
                  <a:gd name="T3" fmla="*/ 0 h 65"/>
                  <a:gd name="T4" fmla="*/ 6 w 6"/>
                  <a:gd name="T5" fmla="*/ 65 h 65"/>
                  <a:gd name="T6" fmla="*/ 0 w 6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5">
                    <a:moveTo>
                      <a:pt x="0" y="0"/>
                    </a:moveTo>
                    <a:lnTo>
                      <a:pt x="0" y="0"/>
                    </a:lnTo>
                    <a:lnTo>
                      <a:pt x="6" y="6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9" name="Freeform 176"/>
              <p:cNvSpPr>
                <a:spLocks/>
              </p:cNvSpPr>
              <p:nvPr/>
            </p:nvSpPr>
            <p:spPr bwMode="auto">
              <a:xfrm>
                <a:off x="5255" y="1167"/>
                <a:ext cx="41" cy="66"/>
              </a:xfrm>
              <a:custGeom>
                <a:avLst/>
                <a:gdLst>
                  <a:gd name="T0" fmla="*/ 0 w 41"/>
                  <a:gd name="T1" fmla="*/ 66 h 66"/>
                  <a:gd name="T2" fmla="*/ 12 w 41"/>
                  <a:gd name="T3" fmla="*/ 30 h 66"/>
                  <a:gd name="T4" fmla="*/ 41 w 41"/>
                  <a:gd name="T5" fmla="*/ 0 h 66"/>
                  <a:gd name="T6" fmla="*/ 12 w 41"/>
                  <a:gd name="T7" fmla="*/ 30 h 66"/>
                  <a:gd name="T8" fmla="*/ 0 w 41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6">
                    <a:moveTo>
                      <a:pt x="0" y="66"/>
                    </a:moveTo>
                    <a:lnTo>
                      <a:pt x="12" y="30"/>
                    </a:lnTo>
                    <a:lnTo>
                      <a:pt x="41" y="0"/>
                    </a:lnTo>
                    <a:lnTo>
                      <a:pt x="12" y="30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0" name="Rectangle 177"/>
              <p:cNvSpPr>
                <a:spLocks noChangeArrowheads="1"/>
              </p:cNvSpPr>
              <p:nvPr/>
            </p:nvSpPr>
            <p:spPr bwMode="auto">
              <a:xfrm>
                <a:off x="5314" y="91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Freeform 178"/>
              <p:cNvSpPr>
                <a:spLocks/>
              </p:cNvSpPr>
              <p:nvPr/>
            </p:nvSpPr>
            <p:spPr bwMode="auto">
              <a:xfrm>
                <a:off x="5314" y="892"/>
                <a:ext cx="36" cy="18"/>
              </a:xfrm>
              <a:custGeom>
                <a:avLst/>
                <a:gdLst>
                  <a:gd name="T0" fmla="*/ 0 w 36"/>
                  <a:gd name="T1" fmla="*/ 18 h 18"/>
                  <a:gd name="T2" fmla="*/ 0 w 36"/>
                  <a:gd name="T3" fmla="*/ 18 h 18"/>
                  <a:gd name="T4" fmla="*/ 36 w 36"/>
                  <a:gd name="T5" fmla="*/ 0 h 18"/>
                  <a:gd name="T6" fmla="*/ 0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18"/>
                    </a:moveTo>
                    <a:lnTo>
                      <a:pt x="0" y="18"/>
                    </a:lnTo>
                    <a:lnTo>
                      <a:pt x="3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Freeform 179"/>
              <p:cNvSpPr>
                <a:spLocks/>
              </p:cNvSpPr>
              <p:nvPr/>
            </p:nvSpPr>
            <p:spPr bwMode="auto">
              <a:xfrm>
                <a:off x="5643" y="563"/>
                <a:ext cx="108" cy="382"/>
              </a:xfrm>
              <a:custGeom>
                <a:avLst/>
                <a:gdLst>
                  <a:gd name="T0" fmla="*/ 30 w 108"/>
                  <a:gd name="T1" fmla="*/ 11 h 382"/>
                  <a:gd name="T2" fmla="*/ 24 w 108"/>
                  <a:gd name="T3" fmla="*/ 6 h 382"/>
                  <a:gd name="T4" fmla="*/ 12 w 108"/>
                  <a:gd name="T5" fmla="*/ 17 h 382"/>
                  <a:gd name="T6" fmla="*/ 18 w 108"/>
                  <a:gd name="T7" fmla="*/ 53 h 382"/>
                  <a:gd name="T8" fmla="*/ 18 w 108"/>
                  <a:gd name="T9" fmla="*/ 53 h 382"/>
                  <a:gd name="T10" fmla="*/ 18 w 108"/>
                  <a:gd name="T11" fmla="*/ 53 h 382"/>
                  <a:gd name="T12" fmla="*/ 0 w 108"/>
                  <a:gd name="T13" fmla="*/ 65 h 382"/>
                  <a:gd name="T14" fmla="*/ 24 w 108"/>
                  <a:gd name="T15" fmla="*/ 107 h 382"/>
                  <a:gd name="T16" fmla="*/ 24 w 108"/>
                  <a:gd name="T17" fmla="*/ 382 h 382"/>
                  <a:gd name="T18" fmla="*/ 108 w 108"/>
                  <a:gd name="T19" fmla="*/ 382 h 382"/>
                  <a:gd name="T20" fmla="*/ 108 w 108"/>
                  <a:gd name="T21" fmla="*/ 17 h 382"/>
                  <a:gd name="T22" fmla="*/ 42 w 108"/>
                  <a:gd name="T23" fmla="*/ 0 h 382"/>
                  <a:gd name="T24" fmla="*/ 30 w 108"/>
                  <a:gd name="T25" fmla="*/ 11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382">
                    <a:moveTo>
                      <a:pt x="30" y="11"/>
                    </a:moveTo>
                    <a:lnTo>
                      <a:pt x="24" y="6"/>
                    </a:lnTo>
                    <a:lnTo>
                      <a:pt x="12" y="17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0" y="65"/>
                    </a:lnTo>
                    <a:lnTo>
                      <a:pt x="24" y="107"/>
                    </a:lnTo>
                    <a:lnTo>
                      <a:pt x="24" y="382"/>
                    </a:lnTo>
                    <a:lnTo>
                      <a:pt x="108" y="382"/>
                    </a:lnTo>
                    <a:lnTo>
                      <a:pt x="108" y="17"/>
                    </a:lnTo>
                    <a:lnTo>
                      <a:pt x="42" y="0"/>
                    </a:lnTo>
                    <a:lnTo>
                      <a:pt x="30" y="1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3" name="Freeform 180"/>
              <p:cNvSpPr>
                <a:spLocks/>
              </p:cNvSpPr>
              <p:nvPr/>
            </p:nvSpPr>
            <p:spPr bwMode="auto">
              <a:xfrm>
                <a:off x="5655" y="580"/>
                <a:ext cx="6" cy="36"/>
              </a:xfrm>
              <a:custGeom>
                <a:avLst/>
                <a:gdLst>
                  <a:gd name="T0" fmla="*/ 6 w 6"/>
                  <a:gd name="T1" fmla="*/ 36 h 36"/>
                  <a:gd name="T2" fmla="*/ 0 w 6"/>
                  <a:gd name="T3" fmla="*/ 0 h 36"/>
                  <a:gd name="T4" fmla="*/ 6 w 6"/>
                  <a:gd name="T5" fmla="*/ 36 h 36"/>
                  <a:gd name="T6" fmla="*/ 6 w 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6">
                    <a:moveTo>
                      <a:pt x="6" y="36"/>
                    </a:moveTo>
                    <a:lnTo>
                      <a:pt x="0" y="0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Freeform 181"/>
              <p:cNvSpPr>
                <a:spLocks/>
              </p:cNvSpPr>
              <p:nvPr/>
            </p:nvSpPr>
            <p:spPr bwMode="auto">
              <a:xfrm>
                <a:off x="5560" y="945"/>
                <a:ext cx="191" cy="617"/>
              </a:xfrm>
              <a:custGeom>
                <a:avLst/>
                <a:gdLst>
                  <a:gd name="T0" fmla="*/ 77 w 191"/>
                  <a:gd name="T1" fmla="*/ 72 h 617"/>
                  <a:gd name="T2" fmla="*/ 77 w 191"/>
                  <a:gd name="T3" fmla="*/ 96 h 617"/>
                  <a:gd name="T4" fmla="*/ 77 w 191"/>
                  <a:gd name="T5" fmla="*/ 234 h 617"/>
                  <a:gd name="T6" fmla="*/ 36 w 191"/>
                  <a:gd name="T7" fmla="*/ 240 h 617"/>
                  <a:gd name="T8" fmla="*/ 0 w 191"/>
                  <a:gd name="T9" fmla="*/ 341 h 617"/>
                  <a:gd name="T10" fmla="*/ 12 w 191"/>
                  <a:gd name="T11" fmla="*/ 365 h 617"/>
                  <a:gd name="T12" fmla="*/ 30 w 191"/>
                  <a:gd name="T13" fmla="*/ 389 h 617"/>
                  <a:gd name="T14" fmla="*/ 24 w 191"/>
                  <a:gd name="T15" fmla="*/ 407 h 617"/>
                  <a:gd name="T16" fmla="*/ 24 w 191"/>
                  <a:gd name="T17" fmla="*/ 407 h 617"/>
                  <a:gd name="T18" fmla="*/ 42 w 191"/>
                  <a:gd name="T19" fmla="*/ 431 h 617"/>
                  <a:gd name="T20" fmla="*/ 53 w 191"/>
                  <a:gd name="T21" fmla="*/ 449 h 617"/>
                  <a:gd name="T22" fmla="*/ 53 w 191"/>
                  <a:gd name="T23" fmla="*/ 449 h 617"/>
                  <a:gd name="T24" fmla="*/ 53 w 191"/>
                  <a:gd name="T25" fmla="*/ 449 h 617"/>
                  <a:gd name="T26" fmla="*/ 47 w 191"/>
                  <a:gd name="T27" fmla="*/ 485 h 617"/>
                  <a:gd name="T28" fmla="*/ 107 w 191"/>
                  <a:gd name="T29" fmla="*/ 509 h 617"/>
                  <a:gd name="T30" fmla="*/ 107 w 191"/>
                  <a:gd name="T31" fmla="*/ 509 h 617"/>
                  <a:gd name="T32" fmla="*/ 107 w 191"/>
                  <a:gd name="T33" fmla="*/ 509 h 617"/>
                  <a:gd name="T34" fmla="*/ 113 w 191"/>
                  <a:gd name="T35" fmla="*/ 527 h 617"/>
                  <a:gd name="T36" fmla="*/ 185 w 191"/>
                  <a:gd name="T37" fmla="*/ 593 h 617"/>
                  <a:gd name="T38" fmla="*/ 191 w 191"/>
                  <a:gd name="T39" fmla="*/ 611 h 617"/>
                  <a:gd name="T40" fmla="*/ 191 w 191"/>
                  <a:gd name="T41" fmla="*/ 617 h 617"/>
                  <a:gd name="T42" fmla="*/ 191 w 191"/>
                  <a:gd name="T43" fmla="*/ 617 h 617"/>
                  <a:gd name="T44" fmla="*/ 191 w 191"/>
                  <a:gd name="T45" fmla="*/ 617 h 617"/>
                  <a:gd name="T46" fmla="*/ 191 w 191"/>
                  <a:gd name="T47" fmla="*/ 617 h 617"/>
                  <a:gd name="T48" fmla="*/ 191 w 191"/>
                  <a:gd name="T49" fmla="*/ 0 h 617"/>
                  <a:gd name="T50" fmla="*/ 107 w 191"/>
                  <a:gd name="T51" fmla="*/ 0 h 617"/>
                  <a:gd name="T52" fmla="*/ 107 w 191"/>
                  <a:gd name="T53" fmla="*/ 72 h 617"/>
                  <a:gd name="T54" fmla="*/ 77 w 191"/>
                  <a:gd name="T55" fmla="*/ 72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1" h="617">
                    <a:moveTo>
                      <a:pt x="77" y="72"/>
                    </a:moveTo>
                    <a:lnTo>
                      <a:pt x="77" y="96"/>
                    </a:lnTo>
                    <a:lnTo>
                      <a:pt x="77" y="234"/>
                    </a:lnTo>
                    <a:lnTo>
                      <a:pt x="36" y="240"/>
                    </a:lnTo>
                    <a:lnTo>
                      <a:pt x="0" y="341"/>
                    </a:lnTo>
                    <a:lnTo>
                      <a:pt x="12" y="365"/>
                    </a:lnTo>
                    <a:lnTo>
                      <a:pt x="30" y="389"/>
                    </a:lnTo>
                    <a:lnTo>
                      <a:pt x="24" y="407"/>
                    </a:lnTo>
                    <a:lnTo>
                      <a:pt x="24" y="407"/>
                    </a:lnTo>
                    <a:lnTo>
                      <a:pt x="42" y="431"/>
                    </a:lnTo>
                    <a:lnTo>
                      <a:pt x="53" y="449"/>
                    </a:lnTo>
                    <a:lnTo>
                      <a:pt x="53" y="449"/>
                    </a:lnTo>
                    <a:lnTo>
                      <a:pt x="53" y="449"/>
                    </a:lnTo>
                    <a:lnTo>
                      <a:pt x="47" y="485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113" y="527"/>
                    </a:lnTo>
                    <a:lnTo>
                      <a:pt x="185" y="593"/>
                    </a:lnTo>
                    <a:lnTo>
                      <a:pt x="191" y="611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0"/>
                    </a:lnTo>
                    <a:lnTo>
                      <a:pt x="107" y="0"/>
                    </a:lnTo>
                    <a:lnTo>
                      <a:pt x="107" y="72"/>
                    </a:lnTo>
                    <a:lnTo>
                      <a:pt x="77" y="7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Freeform 182"/>
              <p:cNvSpPr>
                <a:spLocks/>
              </p:cNvSpPr>
              <p:nvPr/>
            </p:nvSpPr>
            <p:spPr bwMode="auto">
              <a:xfrm>
                <a:off x="5560" y="1179"/>
                <a:ext cx="77" cy="131"/>
              </a:xfrm>
              <a:custGeom>
                <a:avLst/>
                <a:gdLst>
                  <a:gd name="T0" fmla="*/ 0 w 77"/>
                  <a:gd name="T1" fmla="*/ 107 h 131"/>
                  <a:gd name="T2" fmla="*/ 12 w 77"/>
                  <a:gd name="T3" fmla="*/ 131 h 131"/>
                  <a:gd name="T4" fmla="*/ 0 w 77"/>
                  <a:gd name="T5" fmla="*/ 107 h 131"/>
                  <a:gd name="T6" fmla="*/ 36 w 77"/>
                  <a:gd name="T7" fmla="*/ 6 h 131"/>
                  <a:gd name="T8" fmla="*/ 77 w 77"/>
                  <a:gd name="T9" fmla="*/ 0 h 131"/>
                  <a:gd name="T10" fmla="*/ 36 w 77"/>
                  <a:gd name="T11" fmla="*/ 6 h 131"/>
                  <a:gd name="T12" fmla="*/ 0 w 77"/>
                  <a:gd name="T13" fmla="*/ 10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31">
                    <a:moveTo>
                      <a:pt x="0" y="107"/>
                    </a:moveTo>
                    <a:lnTo>
                      <a:pt x="12" y="131"/>
                    </a:lnTo>
                    <a:lnTo>
                      <a:pt x="0" y="107"/>
                    </a:lnTo>
                    <a:lnTo>
                      <a:pt x="36" y="6"/>
                    </a:lnTo>
                    <a:lnTo>
                      <a:pt x="77" y="0"/>
                    </a:lnTo>
                    <a:lnTo>
                      <a:pt x="36" y="6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6" name="Freeform 183"/>
              <p:cNvSpPr>
                <a:spLocks/>
              </p:cNvSpPr>
              <p:nvPr/>
            </p:nvSpPr>
            <p:spPr bwMode="auto">
              <a:xfrm>
                <a:off x="5290" y="1352"/>
                <a:ext cx="461" cy="293"/>
              </a:xfrm>
              <a:custGeom>
                <a:avLst/>
                <a:gdLst>
                  <a:gd name="T0" fmla="*/ 461 w 461"/>
                  <a:gd name="T1" fmla="*/ 204 h 293"/>
                  <a:gd name="T2" fmla="*/ 455 w 461"/>
                  <a:gd name="T3" fmla="*/ 186 h 293"/>
                  <a:gd name="T4" fmla="*/ 383 w 461"/>
                  <a:gd name="T5" fmla="*/ 120 h 293"/>
                  <a:gd name="T6" fmla="*/ 377 w 461"/>
                  <a:gd name="T7" fmla="*/ 102 h 293"/>
                  <a:gd name="T8" fmla="*/ 317 w 461"/>
                  <a:gd name="T9" fmla="*/ 78 h 293"/>
                  <a:gd name="T10" fmla="*/ 323 w 461"/>
                  <a:gd name="T11" fmla="*/ 42 h 293"/>
                  <a:gd name="T12" fmla="*/ 312 w 461"/>
                  <a:gd name="T13" fmla="*/ 24 h 293"/>
                  <a:gd name="T14" fmla="*/ 294 w 461"/>
                  <a:gd name="T15" fmla="*/ 0 h 293"/>
                  <a:gd name="T16" fmla="*/ 294 w 461"/>
                  <a:gd name="T17" fmla="*/ 0 h 293"/>
                  <a:gd name="T18" fmla="*/ 294 w 461"/>
                  <a:gd name="T19" fmla="*/ 0 h 293"/>
                  <a:gd name="T20" fmla="*/ 258 w 461"/>
                  <a:gd name="T21" fmla="*/ 0 h 293"/>
                  <a:gd name="T22" fmla="*/ 216 w 461"/>
                  <a:gd name="T23" fmla="*/ 66 h 293"/>
                  <a:gd name="T24" fmla="*/ 168 w 461"/>
                  <a:gd name="T25" fmla="*/ 72 h 293"/>
                  <a:gd name="T26" fmla="*/ 162 w 461"/>
                  <a:gd name="T27" fmla="*/ 108 h 293"/>
                  <a:gd name="T28" fmla="*/ 90 w 461"/>
                  <a:gd name="T29" fmla="*/ 126 h 293"/>
                  <a:gd name="T30" fmla="*/ 90 w 461"/>
                  <a:gd name="T31" fmla="*/ 126 h 293"/>
                  <a:gd name="T32" fmla="*/ 90 w 461"/>
                  <a:gd name="T33" fmla="*/ 126 h 293"/>
                  <a:gd name="T34" fmla="*/ 78 w 461"/>
                  <a:gd name="T35" fmla="*/ 114 h 293"/>
                  <a:gd name="T36" fmla="*/ 30 w 461"/>
                  <a:gd name="T37" fmla="*/ 132 h 293"/>
                  <a:gd name="T38" fmla="*/ 30 w 461"/>
                  <a:gd name="T39" fmla="*/ 132 h 293"/>
                  <a:gd name="T40" fmla="*/ 0 w 461"/>
                  <a:gd name="T41" fmla="*/ 216 h 293"/>
                  <a:gd name="T42" fmla="*/ 60 w 461"/>
                  <a:gd name="T43" fmla="*/ 293 h 293"/>
                  <a:gd name="T44" fmla="*/ 60 w 461"/>
                  <a:gd name="T45" fmla="*/ 288 h 293"/>
                  <a:gd name="T46" fmla="*/ 72 w 461"/>
                  <a:gd name="T47" fmla="*/ 276 h 293"/>
                  <a:gd name="T48" fmla="*/ 96 w 461"/>
                  <a:gd name="T49" fmla="*/ 258 h 293"/>
                  <a:gd name="T50" fmla="*/ 96 w 461"/>
                  <a:gd name="T51" fmla="*/ 258 h 293"/>
                  <a:gd name="T52" fmla="*/ 96 w 461"/>
                  <a:gd name="T53" fmla="*/ 258 h 293"/>
                  <a:gd name="T54" fmla="*/ 132 w 461"/>
                  <a:gd name="T55" fmla="*/ 282 h 293"/>
                  <a:gd name="T56" fmla="*/ 162 w 461"/>
                  <a:gd name="T57" fmla="*/ 264 h 293"/>
                  <a:gd name="T58" fmla="*/ 174 w 461"/>
                  <a:gd name="T59" fmla="*/ 216 h 293"/>
                  <a:gd name="T60" fmla="*/ 294 w 461"/>
                  <a:gd name="T61" fmla="*/ 246 h 293"/>
                  <a:gd name="T62" fmla="*/ 312 w 461"/>
                  <a:gd name="T63" fmla="*/ 240 h 293"/>
                  <a:gd name="T64" fmla="*/ 461 w 461"/>
                  <a:gd name="T65" fmla="*/ 210 h 293"/>
                  <a:gd name="T66" fmla="*/ 461 w 461"/>
                  <a:gd name="T67" fmla="*/ 20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61" h="293">
                    <a:moveTo>
                      <a:pt x="461" y="204"/>
                    </a:moveTo>
                    <a:lnTo>
                      <a:pt x="455" y="186"/>
                    </a:lnTo>
                    <a:lnTo>
                      <a:pt x="383" y="120"/>
                    </a:lnTo>
                    <a:lnTo>
                      <a:pt x="377" y="102"/>
                    </a:lnTo>
                    <a:lnTo>
                      <a:pt x="317" y="78"/>
                    </a:lnTo>
                    <a:lnTo>
                      <a:pt x="323" y="42"/>
                    </a:lnTo>
                    <a:lnTo>
                      <a:pt x="312" y="24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58" y="0"/>
                    </a:lnTo>
                    <a:lnTo>
                      <a:pt x="216" y="66"/>
                    </a:lnTo>
                    <a:lnTo>
                      <a:pt x="168" y="72"/>
                    </a:lnTo>
                    <a:lnTo>
                      <a:pt x="162" y="108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78" y="114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0" y="216"/>
                    </a:lnTo>
                    <a:lnTo>
                      <a:pt x="60" y="293"/>
                    </a:lnTo>
                    <a:lnTo>
                      <a:pt x="60" y="288"/>
                    </a:lnTo>
                    <a:lnTo>
                      <a:pt x="72" y="276"/>
                    </a:lnTo>
                    <a:lnTo>
                      <a:pt x="96" y="258"/>
                    </a:lnTo>
                    <a:lnTo>
                      <a:pt x="96" y="258"/>
                    </a:lnTo>
                    <a:lnTo>
                      <a:pt x="96" y="258"/>
                    </a:lnTo>
                    <a:lnTo>
                      <a:pt x="132" y="282"/>
                    </a:lnTo>
                    <a:lnTo>
                      <a:pt x="162" y="264"/>
                    </a:lnTo>
                    <a:lnTo>
                      <a:pt x="174" y="216"/>
                    </a:lnTo>
                    <a:lnTo>
                      <a:pt x="294" y="246"/>
                    </a:lnTo>
                    <a:lnTo>
                      <a:pt x="312" y="240"/>
                    </a:lnTo>
                    <a:lnTo>
                      <a:pt x="461" y="210"/>
                    </a:lnTo>
                    <a:lnTo>
                      <a:pt x="461" y="20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Freeform 184"/>
              <p:cNvSpPr>
                <a:spLocks/>
              </p:cNvSpPr>
              <p:nvPr/>
            </p:nvSpPr>
            <p:spPr bwMode="auto">
              <a:xfrm>
                <a:off x="5380" y="1460"/>
                <a:ext cx="72" cy="18"/>
              </a:xfrm>
              <a:custGeom>
                <a:avLst/>
                <a:gdLst>
                  <a:gd name="T0" fmla="*/ 0 w 72"/>
                  <a:gd name="T1" fmla="*/ 18 h 18"/>
                  <a:gd name="T2" fmla="*/ 72 w 72"/>
                  <a:gd name="T3" fmla="*/ 0 h 18"/>
                  <a:gd name="T4" fmla="*/ 0 w 72"/>
                  <a:gd name="T5" fmla="*/ 18 h 18"/>
                  <a:gd name="T6" fmla="*/ 0 w 7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8">
                    <a:moveTo>
                      <a:pt x="0" y="18"/>
                    </a:moveTo>
                    <a:lnTo>
                      <a:pt x="72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Freeform 185"/>
              <p:cNvSpPr>
                <a:spLocks/>
              </p:cNvSpPr>
              <p:nvPr/>
            </p:nvSpPr>
            <p:spPr bwMode="auto">
              <a:xfrm>
                <a:off x="5452" y="1418"/>
                <a:ext cx="54" cy="42"/>
              </a:xfrm>
              <a:custGeom>
                <a:avLst/>
                <a:gdLst>
                  <a:gd name="T0" fmla="*/ 0 w 54"/>
                  <a:gd name="T1" fmla="*/ 42 h 42"/>
                  <a:gd name="T2" fmla="*/ 6 w 54"/>
                  <a:gd name="T3" fmla="*/ 6 h 42"/>
                  <a:gd name="T4" fmla="*/ 54 w 54"/>
                  <a:gd name="T5" fmla="*/ 0 h 42"/>
                  <a:gd name="T6" fmla="*/ 6 w 54"/>
                  <a:gd name="T7" fmla="*/ 6 h 42"/>
                  <a:gd name="T8" fmla="*/ 0 w 54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0" y="42"/>
                    </a:moveTo>
                    <a:lnTo>
                      <a:pt x="6" y="6"/>
                    </a:lnTo>
                    <a:lnTo>
                      <a:pt x="54" y="0"/>
                    </a:lnTo>
                    <a:lnTo>
                      <a:pt x="6" y="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Freeform 186"/>
              <p:cNvSpPr>
                <a:spLocks/>
              </p:cNvSpPr>
              <p:nvPr/>
            </p:nvSpPr>
            <p:spPr bwMode="auto">
              <a:xfrm>
                <a:off x="5607" y="1394"/>
                <a:ext cx="60" cy="60"/>
              </a:xfrm>
              <a:custGeom>
                <a:avLst/>
                <a:gdLst>
                  <a:gd name="T0" fmla="*/ 60 w 60"/>
                  <a:gd name="T1" fmla="*/ 60 h 60"/>
                  <a:gd name="T2" fmla="*/ 60 w 60"/>
                  <a:gd name="T3" fmla="*/ 60 h 60"/>
                  <a:gd name="T4" fmla="*/ 0 w 60"/>
                  <a:gd name="T5" fmla="*/ 36 h 60"/>
                  <a:gd name="T6" fmla="*/ 6 w 60"/>
                  <a:gd name="T7" fmla="*/ 0 h 60"/>
                  <a:gd name="T8" fmla="*/ 6 w 60"/>
                  <a:gd name="T9" fmla="*/ 0 h 60"/>
                  <a:gd name="T10" fmla="*/ 0 w 60"/>
                  <a:gd name="T11" fmla="*/ 36 h 60"/>
                  <a:gd name="T12" fmla="*/ 60 w 60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0">
                    <a:moveTo>
                      <a:pt x="60" y="60"/>
                    </a:moveTo>
                    <a:lnTo>
                      <a:pt x="60" y="60"/>
                    </a:lnTo>
                    <a:lnTo>
                      <a:pt x="0" y="3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60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Freeform 187"/>
              <p:cNvSpPr>
                <a:spLocks/>
              </p:cNvSpPr>
              <p:nvPr/>
            </p:nvSpPr>
            <p:spPr bwMode="auto">
              <a:xfrm>
                <a:off x="5584" y="1352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24 h 24"/>
                  <a:gd name="T4" fmla="*/ 0 w 18"/>
                  <a:gd name="T5" fmla="*/ 0 h 24"/>
                  <a:gd name="T6" fmla="*/ 0 w 18"/>
                  <a:gd name="T7" fmla="*/ 0 h 24"/>
                  <a:gd name="T8" fmla="*/ 0 w 18"/>
                  <a:gd name="T9" fmla="*/ 0 h 24"/>
                  <a:gd name="T10" fmla="*/ 0 w 1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Freeform 188"/>
              <p:cNvSpPr>
                <a:spLocks/>
              </p:cNvSpPr>
              <p:nvPr/>
            </p:nvSpPr>
            <p:spPr bwMode="auto">
              <a:xfrm>
                <a:off x="5751" y="1556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2" name="Freeform 189"/>
              <p:cNvSpPr>
                <a:spLocks/>
              </p:cNvSpPr>
              <p:nvPr/>
            </p:nvSpPr>
            <p:spPr bwMode="auto">
              <a:xfrm>
                <a:off x="5075" y="1286"/>
                <a:ext cx="275" cy="425"/>
              </a:xfrm>
              <a:custGeom>
                <a:avLst/>
                <a:gdLst>
                  <a:gd name="T0" fmla="*/ 102 w 275"/>
                  <a:gd name="T1" fmla="*/ 395 h 425"/>
                  <a:gd name="T2" fmla="*/ 102 w 275"/>
                  <a:gd name="T3" fmla="*/ 383 h 425"/>
                  <a:gd name="T4" fmla="*/ 102 w 275"/>
                  <a:gd name="T5" fmla="*/ 383 h 425"/>
                  <a:gd name="T6" fmla="*/ 168 w 275"/>
                  <a:gd name="T7" fmla="*/ 383 h 425"/>
                  <a:gd name="T8" fmla="*/ 168 w 275"/>
                  <a:gd name="T9" fmla="*/ 383 h 425"/>
                  <a:gd name="T10" fmla="*/ 168 w 275"/>
                  <a:gd name="T11" fmla="*/ 383 h 425"/>
                  <a:gd name="T12" fmla="*/ 275 w 275"/>
                  <a:gd name="T13" fmla="*/ 401 h 425"/>
                  <a:gd name="T14" fmla="*/ 275 w 275"/>
                  <a:gd name="T15" fmla="*/ 359 h 425"/>
                  <a:gd name="T16" fmla="*/ 215 w 275"/>
                  <a:gd name="T17" fmla="*/ 282 h 425"/>
                  <a:gd name="T18" fmla="*/ 245 w 275"/>
                  <a:gd name="T19" fmla="*/ 198 h 425"/>
                  <a:gd name="T20" fmla="*/ 245 w 275"/>
                  <a:gd name="T21" fmla="*/ 198 h 425"/>
                  <a:gd name="T22" fmla="*/ 239 w 275"/>
                  <a:gd name="T23" fmla="*/ 144 h 425"/>
                  <a:gd name="T24" fmla="*/ 210 w 275"/>
                  <a:gd name="T25" fmla="*/ 126 h 425"/>
                  <a:gd name="T26" fmla="*/ 210 w 275"/>
                  <a:gd name="T27" fmla="*/ 102 h 425"/>
                  <a:gd name="T28" fmla="*/ 210 w 275"/>
                  <a:gd name="T29" fmla="*/ 102 h 425"/>
                  <a:gd name="T30" fmla="*/ 221 w 275"/>
                  <a:gd name="T31" fmla="*/ 102 h 425"/>
                  <a:gd name="T32" fmla="*/ 251 w 275"/>
                  <a:gd name="T33" fmla="*/ 102 h 425"/>
                  <a:gd name="T34" fmla="*/ 233 w 275"/>
                  <a:gd name="T35" fmla="*/ 66 h 425"/>
                  <a:gd name="T36" fmla="*/ 233 w 275"/>
                  <a:gd name="T37" fmla="*/ 12 h 425"/>
                  <a:gd name="T38" fmla="*/ 221 w 275"/>
                  <a:gd name="T39" fmla="*/ 0 h 425"/>
                  <a:gd name="T40" fmla="*/ 215 w 275"/>
                  <a:gd name="T41" fmla="*/ 0 h 425"/>
                  <a:gd name="T42" fmla="*/ 210 w 275"/>
                  <a:gd name="T43" fmla="*/ 12 h 425"/>
                  <a:gd name="T44" fmla="*/ 215 w 275"/>
                  <a:gd name="T45" fmla="*/ 36 h 425"/>
                  <a:gd name="T46" fmla="*/ 180 w 275"/>
                  <a:gd name="T47" fmla="*/ 60 h 425"/>
                  <a:gd name="T48" fmla="*/ 156 w 275"/>
                  <a:gd name="T49" fmla="*/ 144 h 425"/>
                  <a:gd name="T50" fmla="*/ 150 w 275"/>
                  <a:gd name="T51" fmla="*/ 150 h 425"/>
                  <a:gd name="T52" fmla="*/ 144 w 275"/>
                  <a:gd name="T53" fmla="*/ 156 h 425"/>
                  <a:gd name="T54" fmla="*/ 102 w 275"/>
                  <a:gd name="T55" fmla="*/ 234 h 425"/>
                  <a:gd name="T56" fmla="*/ 78 w 275"/>
                  <a:gd name="T57" fmla="*/ 210 h 425"/>
                  <a:gd name="T58" fmla="*/ 30 w 275"/>
                  <a:gd name="T59" fmla="*/ 234 h 425"/>
                  <a:gd name="T60" fmla="*/ 0 w 275"/>
                  <a:gd name="T61" fmla="*/ 288 h 425"/>
                  <a:gd name="T62" fmla="*/ 6 w 275"/>
                  <a:gd name="T63" fmla="*/ 300 h 425"/>
                  <a:gd name="T64" fmla="*/ 18 w 275"/>
                  <a:gd name="T65" fmla="*/ 300 h 425"/>
                  <a:gd name="T66" fmla="*/ 24 w 275"/>
                  <a:gd name="T67" fmla="*/ 312 h 425"/>
                  <a:gd name="T68" fmla="*/ 42 w 275"/>
                  <a:gd name="T69" fmla="*/ 324 h 425"/>
                  <a:gd name="T70" fmla="*/ 48 w 275"/>
                  <a:gd name="T71" fmla="*/ 318 h 425"/>
                  <a:gd name="T72" fmla="*/ 42 w 275"/>
                  <a:gd name="T73" fmla="*/ 330 h 425"/>
                  <a:gd name="T74" fmla="*/ 60 w 275"/>
                  <a:gd name="T75" fmla="*/ 348 h 425"/>
                  <a:gd name="T76" fmla="*/ 48 w 275"/>
                  <a:gd name="T77" fmla="*/ 389 h 425"/>
                  <a:gd name="T78" fmla="*/ 36 w 275"/>
                  <a:gd name="T79" fmla="*/ 413 h 425"/>
                  <a:gd name="T80" fmla="*/ 42 w 275"/>
                  <a:gd name="T81" fmla="*/ 425 h 425"/>
                  <a:gd name="T82" fmla="*/ 102 w 275"/>
                  <a:gd name="T83" fmla="*/ 425 h 425"/>
                  <a:gd name="T84" fmla="*/ 102 w 275"/>
                  <a:gd name="T85" fmla="*/ 39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5" h="425">
                    <a:moveTo>
                      <a:pt x="102" y="395"/>
                    </a:moveTo>
                    <a:lnTo>
                      <a:pt x="102" y="383"/>
                    </a:lnTo>
                    <a:lnTo>
                      <a:pt x="102" y="383"/>
                    </a:lnTo>
                    <a:lnTo>
                      <a:pt x="168" y="383"/>
                    </a:lnTo>
                    <a:lnTo>
                      <a:pt x="168" y="383"/>
                    </a:lnTo>
                    <a:lnTo>
                      <a:pt x="168" y="383"/>
                    </a:lnTo>
                    <a:lnTo>
                      <a:pt x="275" y="401"/>
                    </a:lnTo>
                    <a:lnTo>
                      <a:pt x="275" y="359"/>
                    </a:lnTo>
                    <a:lnTo>
                      <a:pt x="215" y="282"/>
                    </a:lnTo>
                    <a:lnTo>
                      <a:pt x="245" y="198"/>
                    </a:lnTo>
                    <a:lnTo>
                      <a:pt x="245" y="198"/>
                    </a:lnTo>
                    <a:lnTo>
                      <a:pt x="239" y="144"/>
                    </a:lnTo>
                    <a:lnTo>
                      <a:pt x="210" y="126"/>
                    </a:lnTo>
                    <a:lnTo>
                      <a:pt x="210" y="102"/>
                    </a:lnTo>
                    <a:lnTo>
                      <a:pt x="210" y="102"/>
                    </a:lnTo>
                    <a:lnTo>
                      <a:pt x="221" y="102"/>
                    </a:lnTo>
                    <a:lnTo>
                      <a:pt x="251" y="102"/>
                    </a:lnTo>
                    <a:lnTo>
                      <a:pt x="233" y="66"/>
                    </a:lnTo>
                    <a:lnTo>
                      <a:pt x="233" y="12"/>
                    </a:lnTo>
                    <a:lnTo>
                      <a:pt x="221" y="0"/>
                    </a:lnTo>
                    <a:lnTo>
                      <a:pt x="215" y="0"/>
                    </a:lnTo>
                    <a:lnTo>
                      <a:pt x="210" y="12"/>
                    </a:lnTo>
                    <a:lnTo>
                      <a:pt x="215" y="36"/>
                    </a:lnTo>
                    <a:lnTo>
                      <a:pt x="180" y="60"/>
                    </a:lnTo>
                    <a:lnTo>
                      <a:pt x="156" y="144"/>
                    </a:lnTo>
                    <a:lnTo>
                      <a:pt x="150" y="150"/>
                    </a:lnTo>
                    <a:lnTo>
                      <a:pt x="144" y="156"/>
                    </a:lnTo>
                    <a:lnTo>
                      <a:pt x="102" y="234"/>
                    </a:lnTo>
                    <a:lnTo>
                      <a:pt x="78" y="210"/>
                    </a:lnTo>
                    <a:lnTo>
                      <a:pt x="30" y="234"/>
                    </a:lnTo>
                    <a:lnTo>
                      <a:pt x="0" y="288"/>
                    </a:lnTo>
                    <a:lnTo>
                      <a:pt x="6" y="300"/>
                    </a:lnTo>
                    <a:lnTo>
                      <a:pt x="18" y="300"/>
                    </a:lnTo>
                    <a:lnTo>
                      <a:pt x="24" y="312"/>
                    </a:lnTo>
                    <a:lnTo>
                      <a:pt x="42" y="324"/>
                    </a:lnTo>
                    <a:lnTo>
                      <a:pt x="48" y="318"/>
                    </a:lnTo>
                    <a:lnTo>
                      <a:pt x="42" y="330"/>
                    </a:lnTo>
                    <a:lnTo>
                      <a:pt x="60" y="348"/>
                    </a:lnTo>
                    <a:lnTo>
                      <a:pt x="48" y="389"/>
                    </a:lnTo>
                    <a:lnTo>
                      <a:pt x="36" y="413"/>
                    </a:lnTo>
                    <a:lnTo>
                      <a:pt x="42" y="425"/>
                    </a:lnTo>
                    <a:lnTo>
                      <a:pt x="102" y="425"/>
                    </a:lnTo>
                    <a:lnTo>
                      <a:pt x="102" y="39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Freeform 190"/>
              <p:cNvSpPr>
                <a:spLocks/>
              </p:cNvSpPr>
              <p:nvPr/>
            </p:nvSpPr>
            <p:spPr bwMode="auto">
              <a:xfrm>
                <a:off x="5225" y="1298"/>
                <a:ext cx="65" cy="138"/>
              </a:xfrm>
              <a:custGeom>
                <a:avLst/>
                <a:gdLst>
                  <a:gd name="T0" fmla="*/ 65 w 65"/>
                  <a:gd name="T1" fmla="*/ 24 h 138"/>
                  <a:gd name="T2" fmla="*/ 30 w 65"/>
                  <a:gd name="T3" fmla="*/ 48 h 138"/>
                  <a:gd name="T4" fmla="*/ 6 w 65"/>
                  <a:gd name="T5" fmla="*/ 132 h 138"/>
                  <a:gd name="T6" fmla="*/ 0 w 65"/>
                  <a:gd name="T7" fmla="*/ 138 h 138"/>
                  <a:gd name="T8" fmla="*/ 6 w 65"/>
                  <a:gd name="T9" fmla="*/ 132 h 138"/>
                  <a:gd name="T10" fmla="*/ 30 w 65"/>
                  <a:gd name="T11" fmla="*/ 48 h 138"/>
                  <a:gd name="T12" fmla="*/ 65 w 65"/>
                  <a:gd name="T13" fmla="*/ 24 h 138"/>
                  <a:gd name="T14" fmla="*/ 60 w 65"/>
                  <a:gd name="T15" fmla="*/ 0 h 138"/>
                  <a:gd name="T16" fmla="*/ 60 w 65"/>
                  <a:gd name="T17" fmla="*/ 0 h 138"/>
                  <a:gd name="T18" fmla="*/ 65 w 65"/>
                  <a:gd name="T19" fmla="*/ 2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38">
                    <a:moveTo>
                      <a:pt x="65" y="24"/>
                    </a:moveTo>
                    <a:lnTo>
                      <a:pt x="30" y="48"/>
                    </a:lnTo>
                    <a:lnTo>
                      <a:pt x="6" y="132"/>
                    </a:lnTo>
                    <a:lnTo>
                      <a:pt x="0" y="138"/>
                    </a:lnTo>
                    <a:lnTo>
                      <a:pt x="6" y="132"/>
                    </a:lnTo>
                    <a:lnTo>
                      <a:pt x="30" y="48"/>
                    </a:lnTo>
                    <a:lnTo>
                      <a:pt x="65" y="24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5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Freeform 191"/>
              <p:cNvSpPr>
                <a:spLocks/>
              </p:cNvSpPr>
              <p:nvPr/>
            </p:nvSpPr>
            <p:spPr bwMode="auto">
              <a:xfrm>
                <a:off x="5153" y="1496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24 h 24"/>
                  <a:gd name="T4" fmla="*/ 0 w 24"/>
                  <a:gd name="T5" fmla="*/ 0 h 24"/>
                  <a:gd name="T6" fmla="*/ 0 w 2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2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Freeform 192"/>
              <p:cNvSpPr>
                <a:spLocks/>
              </p:cNvSpPr>
              <p:nvPr/>
            </p:nvSpPr>
            <p:spPr bwMode="auto">
              <a:xfrm>
                <a:off x="5296" y="1388"/>
                <a:ext cx="30" cy="0"/>
              </a:xfrm>
              <a:custGeom>
                <a:avLst/>
                <a:gdLst>
                  <a:gd name="T0" fmla="*/ 30 w 30"/>
                  <a:gd name="T1" fmla="*/ 0 w 30"/>
                  <a:gd name="T2" fmla="*/ 3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6" name="Freeform 193"/>
              <p:cNvSpPr>
                <a:spLocks/>
              </p:cNvSpPr>
              <p:nvPr/>
            </p:nvSpPr>
            <p:spPr bwMode="auto">
              <a:xfrm>
                <a:off x="5285" y="1412"/>
                <a:ext cx="35" cy="72"/>
              </a:xfrm>
              <a:custGeom>
                <a:avLst/>
                <a:gdLst>
                  <a:gd name="T0" fmla="*/ 29 w 35"/>
                  <a:gd name="T1" fmla="*/ 18 h 72"/>
                  <a:gd name="T2" fmla="*/ 0 w 35"/>
                  <a:gd name="T3" fmla="*/ 0 h 72"/>
                  <a:gd name="T4" fmla="*/ 29 w 35"/>
                  <a:gd name="T5" fmla="*/ 18 h 72"/>
                  <a:gd name="T6" fmla="*/ 35 w 35"/>
                  <a:gd name="T7" fmla="*/ 72 h 72"/>
                  <a:gd name="T8" fmla="*/ 35 w 35"/>
                  <a:gd name="T9" fmla="*/ 72 h 72"/>
                  <a:gd name="T10" fmla="*/ 29 w 35"/>
                  <a:gd name="T11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72">
                    <a:moveTo>
                      <a:pt x="29" y="18"/>
                    </a:moveTo>
                    <a:lnTo>
                      <a:pt x="0" y="0"/>
                    </a:lnTo>
                    <a:lnTo>
                      <a:pt x="29" y="18"/>
                    </a:lnTo>
                    <a:lnTo>
                      <a:pt x="35" y="72"/>
                    </a:lnTo>
                    <a:lnTo>
                      <a:pt x="35" y="72"/>
                    </a:lnTo>
                    <a:lnTo>
                      <a:pt x="29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7" name="Freeform 194"/>
              <p:cNvSpPr>
                <a:spLocks/>
              </p:cNvSpPr>
              <p:nvPr/>
            </p:nvSpPr>
            <p:spPr bwMode="auto">
              <a:xfrm>
                <a:off x="5285" y="1388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0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Rectangle 195"/>
              <p:cNvSpPr>
                <a:spLocks noChangeArrowheads="1"/>
              </p:cNvSpPr>
              <p:nvPr/>
            </p:nvSpPr>
            <p:spPr bwMode="auto">
              <a:xfrm>
                <a:off x="5320" y="148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Freeform 196"/>
              <p:cNvSpPr>
                <a:spLocks/>
              </p:cNvSpPr>
              <p:nvPr/>
            </p:nvSpPr>
            <p:spPr bwMode="auto">
              <a:xfrm>
                <a:off x="5093" y="1669"/>
                <a:ext cx="197" cy="210"/>
              </a:xfrm>
              <a:custGeom>
                <a:avLst/>
                <a:gdLst>
                  <a:gd name="T0" fmla="*/ 102 w 197"/>
                  <a:gd name="T1" fmla="*/ 198 h 210"/>
                  <a:gd name="T2" fmla="*/ 102 w 197"/>
                  <a:gd name="T3" fmla="*/ 192 h 210"/>
                  <a:gd name="T4" fmla="*/ 90 w 197"/>
                  <a:gd name="T5" fmla="*/ 168 h 210"/>
                  <a:gd name="T6" fmla="*/ 144 w 197"/>
                  <a:gd name="T7" fmla="*/ 144 h 210"/>
                  <a:gd name="T8" fmla="*/ 180 w 197"/>
                  <a:gd name="T9" fmla="*/ 162 h 210"/>
                  <a:gd name="T10" fmla="*/ 197 w 197"/>
                  <a:gd name="T11" fmla="*/ 36 h 210"/>
                  <a:gd name="T12" fmla="*/ 168 w 197"/>
                  <a:gd name="T13" fmla="*/ 18 h 210"/>
                  <a:gd name="T14" fmla="*/ 156 w 197"/>
                  <a:gd name="T15" fmla="*/ 42 h 210"/>
                  <a:gd name="T16" fmla="*/ 150 w 197"/>
                  <a:gd name="T17" fmla="*/ 0 h 210"/>
                  <a:gd name="T18" fmla="*/ 150 w 197"/>
                  <a:gd name="T19" fmla="*/ 0 h 210"/>
                  <a:gd name="T20" fmla="*/ 150 w 197"/>
                  <a:gd name="T21" fmla="*/ 0 h 210"/>
                  <a:gd name="T22" fmla="*/ 150 w 197"/>
                  <a:gd name="T23" fmla="*/ 0 h 210"/>
                  <a:gd name="T24" fmla="*/ 84 w 197"/>
                  <a:gd name="T25" fmla="*/ 0 h 210"/>
                  <a:gd name="T26" fmla="*/ 84 w 197"/>
                  <a:gd name="T27" fmla="*/ 12 h 210"/>
                  <a:gd name="T28" fmla="*/ 84 w 197"/>
                  <a:gd name="T29" fmla="*/ 42 h 210"/>
                  <a:gd name="T30" fmla="*/ 84 w 197"/>
                  <a:gd name="T31" fmla="*/ 42 h 210"/>
                  <a:gd name="T32" fmla="*/ 84 w 197"/>
                  <a:gd name="T33" fmla="*/ 42 h 210"/>
                  <a:gd name="T34" fmla="*/ 24 w 197"/>
                  <a:gd name="T35" fmla="*/ 42 h 210"/>
                  <a:gd name="T36" fmla="*/ 24 w 197"/>
                  <a:gd name="T37" fmla="*/ 42 h 210"/>
                  <a:gd name="T38" fmla="*/ 30 w 197"/>
                  <a:gd name="T39" fmla="*/ 42 h 210"/>
                  <a:gd name="T40" fmla="*/ 24 w 197"/>
                  <a:gd name="T41" fmla="*/ 66 h 210"/>
                  <a:gd name="T42" fmla="*/ 12 w 197"/>
                  <a:gd name="T43" fmla="*/ 66 h 210"/>
                  <a:gd name="T44" fmla="*/ 18 w 197"/>
                  <a:gd name="T45" fmla="*/ 90 h 210"/>
                  <a:gd name="T46" fmla="*/ 0 w 197"/>
                  <a:gd name="T47" fmla="*/ 108 h 210"/>
                  <a:gd name="T48" fmla="*/ 18 w 197"/>
                  <a:gd name="T49" fmla="*/ 144 h 210"/>
                  <a:gd name="T50" fmla="*/ 42 w 197"/>
                  <a:gd name="T51" fmla="*/ 180 h 210"/>
                  <a:gd name="T52" fmla="*/ 72 w 197"/>
                  <a:gd name="T53" fmla="*/ 204 h 210"/>
                  <a:gd name="T54" fmla="*/ 72 w 197"/>
                  <a:gd name="T55" fmla="*/ 210 h 210"/>
                  <a:gd name="T56" fmla="*/ 72 w 197"/>
                  <a:gd name="T57" fmla="*/ 210 h 210"/>
                  <a:gd name="T58" fmla="*/ 72 w 197"/>
                  <a:gd name="T59" fmla="*/ 210 h 210"/>
                  <a:gd name="T60" fmla="*/ 102 w 197"/>
                  <a:gd name="T61" fmla="*/ 19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7" h="210">
                    <a:moveTo>
                      <a:pt x="102" y="198"/>
                    </a:moveTo>
                    <a:lnTo>
                      <a:pt x="102" y="192"/>
                    </a:lnTo>
                    <a:lnTo>
                      <a:pt x="90" y="168"/>
                    </a:lnTo>
                    <a:lnTo>
                      <a:pt x="144" y="144"/>
                    </a:lnTo>
                    <a:lnTo>
                      <a:pt x="180" y="162"/>
                    </a:lnTo>
                    <a:lnTo>
                      <a:pt x="197" y="36"/>
                    </a:lnTo>
                    <a:lnTo>
                      <a:pt x="168" y="18"/>
                    </a:lnTo>
                    <a:lnTo>
                      <a:pt x="156" y="42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84" y="0"/>
                    </a:lnTo>
                    <a:lnTo>
                      <a:pt x="84" y="1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30" y="42"/>
                    </a:lnTo>
                    <a:lnTo>
                      <a:pt x="24" y="66"/>
                    </a:lnTo>
                    <a:lnTo>
                      <a:pt x="12" y="66"/>
                    </a:lnTo>
                    <a:lnTo>
                      <a:pt x="18" y="90"/>
                    </a:lnTo>
                    <a:lnTo>
                      <a:pt x="0" y="108"/>
                    </a:lnTo>
                    <a:lnTo>
                      <a:pt x="18" y="144"/>
                    </a:lnTo>
                    <a:lnTo>
                      <a:pt x="42" y="180"/>
                    </a:lnTo>
                    <a:lnTo>
                      <a:pt x="72" y="204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102" y="19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0" name="Freeform 197"/>
              <p:cNvSpPr>
                <a:spLocks/>
              </p:cNvSpPr>
              <p:nvPr/>
            </p:nvSpPr>
            <p:spPr bwMode="auto">
              <a:xfrm>
                <a:off x="5117" y="1711"/>
                <a:ext cx="60" cy="0"/>
              </a:xfrm>
              <a:custGeom>
                <a:avLst/>
                <a:gdLst>
                  <a:gd name="T0" fmla="*/ 60 w 60"/>
                  <a:gd name="T1" fmla="*/ 0 w 60"/>
                  <a:gd name="T2" fmla="*/ 60 w 60"/>
                  <a:gd name="T3" fmla="*/ 6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1" name="Rectangle 198"/>
              <p:cNvSpPr>
                <a:spLocks noChangeArrowheads="1"/>
              </p:cNvSpPr>
              <p:nvPr/>
            </p:nvSpPr>
            <p:spPr bwMode="auto">
              <a:xfrm>
                <a:off x="5177" y="1669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2" name="Freeform 199"/>
              <p:cNvSpPr>
                <a:spLocks/>
              </p:cNvSpPr>
              <p:nvPr/>
            </p:nvSpPr>
            <p:spPr bwMode="auto">
              <a:xfrm>
                <a:off x="5165" y="1610"/>
                <a:ext cx="287" cy="311"/>
              </a:xfrm>
              <a:custGeom>
                <a:avLst/>
                <a:gdLst>
                  <a:gd name="T0" fmla="*/ 90 w 287"/>
                  <a:gd name="T1" fmla="*/ 311 h 311"/>
                  <a:gd name="T2" fmla="*/ 120 w 287"/>
                  <a:gd name="T3" fmla="*/ 293 h 311"/>
                  <a:gd name="T4" fmla="*/ 137 w 287"/>
                  <a:gd name="T5" fmla="*/ 305 h 311"/>
                  <a:gd name="T6" fmla="*/ 161 w 287"/>
                  <a:gd name="T7" fmla="*/ 281 h 311"/>
                  <a:gd name="T8" fmla="*/ 191 w 287"/>
                  <a:gd name="T9" fmla="*/ 257 h 311"/>
                  <a:gd name="T10" fmla="*/ 209 w 287"/>
                  <a:gd name="T11" fmla="*/ 185 h 311"/>
                  <a:gd name="T12" fmla="*/ 245 w 287"/>
                  <a:gd name="T13" fmla="*/ 161 h 311"/>
                  <a:gd name="T14" fmla="*/ 287 w 287"/>
                  <a:gd name="T15" fmla="*/ 6 h 311"/>
                  <a:gd name="T16" fmla="*/ 257 w 287"/>
                  <a:gd name="T17" fmla="*/ 24 h 311"/>
                  <a:gd name="T18" fmla="*/ 257 w 287"/>
                  <a:gd name="T19" fmla="*/ 24 h 311"/>
                  <a:gd name="T20" fmla="*/ 257 w 287"/>
                  <a:gd name="T21" fmla="*/ 24 h 311"/>
                  <a:gd name="T22" fmla="*/ 221 w 287"/>
                  <a:gd name="T23" fmla="*/ 0 h 311"/>
                  <a:gd name="T24" fmla="*/ 197 w 287"/>
                  <a:gd name="T25" fmla="*/ 18 h 311"/>
                  <a:gd name="T26" fmla="*/ 185 w 287"/>
                  <a:gd name="T27" fmla="*/ 30 h 311"/>
                  <a:gd name="T28" fmla="*/ 185 w 287"/>
                  <a:gd name="T29" fmla="*/ 77 h 311"/>
                  <a:gd name="T30" fmla="*/ 78 w 287"/>
                  <a:gd name="T31" fmla="*/ 59 h 311"/>
                  <a:gd name="T32" fmla="*/ 78 w 287"/>
                  <a:gd name="T33" fmla="*/ 59 h 311"/>
                  <a:gd name="T34" fmla="*/ 78 w 287"/>
                  <a:gd name="T35" fmla="*/ 59 h 311"/>
                  <a:gd name="T36" fmla="*/ 78 w 287"/>
                  <a:gd name="T37" fmla="*/ 59 h 311"/>
                  <a:gd name="T38" fmla="*/ 78 w 287"/>
                  <a:gd name="T39" fmla="*/ 59 h 311"/>
                  <a:gd name="T40" fmla="*/ 78 w 287"/>
                  <a:gd name="T41" fmla="*/ 59 h 311"/>
                  <a:gd name="T42" fmla="*/ 84 w 287"/>
                  <a:gd name="T43" fmla="*/ 101 h 311"/>
                  <a:gd name="T44" fmla="*/ 96 w 287"/>
                  <a:gd name="T45" fmla="*/ 77 h 311"/>
                  <a:gd name="T46" fmla="*/ 125 w 287"/>
                  <a:gd name="T47" fmla="*/ 95 h 311"/>
                  <a:gd name="T48" fmla="*/ 108 w 287"/>
                  <a:gd name="T49" fmla="*/ 221 h 311"/>
                  <a:gd name="T50" fmla="*/ 72 w 287"/>
                  <a:gd name="T51" fmla="*/ 203 h 311"/>
                  <a:gd name="T52" fmla="*/ 18 w 287"/>
                  <a:gd name="T53" fmla="*/ 227 h 311"/>
                  <a:gd name="T54" fmla="*/ 30 w 287"/>
                  <a:gd name="T55" fmla="*/ 251 h 311"/>
                  <a:gd name="T56" fmla="*/ 30 w 287"/>
                  <a:gd name="T57" fmla="*/ 257 h 311"/>
                  <a:gd name="T58" fmla="*/ 30 w 287"/>
                  <a:gd name="T59" fmla="*/ 257 h 311"/>
                  <a:gd name="T60" fmla="*/ 30 w 287"/>
                  <a:gd name="T61" fmla="*/ 257 h 311"/>
                  <a:gd name="T62" fmla="*/ 0 w 287"/>
                  <a:gd name="T63" fmla="*/ 269 h 311"/>
                  <a:gd name="T64" fmla="*/ 6 w 287"/>
                  <a:gd name="T65" fmla="*/ 275 h 311"/>
                  <a:gd name="T66" fmla="*/ 36 w 287"/>
                  <a:gd name="T67" fmla="*/ 299 h 311"/>
                  <a:gd name="T68" fmla="*/ 36 w 287"/>
                  <a:gd name="T69" fmla="*/ 311 h 311"/>
                  <a:gd name="T70" fmla="*/ 66 w 287"/>
                  <a:gd name="T71" fmla="*/ 287 h 311"/>
                  <a:gd name="T72" fmla="*/ 90 w 287"/>
                  <a:gd name="T73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311">
                    <a:moveTo>
                      <a:pt x="90" y="311"/>
                    </a:moveTo>
                    <a:lnTo>
                      <a:pt x="120" y="293"/>
                    </a:lnTo>
                    <a:lnTo>
                      <a:pt x="137" y="305"/>
                    </a:lnTo>
                    <a:lnTo>
                      <a:pt x="161" y="281"/>
                    </a:lnTo>
                    <a:lnTo>
                      <a:pt x="191" y="257"/>
                    </a:lnTo>
                    <a:lnTo>
                      <a:pt x="209" y="185"/>
                    </a:lnTo>
                    <a:lnTo>
                      <a:pt x="245" y="161"/>
                    </a:lnTo>
                    <a:lnTo>
                      <a:pt x="287" y="6"/>
                    </a:lnTo>
                    <a:lnTo>
                      <a:pt x="257" y="24"/>
                    </a:lnTo>
                    <a:lnTo>
                      <a:pt x="257" y="24"/>
                    </a:lnTo>
                    <a:lnTo>
                      <a:pt x="257" y="24"/>
                    </a:lnTo>
                    <a:lnTo>
                      <a:pt x="221" y="0"/>
                    </a:lnTo>
                    <a:lnTo>
                      <a:pt x="197" y="18"/>
                    </a:lnTo>
                    <a:lnTo>
                      <a:pt x="185" y="30"/>
                    </a:lnTo>
                    <a:lnTo>
                      <a:pt x="185" y="77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84" y="101"/>
                    </a:lnTo>
                    <a:lnTo>
                      <a:pt x="96" y="77"/>
                    </a:lnTo>
                    <a:lnTo>
                      <a:pt x="125" y="95"/>
                    </a:lnTo>
                    <a:lnTo>
                      <a:pt x="108" y="221"/>
                    </a:lnTo>
                    <a:lnTo>
                      <a:pt x="72" y="203"/>
                    </a:lnTo>
                    <a:lnTo>
                      <a:pt x="18" y="227"/>
                    </a:lnTo>
                    <a:lnTo>
                      <a:pt x="30" y="251"/>
                    </a:lnTo>
                    <a:lnTo>
                      <a:pt x="30" y="257"/>
                    </a:lnTo>
                    <a:lnTo>
                      <a:pt x="30" y="257"/>
                    </a:lnTo>
                    <a:lnTo>
                      <a:pt x="30" y="257"/>
                    </a:lnTo>
                    <a:lnTo>
                      <a:pt x="0" y="269"/>
                    </a:lnTo>
                    <a:lnTo>
                      <a:pt x="6" y="275"/>
                    </a:lnTo>
                    <a:lnTo>
                      <a:pt x="36" y="299"/>
                    </a:lnTo>
                    <a:lnTo>
                      <a:pt x="36" y="311"/>
                    </a:lnTo>
                    <a:lnTo>
                      <a:pt x="66" y="287"/>
                    </a:lnTo>
                    <a:lnTo>
                      <a:pt x="90" y="31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3" name="Freeform 200"/>
              <p:cNvSpPr>
                <a:spLocks/>
              </p:cNvSpPr>
              <p:nvPr/>
            </p:nvSpPr>
            <p:spPr bwMode="auto">
              <a:xfrm>
                <a:off x="5422" y="1616"/>
                <a:ext cx="30" cy="18"/>
              </a:xfrm>
              <a:custGeom>
                <a:avLst/>
                <a:gdLst>
                  <a:gd name="T0" fmla="*/ 0 w 30"/>
                  <a:gd name="T1" fmla="*/ 18 h 18"/>
                  <a:gd name="T2" fmla="*/ 30 w 30"/>
                  <a:gd name="T3" fmla="*/ 0 h 18"/>
                  <a:gd name="T4" fmla="*/ 0 w 30"/>
                  <a:gd name="T5" fmla="*/ 18 h 18"/>
                  <a:gd name="T6" fmla="*/ 0 w 3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8">
                    <a:moveTo>
                      <a:pt x="0" y="18"/>
                    </a:moveTo>
                    <a:lnTo>
                      <a:pt x="30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4" name="Freeform 201"/>
              <p:cNvSpPr>
                <a:spLocks/>
              </p:cNvSpPr>
              <p:nvPr/>
            </p:nvSpPr>
            <p:spPr bwMode="auto">
              <a:xfrm>
                <a:off x="5362" y="1610"/>
                <a:ext cx="24" cy="18"/>
              </a:xfrm>
              <a:custGeom>
                <a:avLst/>
                <a:gdLst>
                  <a:gd name="T0" fmla="*/ 0 w 24"/>
                  <a:gd name="T1" fmla="*/ 18 h 18"/>
                  <a:gd name="T2" fmla="*/ 24 w 24"/>
                  <a:gd name="T3" fmla="*/ 0 h 18"/>
                  <a:gd name="T4" fmla="*/ 24 w 24"/>
                  <a:gd name="T5" fmla="*/ 0 h 18"/>
                  <a:gd name="T6" fmla="*/ 0 w 2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5" name="Freeform 202"/>
              <p:cNvSpPr>
                <a:spLocks/>
              </p:cNvSpPr>
              <p:nvPr/>
            </p:nvSpPr>
            <p:spPr bwMode="auto">
              <a:xfrm>
                <a:off x="5183" y="1813"/>
                <a:ext cx="54" cy="48"/>
              </a:xfrm>
              <a:custGeom>
                <a:avLst/>
                <a:gdLst>
                  <a:gd name="T0" fmla="*/ 12 w 54"/>
                  <a:gd name="T1" fmla="*/ 48 h 48"/>
                  <a:gd name="T2" fmla="*/ 0 w 54"/>
                  <a:gd name="T3" fmla="*/ 24 h 48"/>
                  <a:gd name="T4" fmla="*/ 54 w 54"/>
                  <a:gd name="T5" fmla="*/ 0 h 48"/>
                  <a:gd name="T6" fmla="*/ 0 w 54"/>
                  <a:gd name="T7" fmla="*/ 24 h 48"/>
                  <a:gd name="T8" fmla="*/ 12 w 54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8">
                    <a:moveTo>
                      <a:pt x="12" y="48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0" y="24"/>
                    </a:lnTo>
                    <a:lnTo>
                      <a:pt x="12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6" name="Rectangle 203"/>
              <p:cNvSpPr>
                <a:spLocks noChangeArrowheads="1"/>
              </p:cNvSpPr>
              <p:nvPr/>
            </p:nvSpPr>
            <p:spPr bwMode="auto">
              <a:xfrm>
                <a:off x="5243" y="16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7" name="Freeform 204"/>
              <p:cNvSpPr>
                <a:spLocks/>
              </p:cNvSpPr>
              <p:nvPr/>
            </p:nvSpPr>
            <p:spPr bwMode="auto">
              <a:xfrm>
                <a:off x="5165" y="1867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12 h 12"/>
                  <a:gd name="T4" fmla="*/ 0 w 30"/>
                  <a:gd name="T5" fmla="*/ 12 h 12"/>
                  <a:gd name="T6" fmla="*/ 30 w 30"/>
                  <a:gd name="T7" fmla="*/ 0 h 12"/>
                  <a:gd name="T8" fmla="*/ 30 w 3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92" name="Freeform 206"/>
            <p:cNvSpPr>
              <a:spLocks/>
            </p:cNvSpPr>
            <p:nvPr/>
          </p:nvSpPr>
          <p:spPr bwMode="auto">
            <a:xfrm>
              <a:off x="5201" y="1562"/>
              <a:ext cx="550" cy="616"/>
            </a:xfrm>
            <a:custGeom>
              <a:avLst/>
              <a:gdLst>
                <a:gd name="T0" fmla="*/ 60 w 550"/>
                <a:gd name="T1" fmla="*/ 389 h 616"/>
                <a:gd name="T2" fmla="*/ 161 w 550"/>
                <a:gd name="T3" fmla="*/ 395 h 616"/>
                <a:gd name="T4" fmla="*/ 203 w 550"/>
                <a:gd name="T5" fmla="*/ 478 h 616"/>
                <a:gd name="T6" fmla="*/ 257 w 550"/>
                <a:gd name="T7" fmla="*/ 472 h 616"/>
                <a:gd name="T8" fmla="*/ 269 w 550"/>
                <a:gd name="T9" fmla="*/ 437 h 616"/>
                <a:gd name="T10" fmla="*/ 269 w 550"/>
                <a:gd name="T11" fmla="*/ 437 h 616"/>
                <a:gd name="T12" fmla="*/ 269 w 550"/>
                <a:gd name="T13" fmla="*/ 437 h 616"/>
                <a:gd name="T14" fmla="*/ 347 w 550"/>
                <a:gd name="T15" fmla="*/ 442 h 616"/>
                <a:gd name="T16" fmla="*/ 365 w 550"/>
                <a:gd name="T17" fmla="*/ 586 h 616"/>
                <a:gd name="T18" fmla="*/ 436 w 550"/>
                <a:gd name="T19" fmla="*/ 574 h 616"/>
                <a:gd name="T20" fmla="*/ 436 w 550"/>
                <a:gd name="T21" fmla="*/ 562 h 616"/>
                <a:gd name="T22" fmla="*/ 520 w 550"/>
                <a:gd name="T23" fmla="*/ 610 h 616"/>
                <a:gd name="T24" fmla="*/ 550 w 550"/>
                <a:gd name="T25" fmla="*/ 616 h 616"/>
                <a:gd name="T26" fmla="*/ 550 w 550"/>
                <a:gd name="T27" fmla="*/ 616 h 616"/>
                <a:gd name="T28" fmla="*/ 550 w 550"/>
                <a:gd name="T29" fmla="*/ 0 h 616"/>
                <a:gd name="T30" fmla="*/ 550 w 550"/>
                <a:gd name="T31" fmla="*/ 0 h 616"/>
                <a:gd name="T32" fmla="*/ 550 w 550"/>
                <a:gd name="T33" fmla="*/ 0 h 616"/>
                <a:gd name="T34" fmla="*/ 401 w 550"/>
                <a:gd name="T35" fmla="*/ 30 h 616"/>
                <a:gd name="T36" fmla="*/ 383 w 550"/>
                <a:gd name="T37" fmla="*/ 36 h 616"/>
                <a:gd name="T38" fmla="*/ 383 w 550"/>
                <a:gd name="T39" fmla="*/ 36 h 616"/>
                <a:gd name="T40" fmla="*/ 383 w 550"/>
                <a:gd name="T41" fmla="*/ 36 h 616"/>
                <a:gd name="T42" fmla="*/ 263 w 550"/>
                <a:gd name="T43" fmla="*/ 6 h 616"/>
                <a:gd name="T44" fmla="*/ 251 w 550"/>
                <a:gd name="T45" fmla="*/ 54 h 616"/>
                <a:gd name="T46" fmla="*/ 209 w 550"/>
                <a:gd name="T47" fmla="*/ 209 h 616"/>
                <a:gd name="T48" fmla="*/ 173 w 550"/>
                <a:gd name="T49" fmla="*/ 233 h 616"/>
                <a:gd name="T50" fmla="*/ 155 w 550"/>
                <a:gd name="T51" fmla="*/ 305 h 616"/>
                <a:gd name="T52" fmla="*/ 125 w 550"/>
                <a:gd name="T53" fmla="*/ 329 h 616"/>
                <a:gd name="T54" fmla="*/ 101 w 550"/>
                <a:gd name="T55" fmla="*/ 353 h 616"/>
                <a:gd name="T56" fmla="*/ 84 w 550"/>
                <a:gd name="T57" fmla="*/ 341 h 616"/>
                <a:gd name="T58" fmla="*/ 54 w 550"/>
                <a:gd name="T59" fmla="*/ 359 h 616"/>
                <a:gd name="T60" fmla="*/ 30 w 550"/>
                <a:gd name="T61" fmla="*/ 335 h 616"/>
                <a:gd name="T62" fmla="*/ 0 w 550"/>
                <a:gd name="T63" fmla="*/ 359 h 616"/>
                <a:gd name="T64" fmla="*/ 0 w 550"/>
                <a:gd name="T65" fmla="*/ 365 h 616"/>
                <a:gd name="T66" fmla="*/ 6 w 550"/>
                <a:gd name="T67" fmla="*/ 371 h 616"/>
                <a:gd name="T68" fmla="*/ 6 w 550"/>
                <a:gd name="T69" fmla="*/ 389 h 616"/>
                <a:gd name="T70" fmla="*/ 18 w 550"/>
                <a:gd name="T71" fmla="*/ 395 h 616"/>
                <a:gd name="T72" fmla="*/ 18 w 550"/>
                <a:gd name="T73" fmla="*/ 407 h 616"/>
                <a:gd name="T74" fmla="*/ 18 w 550"/>
                <a:gd name="T75" fmla="*/ 407 h 616"/>
                <a:gd name="T76" fmla="*/ 18 w 550"/>
                <a:gd name="T77" fmla="*/ 407 h 616"/>
                <a:gd name="T78" fmla="*/ 60 w 550"/>
                <a:gd name="T79" fmla="*/ 389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0" h="616">
                  <a:moveTo>
                    <a:pt x="60" y="389"/>
                  </a:moveTo>
                  <a:lnTo>
                    <a:pt x="161" y="395"/>
                  </a:lnTo>
                  <a:lnTo>
                    <a:pt x="203" y="478"/>
                  </a:lnTo>
                  <a:lnTo>
                    <a:pt x="257" y="472"/>
                  </a:lnTo>
                  <a:lnTo>
                    <a:pt x="269" y="437"/>
                  </a:lnTo>
                  <a:lnTo>
                    <a:pt x="269" y="437"/>
                  </a:lnTo>
                  <a:lnTo>
                    <a:pt x="269" y="437"/>
                  </a:lnTo>
                  <a:lnTo>
                    <a:pt x="347" y="442"/>
                  </a:lnTo>
                  <a:lnTo>
                    <a:pt x="365" y="586"/>
                  </a:lnTo>
                  <a:lnTo>
                    <a:pt x="436" y="574"/>
                  </a:lnTo>
                  <a:lnTo>
                    <a:pt x="436" y="562"/>
                  </a:lnTo>
                  <a:lnTo>
                    <a:pt x="520" y="610"/>
                  </a:lnTo>
                  <a:lnTo>
                    <a:pt x="550" y="616"/>
                  </a:lnTo>
                  <a:lnTo>
                    <a:pt x="550" y="616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401" y="30"/>
                  </a:lnTo>
                  <a:lnTo>
                    <a:pt x="383" y="36"/>
                  </a:lnTo>
                  <a:lnTo>
                    <a:pt x="383" y="36"/>
                  </a:lnTo>
                  <a:lnTo>
                    <a:pt x="383" y="36"/>
                  </a:lnTo>
                  <a:lnTo>
                    <a:pt x="263" y="6"/>
                  </a:lnTo>
                  <a:lnTo>
                    <a:pt x="251" y="54"/>
                  </a:lnTo>
                  <a:lnTo>
                    <a:pt x="209" y="209"/>
                  </a:lnTo>
                  <a:lnTo>
                    <a:pt x="173" y="233"/>
                  </a:lnTo>
                  <a:lnTo>
                    <a:pt x="155" y="305"/>
                  </a:lnTo>
                  <a:lnTo>
                    <a:pt x="125" y="329"/>
                  </a:lnTo>
                  <a:lnTo>
                    <a:pt x="101" y="353"/>
                  </a:lnTo>
                  <a:lnTo>
                    <a:pt x="84" y="341"/>
                  </a:lnTo>
                  <a:lnTo>
                    <a:pt x="54" y="359"/>
                  </a:lnTo>
                  <a:lnTo>
                    <a:pt x="30" y="335"/>
                  </a:lnTo>
                  <a:lnTo>
                    <a:pt x="0" y="359"/>
                  </a:lnTo>
                  <a:lnTo>
                    <a:pt x="0" y="365"/>
                  </a:lnTo>
                  <a:lnTo>
                    <a:pt x="6" y="371"/>
                  </a:lnTo>
                  <a:lnTo>
                    <a:pt x="6" y="389"/>
                  </a:lnTo>
                  <a:lnTo>
                    <a:pt x="18" y="395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60" y="389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3" name="Rectangle 207"/>
            <p:cNvSpPr>
              <a:spLocks noChangeArrowheads="1"/>
            </p:cNvSpPr>
            <p:nvPr/>
          </p:nvSpPr>
          <p:spPr bwMode="auto">
            <a:xfrm>
              <a:off x="5751" y="1562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4" name="Freeform 208"/>
            <p:cNvSpPr>
              <a:spLocks/>
            </p:cNvSpPr>
            <p:nvPr/>
          </p:nvSpPr>
          <p:spPr bwMode="auto">
            <a:xfrm>
              <a:off x="5452" y="1568"/>
              <a:ext cx="12" cy="48"/>
            </a:xfrm>
            <a:custGeom>
              <a:avLst/>
              <a:gdLst>
                <a:gd name="T0" fmla="*/ 0 w 12"/>
                <a:gd name="T1" fmla="*/ 48 h 48"/>
                <a:gd name="T2" fmla="*/ 12 w 12"/>
                <a:gd name="T3" fmla="*/ 0 h 48"/>
                <a:gd name="T4" fmla="*/ 0 w 12"/>
                <a:gd name="T5" fmla="*/ 48 h 48"/>
                <a:gd name="T6" fmla="*/ 0 w 12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8">
                  <a:moveTo>
                    <a:pt x="0" y="48"/>
                  </a:moveTo>
                  <a:lnTo>
                    <a:pt x="12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5" name="Freeform 209"/>
            <p:cNvSpPr>
              <a:spLocks/>
            </p:cNvSpPr>
            <p:nvPr/>
          </p:nvSpPr>
          <p:spPr bwMode="auto">
            <a:xfrm>
              <a:off x="5584" y="1592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18 w 18"/>
                <a:gd name="T3" fmla="*/ 0 h 6"/>
                <a:gd name="T4" fmla="*/ 0 w 18"/>
                <a:gd name="T5" fmla="*/ 6 h 6"/>
                <a:gd name="T6" fmla="*/ 0 w 1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6" name="Freeform 210"/>
            <p:cNvSpPr>
              <a:spLocks/>
            </p:cNvSpPr>
            <p:nvPr/>
          </p:nvSpPr>
          <p:spPr bwMode="auto">
            <a:xfrm>
              <a:off x="5201" y="1897"/>
              <a:ext cx="54" cy="24"/>
            </a:xfrm>
            <a:custGeom>
              <a:avLst/>
              <a:gdLst>
                <a:gd name="T0" fmla="*/ 54 w 54"/>
                <a:gd name="T1" fmla="*/ 24 h 24"/>
                <a:gd name="T2" fmla="*/ 30 w 54"/>
                <a:gd name="T3" fmla="*/ 0 h 24"/>
                <a:gd name="T4" fmla="*/ 0 w 54"/>
                <a:gd name="T5" fmla="*/ 24 h 24"/>
                <a:gd name="T6" fmla="*/ 30 w 54"/>
                <a:gd name="T7" fmla="*/ 0 h 24"/>
                <a:gd name="T8" fmla="*/ 54 w 5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4">
                  <a:moveTo>
                    <a:pt x="54" y="24"/>
                  </a:moveTo>
                  <a:lnTo>
                    <a:pt x="30" y="0"/>
                  </a:lnTo>
                  <a:lnTo>
                    <a:pt x="0" y="24"/>
                  </a:lnTo>
                  <a:lnTo>
                    <a:pt x="30" y="0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7" name="Freeform 211"/>
            <p:cNvSpPr>
              <a:spLocks/>
            </p:cNvSpPr>
            <p:nvPr/>
          </p:nvSpPr>
          <p:spPr bwMode="auto">
            <a:xfrm>
              <a:off x="5326" y="1795"/>
              <a:ext cx="48" cy="96"/>
            </a:xfrm>
            <a:custGeom>
              <a:avLst/>
              <a:gdLst>
                <a:gd name="T0" fmla="*/ 0 w 48"/>
                <a:gd name="T1" fmla="*/ 96 h 96"/>
                <a:gd name="T2" fmla="*/ 30 w 48"/>
                <a:gd name="T3" fmla="*/ 72 h 96"/>
                <a:gd name="T4" fmla="*/ 48 w 48"/>
                <a:gd name="T5" fmla="*/ 0 h 96"/>
                <a:gd name="T6" fmla="*/ 30 w 48"/>
                <a:gd name="T7" fmla="*/ 72 h 96"/>
                <a:gd name="T8" fmla="*/ 0 w 4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0" y="96"/>
                  </a:moveTo>
                  <a:lnTo>
                    <a:pt x="30" y="72"/>
                  </a:lnTo>
                  <a:lnTo>
                    <a:pt x="48" y="0"/>
                  </a:lnTo>
                  <a:lnTo>
                    <a:pt x="30" y="72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8" name="Freeform 212"/>
            <p:cNvSpPr>
              <a:spLocks/>
            </p:cNvSpPr>
            <p:nvPr/>
          </p:nvSpPr>
          <p:spPr bwMode="auto">
            <a:xfrm>
              <a:off x="5410" y="1616"/>
              <a:ext cx="42" cy="155"/>
            </a:xfrm>
            <a:custGeom>
              <a:avLst/>
              <a:gdLst>
                <a:gd name="T0" fmla="*/ 0 w 42"/>
                <a:gd name="T1" fmla="*/ 155 h 155"/>
                <a:gd name="T2" fmla="*/ 42 w 42"/>
                <a:gd name="T3" fmla="*/ 0 h 155"/>
                <a:gd name="T4" fmla="*/ 42 w 42"/>
                <a:gd name="T5" fmla="*/ 0 h 155"/>
                <a:gd name="T6" fmla="*/ 0 w 42"/>
                <a:gd name="T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55">
                  <a:moveTo>
                    <a:pt x="0" y="155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9" name="Freeform 213"/>
            <p:cNvSpPr>
              <a:spLocks/>
            </p:cNvSpPr>
            <p:nvPr/>
          </p:nvSpPr>
          <p:spPr bwMode="auto">
            <a:xfrm>
              <a:off x="5189" y="1951"/>
              <a:ext cx="448" cy="442"/>
            </a:xfrm>
            <a:custGeom>
              <a:avLst/>
              <a:gdLst>
                <a:gd name="T0" fmla="*/ 18 w 448"/>
                <a:gd name="T1" fmla="*/ 412 h 442"/>
                <a:gd name="T2" fmla="*/ 42 w 448"/>
                <a:gd name="T3" fmla="*/ 401 h 442"/>
                <a:gd name="T4" fmla="*/ 48 w 448"/>
                <a:gd name="T5" fmla="*/ 395 h 442"/>
                <a:gd name="T6" fmla="*/ 48 w 448"/>
                <a:gd name="T7" fmla="*/ 395 h 442"/>
                <a:gd name="T8" fmla="*/ 48 w 448"/>
                <a:gd name="T9" fmla="*/ 395 h 442"/>
                <a:gd name="T10" fmla="*/ 60 w 448"/>
                <a:gd name="T11" fmla="*/ 401 h 442"/>
                <a:gd name="T12" fmla="*/ 78 w 448"/>
                <a:gd name="T13" fmla="*/ 418 h 442"/>
                <a:gd name="T14" fmla="*/ 239 w 448"/>
                <a:gd name="T15" fmla="*/ 418 h 442"/>
                <a:gd name="T16" fmla="*/ 239 w 448"/>
                <a:gd name="T17" fmla="*/ 418 h 442"/>
                <a:gd name="T18" fmla="*/ 239 w 448"/>
                <a:gd name="T19" fmla="*/ 418 h 442"/>
                <a:gd name="T20" fmla="*/ 251 w 448"/>
                <a:gd name="T21" fmla="*/ 436 h 442"/>
                <a:gd name="T22" fmla="*/ 353 w 448"/>
                <a:gd name="T23" fmla="*/ 442 h 442"/>
                <a:gd name="T24" fmla="*/ 413 w 448"/>
                <a:gd name="T25" fmla="*/ 424 h 442"/>
                <a:gd name="T26" fmla="*/ 413 w 448"/>
                <a:gd name="T27" fmla="*/ 424 h 442"/>
                <a:gd name="T28" fmla="*/ 413 w 448"/>
                <a:gd name="T29" fmla="*/ 424 h 442"/>
                <a:gd name="T30" fmla="*/ 389 w 448"/>
                <a:gd name="T31" fmla="*/ 406 h 442"/>
                <a:gd name="T32" fmla="*/ 365 w 448"/>
                <a:gd name="T33" fmla="*/ 389 h 442"/>
                <a:gd name="T34" fmla="*/ 371 w 448"/>
                <a:gd name="T35" fmla="*/ 323 h 442"/>
                <a:gd name="T36" fmla="*/ 371 w 448"/>
                <a:gd name="T37" fmla="*/ 257 h 442"/>
                <a:gd name="T38" fmla="*/ 371 w 448"/>
                <a:gd name="T39" fmla="*/ 257 h 442"/>
                <a:gd name="T40" fmla="*/ 407 w 448"/>
                <a:gd name="T41" fmla="*/ 257 h 442"/>
                <a:gd name="T42" fmla="*/ 436 w 448"/>
                <a:gd name="T43" fmla="*/ 257 h 442"/>
                <a:gd name="T44" fmla="*/ 442 w 448"/>
                <a:gd name="T45" fmla="*/ 221 h 442"/>
                <a:gd name="T46" fmla="*/ 448 w 448"/>
                <a:gd name="T47" fmla="*/ 185 h 442"/>
                <a:gd name="T48" fmla="*/ 377 w 448"/>
                <a:gd name="T49" fmla="*/ 197 h 442"/>
                <a:gd name="T50" fmla="*/ 359 w 448"/>
                <a:gd name="T51" fmla="*/ 53 h 442"/>
                <a:gd name="T52" fmla="*/ 281 w 448"/>
                <a:gd name="T53" fmla="*/ 48 h 442"/>
                <a:gd name="T54" fmla="*/ 269 w 448"/>
                <a:gd name="T55" fmla="*/ 83 h 442"/>
                <a:gd name="T56" fmla="*/ 215 w 448"/>
                <a:gd name="T57" fmla="*/ 89 h 442"/>
                <a:gd name="T58" fmla="*/ 173 w 448"/>
                <a:gd name="T59" fmla="*/ 6 h 442"/>
                <a:gd name="T60" fmla="*/ 72 w 448"/>
                <a:gd name="T61" fmla="*/ 0 h 442"/>
                <a:gd name="T62" fmla="*/ 30 w 448"/>
                <a:gd name="T63" fmla="*/ 18 h 442"/>
                <a:gd name="T64" fmla="*/ 30 w 448"/>
                <a:gd name="T65" fmla="*/ 18 h 442"/>
                <a:gd name="T66" fmla="*/ 42 w 448"/>
                <a:gd name="T67" fmla="*/ 48 h 442"/>
                <a:gd name="T68" fmla="*/ 60 w 448"/>
                <a:gd name="T69" fmla="*/ 101 h 442"/>
                <a:gd name="T70" fmla="*/ 54 w 448"/>
                <a:gd name="T71" fmla="*/ 119 h 442"/>
                <a:gd name="T72" fmla="*/ 60 w 448"/>
                <a:gd name="T73" fmla="*/ 149 h 442"/>
                <a:gd name="T74" fmla="*/ 72 w 448"/>
                <a:gd name="T75" fmla="*/ 167 h 442"/>
                <a:gd name="T76" fmla="*/ 78 w 448"/>
                <a:gd name="T77" fmla="*/ 167 h 442"/>
                <a:gd name="T78" fmla="*/ 78 w 448"/>
                <a:gd name="T79" fmla="*/ 185 h 442"/>
                <a:gd name="T80" fmla="*/ 78 w 448"/>
                <a:gd name="T81" fmla="*/ 191 h 442"/>
                <a:gd name="T82" fmla="*/ 72 w 448"/>
                <a:gd name="T83" fmla="*/ 221 h 442"/>
                <a:gd name="T84" fmla="*/ 54 w 448"/>
                <a:gd name="T85" fmla="*/ 245 h 442"/>
                <a:gd name="T86" fmla="*/ 48 w 448"/>
                <a:gd name="T87" fmla="*/ 251 h 442"/>
                <a:gd name="T88" fmla="*/ 42 w 448"/>
                <a:gd name="T89" fmla="*/ 263 h 442"/>
                <a:gd name="T90" fmla="*/ 36 w 448"/>
                <a:gd name="T91" fmla="*/ 275 h 442"/>
                <a:gd name="T92" fmla="*/ 12 w 448"/>
                <a:gd name="T93" fmla="*/ 359 h 442"/>
                <a:gd name="T94" fmla="*/ 0 w 448"/>
                <a:gd name="T95" fmla="*/ 371 h 442"/>
                <a:gd name="T96" fmla="*/ 0 w 448"/>
                <a:gd name="T97" fmla="*/ 418 h 442"/>
                <a:gd name="T98" fmla="*/ 12 w 448"/>
                <a:gd name="T99" fmla="*/ 406 h 442"/>
                <a:gd name="T100" fmla="*/ 18 w 448"/>
                <a:gd name="T101" fmla="*/ 41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8" h="442">
                  <a:moveTo>
                    <a:pt x="18" y="412"/>
                  </a:moveTo>
                  <a:lnTo>
                    <a:pt x="42" y="401"/>
                  </a:lnTo>
                  <a:lnTo>
                    <a:pt x="48" y="395"/>
                  </a:lnTo>
                  <a:lnTo>
                    <a:pt x="48" y="395"/>
                  </a:lnTo>
                  <a:lnTo>
                    <a:pt x="48" y="395"/>
                  </a:lnTo>
                  <a:lnTo>
                    <a:pt x="60" y="401"/>
                  </a:lnTo>
                  <a:lnTo>
                    <a:pt x="78" y="418"/>
                  </a:lnTo>
                  <a:lnTo>
                    <a:pt x="239" y="418"/>
                  </a:lnTo>
                  <a:lnTo>
                    <a:pt x="239" y="418"/>
                  </a:lnTo>
                  <a:lnTo>
                    <a:pt x="239" y="418"/>
                  </a:lnTo>
                  <a:lnTo>
                    <a:pt x="251" y="436"/>
                  </a:lnTo>
                  <a:lnTo>
                    <a:pt x="353" y="442"/>
                  </a:lnTo>
                  <a:lnTo>
                    <a:pt x="413" y="424"/>
                  </a:lnTo>
                  <a:lnTo>
                    <a:pt x="413" y="424"/>
                  </a:lnTo>
                  <a:lnTo>
                    <a:pt x="413" y="424"/>
                  </a:lnTo>
                  <a:lnTo>
                    <a:pt x="389" y="406"/>
                  </a:lnTo>
                  <a:lnTo>
                    <a:pt x="365" y="389"/>
                  </a:lnTo>
                  <a:lnTo>
                    <a:pt x="371" y="323"/>
                  </a:lnTo>
                  <a:lnTo>
                    <a:pt x="371" y="257"/>
                  </a:lnTo>
                  <a:lnTo>
                    <a:pt x="371" y="257"/>
                  </a:lnTo>
                  <a:lnTo>
                    <a:pt x="407" y="257"/>
                  </a:lnTo>
                  <a:lnTo>
                    <a:pt x="436" y="257"/>
                  </a:lnTo>
                  <a:lnTo>
                    <a:pt x="442" y="221"/>
                  </a:lnTo>
                  <a:lnTo>
                    <a:pt x="448" y="185"/>
                  </a:lnTo>
                  <a:lnTo>
                    <a:pt x="377" y="197"/>
                  </a:lnTo>
                  <a:lnTo>
                    <a:pt x="359" y="53"/>
                  </a:lnTo>
                  <a:lnTo>
                    <a:pt x="281" y="48"/>
                  </a:lnTo>
                  <a:lnTo>
                    <a:pt x="269" y="83"/>
                  </a:lnTo>
                  <a:lnTo>
                    <a:pt x="215" y="89"/>
                  </a:lnTo>
                  <a:lnTo>
                    <a:pt x="173" y="6"/>
                  </a:lnTo>
                  <a:lnTo>
                    <a:pt x="72" y="0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42" y="48"/>
                  </a:lnTo>
                  <a:lnTo>
                    <a:pt x="60" y="101"/>
                  </a:lnTo>
                  <a:lnTo>
                    <a:pt x="54" y="119"/>
                  </a:lnTo>
                  <a:lnTo>
                    <a:pt x="60" y="149"/>
                  </a:lnTo>
                  <a:lnTo>
                    <a:pt x="72" y="167"/>
                  </a:lnTo>
                  <a:lnTo>
                    <a:pt x="78" y="167"/>
                  </a:lnTo>
                  <a:lnTo>
                    <a:pt x="78" y="185"/>
                  </a:lnTo>
                  <a:lnTo>
                    <a:pt x="78" y="191"/>
                  </a:lnTo>
                  <a:lnTo>
                    <a:pt x="72" y="221"/>
                  </a:lnTo>
                  <a:lnTo>
                    <a:pt x="54" y="245"/>
                  </a:lnTo>
                  <a:lnTo>
                    <a:pt x="48" y="251"/>
                  </a:lnTo>
                  <a:lnTo>
                    <a:pt x="42" y="263"/>
                  </a:lnTo>
                  <a:lnTo>
                    <a:pt x="36" y="275"/>
                  </a:lnTo>
                  <a:lnTo>
                    <a:pt x="12" y="359"/>
                  </a:lnTo>
                  <a:lnTo>
                    <a:pt x="0" y="371"/>
                  </a:lnTo>
                  <a:lnTo>
                    <a:pt x="0" y="418"/>
                  </a:lnTo>
                  <a:lnTo>
                    <a:pt x="12" y="406"/>
                  </a:lnTo>
                  <a:lnTo>
                    <a:pt x="18" y="4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0" name="Freeform 214"/>
            <p:cNvSpPr>
              <a:spLocks/>
            </p:cNvSpPr>
            <p:nvPr/>
          </p:nvSpPr>
          <p:spPr bwMode="auto">
            <a:xfrm>
              <a:off x="5404" y="1999"/>
              <a:ext cx="66" cy="41"/>
            </a:xfrm>
            <a:custGeom>
              <a:avLst/>
              <a:gdLst>
                <a:gd name="T0" fmla="*/ 54 w 66"/>
                <a:gd name="T1" fmla="*/ 35 h 41"/>
                <a:gd name="T2" fmla="*/ 0 w 66"/>
                <a:gd name="T3" fmla="*/ 41 h 41"/>
                <a:gd name="T4" fmla="*/ 54 w 66"/>
                <a:gd name="T5" fmla="*/ 35 h 41"/>
                <a:gd name="T6" fmla="*/ 66 w 66"/>
                <a:gd name="T7" fmla="*/ 0 h 41"/>
                <a:gd name="T8" fmla="*/ 66 w 66"/>
                <a:gd name="T9" fmla="*/ 0 h 41"/>
                <a:gd name="T10" fmla="*/ 54 w 66"/>
                <a:gd name="T1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41">
                  <a:moveTo>
                    <a:pt x="54" y="35"/>
                  </a:moveTo>
                  <a:lnTo>
                    <a:pt x="0" y="41"/>
                  </a:lnTo>
                  <a:lnTo>
                    <a:pt x="54" y="35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54" y="3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1" name="Freeform 215"/>
            <p:cNvSpPr>
              <a:spLocks/>
            </p:cNvSpPr>
            <p:nvPr/>
          </p:nvSpPr>
          <p:spPr bwMode="auto">
            <a:xfrm>
              <a:off x="5219" y="1951"/>
              <a:ext cx="42" cy="18"/>
            </a:xfrm>
            <a:custGeom>
              <a:avLst/>
              <a:gdLst>
                <a:gd name="T0" fmla="*/ 0 w 42"/>
                <a:gd name="T1" fmla="*/ 18 h 18"/>
                <a:gd name="T2" fmla="*/ 0 w 42"/>
                <a:gd name="T3" fmla="*/ 18 h 18"/>
                <a:gd name="T4" fmla="*/ 42 w 42"/>
                <a:gd name="T5" fmla="*/ 0 h 18"/>
                <a:gd name="T6" fmla="*/ 0 w 42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8">
                  <a:moveTo>
                    <a:pt x="0" y="18"/>
                  </a:moveTo>
                  <a:lnTo>
                    <a:pt x="0" y="18"/>
                  </a:lnTo>
                  <a:lnTo>
                    <a:pt x="42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2" name="Freeform 216"/>
            <p:cNvSpPr>
              <a:spLocks/>
            </p:cNvSpPr>
            <p:nvPr/>
          </p:nvSpPr>
          <p:spPr bwMode="auto">
            <a:xfrm>
              <a:off x="5554" y="2124"/>
              <a:ext cx="197" cy="275"/>
            </a:xfrm>
            <a:custGeom>
              <a:avLst/>
              <a:gdLst>
                <a:gd name="T0" fmla="*/ 167 w 197"/>
                <a:gd name="T1" fmla="*/ 48 h 275"/>
                <a:gd name="T2" fmla="*/ 83 w 197"/>
                <a:gd name="T3" fmla="*/ 0 h 275"/>
                <a:gd name="T4" fmla="*/ 83 w 197"/>
                <a:gd name="T5" fmla="*/ 12 h 275"/>
                <a:gd name="T6" fmla="*/ 83 w 197"/>
                <a:gd name="T7" fmla="*/ 12 h 275"/>
                <a:gd name="T8" fmla="*/ 77 w 197"/>
                <a:gd name="T9" fmla="*/ 48 h 275"/>
                <a:gd name="T10" fmla="*/ 71 w 197"/>
                <a:gd name="T11" fmla="*/ 84 h 275"/>
                <a:gd name="T12" fmla="*/ 71 w 197"/>
                <a:gd name="T13" fmla="*/ 84 h 275"/>
                <a:gd name="T14" fmla="*/ 42 w 197"/>
                <a:gd name="T15" fmla="*/ 84 h 275"/>
                <a:gd name="T16" fmla="*/ 6 w 197"/>
                <a:gd name="T17" fmla="*/ 84 h 275"/>
                <a:gd name="T18" fmla="*/ 6 w 197"/>
                <a:gd name="T19" fmla="*/ 150 h 275"/>
                <a:gd name="T20" fmla="*/ 0 w 197"/>
                <a:gd name="T21" fmla="*/ 216 h 275"/>
                <a:gd name="T22" fmla="*/ 24 w 197"/>
                <a:gd name="T23" fmla="*/ 233 h 275"/>
                <a:gd name="T24" fmla="*/ 48 w 197"/>
                <a:gd name="T25" fmla="*/ 251 h 275"/>
                <a:gd name="T26" fmla="*/ 77 w 197"/>
                <a:gd name="T27" fmla="*/ 245 h 275"/>
                <a:gd name="T28" fmla="*/ 113 w 197"/>
                <a:gd name="T29" fmla="*/ 257 h 275"/>
                <a:gd name="T30" fmla="*/ 113 w 197"/>
                <a:gd name="T31" fmla="*/ 257 h 275"/>
                <a:gd name="T32" fmla="*/ 113 w 197"/>
                <a:gd name="T33" fmla="*/ 257 h 275"/>
                <a:gd name="T34" fmla="*/ 119 w 197"/>
                <a:gd name="T35" fmla="*/ 263 h 275"/>
                <a:gd name="T36" fmla="*/ 173 w 197"/>
                <a:gd name="T37" fmla="*/ 275 h 275"/>
                <a:gd name="T38" fmla="*/ 173 w 197"/>
                <a:gd name="T39" fmla="*/ 269 h 275"/>
                <a:gd name="T40" fmla="*/ 197 w 197"/>
                <a:gd name="T41" fmla="*/ 233 h 275"/>
                <a:gd name="T42" fmla="*/ 197 w 197"/>
                <a:gd name="T43" fmla="*/ 54 h 275"/>
                <a:gd name="T44" fmla="*/ 197 w 197"/>
                <a:gd name="T45" fmla="*/ 54 h 275"/>
                <a:gd name="T46" fmla="*/ 167 w 197"/>
                <a:gd name="T47" fmla="*/ 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7" h="275">
                  <a:moveTo>
                    <a:pt x="167" y="48"/>
                  </a:moveTo>
                  <a:lnTo>
                    <a:pt x="83" y="0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77" y="48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42" y="84"/>
                  </a:lnTo>
                  <a:lnTo>
                    <a:pt x="6" y="84"/>
                  </a:lnTo>
                  <a:lnTo>
                    <a:pt x="6" y="150"/>
                  </a:lnTo>
                  <a:lnTo>
                    <a:pt x="0" y="216"/>
                  </a:lnTo>
                  <a:lnTo>
                    <a:pt x="24" y="233"/>
                  </a:lnTo>
                  <a:lnTo>
                    <a:pt x="48" y="251"/>
                  </a:lnTo>
                  <a:lnTo>
                    <a:pt x="77" y="245"/>
                  </a:lnTo>
                  <a:lnTo>
                    <a:pt x="113" y="257"/>
                  </a:lnTo>
                  <a:lnTo>
                    <a:pt x="113" y="257"/>
                  </a:lnTo>
                  <a:lnTo>
                    <a:pt x="113" y="257"/>
                  </a:lnTo>
                  <a:lnTo>
                    <a:pt x="119" y="263"/>
                  </a:lnTo>
                  <a:lnTo>
                    <a:pt x="173" y="275"/>
                  </a:lnTo>
                  <a:lnTo>
                    <a:pt x="173" y="269"/>
                  </a:lnTo>
                  <a:lnTo>
                    <a:pt x="197" y="233"/>
                  </a:lnTo>
                  <a:lnTo>
                    <a:pt x="197" y="54"/>
                  </a:lnTo>
                  <a:lnTo>
                    <a:pt x="197" y="54"/>
                  </a:lnTo>
                  <a:lnTo>
                    <a:pt x="167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3" name="Freeform 217"/>
            <p:cNvSpPr>
              <a:spLocks/>
            </p:cNvSpPr>
            <p:nvPr/>
          </p:nvSpPr>
          <p:spPr bwMode="auto">
            <a:xfrm>
              <a:off x="5637" y="2124"/>
              <a:ext cx="114" cy="54"/>
            </a:xfrm>
            <a:custGeom>
              <a:avLst/>
              <a:gdLst>
                <a:gd name="T0" fmla="*/ 114 w 114"/>
                <a:gd name="T1" fmla="*/ 54 h 54"/>
                <a:gd name="T2" fmla="*/ 84 w 114"/>
                <a:gd name="T3" fmla="*/ 48 h 54"/>
                <a:gd name="T4" fmla="*/ 0 w 114"/>
                <a:gd name="T5" fmla="*/ 0 h 54"/>
                <a:gd name="T6" fmla="*/ 84 w 114"/>
                <a:gd name="T7" fmla="*/ 48 h 54"/>
                <a:gd name="T8" fmla="*/ 114 w 11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4">
                  <a:moveTo>
                    <a:pt x="114" y="54"/>
                  </a:moveTo>
                  <a:lnTo>
                    <a:pt x="84" y="48"/>
                  </a:lnTo>
                  <a:lnTo>
                    <a:pt x="0" y="0"/>
                  </a:lnTo>
                  <a:lnTo>
                    <a:pt x="84" y="48"/>
                  </a:lnTo>
                  <a:lnTo>
                    <a:pt x="11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4" name="Freeform 218"/>
            <p:cNvSpPr>
              <a:spLocks/>
            </p:cNvSpPr>
            <p:nvPr/>
          </p:nvSpPr>
          <p:spPr bwMode="auto">
            <a:xfrm>
              <a:off x="5631" y="2136"/>
              <a:ext cx="6" cy="36"/>
            </a:xfrm>
            <a:custGeom>
              <a:avLst/>
              <a:gdLst>
                <a:gd name="T0" fmla="*/ 6 w 6"/>
                <a:gd name="T1" fmla="*/ 0 h 36"/>
                <a:gd name="T2" fmla="*/ 0 w 6"/>
                <a:gd name="T3" fmla="*/ 36 h 36"/>
                <a:gd name="T4" fmla="*/ 6 w 6"/>
                <a:gd name="T5" fmla="*/ 0 h 36"/>
                <a:gd name="T6" fmla="*/ 6 w 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5" name="Freeform 219"/>
            <p:cNvSpPr>
              <a:spLocks/>
            </p:cNvSpPr>
            <p:nvPr/>
          </p:nvSpPr>
          <p:spPr bwMode="auto">
            <a:xfrm>
              <a:off x="5560" y="2208"/>
              <a:ext cx="0" cy="66"/>
            </a:xfrm>
            <a:custGeom>
              <a:avLst/>
              <a:gdLst>
                <a:gd name="T0" fmla="*/ 0 h 66"/>
                <a:gd name="T1" fmla="*/ 66 h 66"/>
                <a:gd name="T2" fmla="*/ 0 h 66"/>
                <a:gd name="T3" fmla="*/ 0 h 6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6">
                  <a:moveTo>
                    <a:pt x="0" y="0"/>
                  </a:moveTo>
                  <a:lnTo>
                    <a:pt x="0" y="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6" name="Freeform 220"/>
            <p:cNvSpPr>
              <a:spLocks/>
            </p:cNvSpPr>
            <p:nvPr/>
          </p:nvSpPr>
          <p:spPr bwMode="auto">
            <a:xfrm>
              <a:off x="5578" y="2357"/>
              <a:ext cx="24" cy="18"/>
            </a:xfrm>
            <a:custGeom>
              <a:avLst/>
              <a:gdLst>
                <a:gd name="T0" fmla="*/ 24 w 24"/>
                <a:gd name="T1" fmla="*/ 18 h 18"/>
                <a:gd name="T2" fmla="*/ 24 w 24"/>
                <a:gd name="T3" fmla="*/ 18 h 18"/>
                <a:gd name="T4" fmla="*/ 0 w 24"/>
                <a:gd name="T5" fmla="*/ 0 h 18"/>
                <a:gd name="T6" fmla="*/ 24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18"/>
                  </a:moveTo>
                  <a:lnTo>
                    <a:pt x="24" y="18"/>
                  </a:lnTo>
                  <a:lnTo>
                    <a:pt x="0" y="0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7" name="Freeform 221"/>
            <p:cNvSpPr>
              <a:spLocks/>
            </p:cNvSpPr>
            <p:nvPr/>
          </p:nvSpPr>
          <p:spPr bwMode="auto">
            <a:xfrm>
              <a:off x="5673" y="2369"/>
              <a:ext cx="78" cy="114"/>
            </a:xfrm>
            <a:custGeom>
              <a:avLst/>
              <a:gdLst>
                <a:gd name="T0" fmla="*/ 54 w 78"/>
                <a:gd name="T1" fmla="*/ 24 h 114"/>
                <a:gd name="T2" fmla="*/ 60 w 78"/>
                <a:gd name="T3" fmla="*/ 24 h 114"/>
                <a:gd name="T4" fmla="*/ 54 w 78"/>
                <a:gd name="T5" fmla="*/ 30 h 114"/>
                <a:gd name="T6" fmla="*/ 0 w 78"/>
                <a:gd name="T7" fmla="*/ 18 h 114"/>
                <a:gd name="T8" fmla="*/ 6 w 78"/>
                <a:gd name="T9" fmla="*/ 30 h 114"/>
                <a:gd name="T10" fmla="*/ 18 w 78"/>
                <a:gd name="T11" fmla="*/ 66 h 114"/>
                <a:gd name="T12" fmla="*/ 78 w 78"/>
                <a:gd name="T13" fmla="*/ 114 h 114"/>
                <a:gd name="T14" fmla="*/ 78 w 78"/>
                <a:gd name="T15" fmla="*/ 0 h 114"/>
                <a:gd name="T16" fmla="*/ 66 w 78"/>
                <a:gd name="T17" fmla="*/ 24 h 114"/>
                <a:gd name="T18" fmla="*/ 54 w 78"/>
                <a:gd name="T19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4">
                  <a:moveTo>
                    <a:pt x="54" y="24"/>
                  </a:moveTo>
                  <a:lnTo>
                    <a:pt x="60" y="24"/>
                  </a:lnTo>
                  <a:lnTo>
                    <a:pt x="54" y="30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66"/>
                  </a:lnTo>
                  <a:lnTo>
                    <a:pt x="78" y="114"/>
                  </a:lnTo>
                  <a:lnTo>
                    <a:pt x="78" y="0"/>
                  </a:lnTo>
                  <a:lnTo>
                    <a:pt x="66" y="24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8" name="Freeform 222"/>
            <p:cNvSpPr>
              <a:spLocks noEditPoints="1"/>
            </p:cNvSpPr>
            <p:nvPr/>
          </p:nvSpPr>
          <p:spPr bwMode="auto">
            <a:xfrm>
              <a:off x="5482" y="2381"/>
              <a:ext cx="269" cy="353"/>
            </a:xfrm>
            <a:custGeom>
              <a:avLst/>
              <a:gdLst>
                <a:gd name="T0" fmla="*/ 269 w 269"/>
                <a:gd name="T1" fmla="*/ 102 h 353"/>
                <a:gd name="T2" fmla="*/ 209 w 269"/>
                <a:gd name="T3" fmla="*/ 54 h 353"/>
                <a:gd name="T4" fmla="*/ 197 w 269"/>
                <a:gd name="T5" fmla="*/ 18 h 353"/>
                <a:gd name="T6" fmla="*/ 191 w 269"/>
                <a:gd name="T7" fmla="*/ 6 h 353"/>
                <a:gd name="T8" fmla="*/ 191 w 269"/>
                <a:gd name="T9" fmla="*/ 6 h 353"/>
                <a:gd name="T10" fmla="*/ 185 w 269"/>
                <a:gd name="T11" fmla="*/ 0 h 353"/>
                <a:gd name="T12" fmla="*/ 185 w 269"/>
                <a:gd name="T13" fmla="*/ 0 h 353"/>
                <a:gd name="T14" fmla="*/ 185 w 269"/>
                <a:gd name="T15" fmla="*/ 6 h 353"/>
                <a:gd name="T16" fmla="*/ 131 w 269"/>
                <a:gd name="T17" fmla="*/ 36 h 353"/>
                <a:gd name="T18" fmla="*/ 131 w 269"/>
                <a:gd name="T19" fmla="*/ 36 h 353"/>
                <a:gd name="T20" fmla="*/ 131 w 269"/>
                <a:gd name="T21" fmla="*/ 36 h 353"/>
                <a:gd name="T22" fmla="*/ 114 w 269"/>
                <a:gd name="T23" fmla="*/ 12 h 353"/>
                <a:gd name="T24" fmla="*/ 36 w 269"/>
                <a:gd name="T25" fmla="*/ 30 h 353"/>
                <a:gd name="T26" fmla="*/ 36 w 269"/>
                <a:gd name="T27" fmla="*/ 162 h 353"/>
                <a:gd name="T28" fmla="*/ 0 w 269"/>
                <a:gd name="T29" fmla="*/ 168 h 353"/>
                <a:gd name="T30" fmla="*/ 0 w 269"/>
                <a:gd name="T31" fmla="*/ 264 h 353"/>
                <a:gd name="T32" fmla="*/ 0 w 269"/>
                <a:gd name="T33" fmla="*/ 264 h 353"/>
                <a:gd name="T34" fmla="*/ 0 w 269"/>
                <a:gd name="T35" fmla="*/ 264 h 353"/>
                <a:gd name="T36" fmla="*/ 36 w 269"/>
                <a:gd name="T37" fmla="*/ 306 h 353"/>
                <a:gd name="T38" fmla="*/ 36 w 269"/>
                <a:gd name="T39" fmla="*/ 318 h 353"/>
                <a:gd name="T40" fmla="*/ 36 w 269"/>
                <a:gd name="T41" fmla="*/ 330 h 353"/>
                <a:gd name="T42" fmla="*/ 24 w 269"/>
                <a:gd name="T43" fmla="*/ 347 h 353"/>
                <a:gd name="T44" fmla="*/ 48 w 269"/>
                <a:gd name="T45" fmla="*/ 353 h 353"/>
                <a:gd name="T46" fmla="*/ 90 w 269"/>
                <a:gd name="T47" fmla="*/ 341 h 353"/>
                <a:gd name="T48" fmla="*/ 125 w 269"/>
                <a:gd name="T49" fmla="*/ 294 h 353"/>
                <a:gd name="T50" fmla="*/ 125 w 269"/>
                <a:gd name="T51" fmla="*/ 294 h 353"/>
                <a:gd name="T52" fmla="*/ 125 w 269"/>
                <a:gd name="T53" fmla="*/ 294 h 353"/>
                <a:gd name="T54" fmla="*/ 173 w 269"/>
                <a:gd name="T55" fmla="*/ 312 h 353"/>
                <a:gd name="T56" fmla="*/ 203 w 269"/>
                <a:gd name="T57" fmla="*/ 300 h 353"/>
                <a:gd name="T58" fmla="*/ 221 w 269"/>
                <a:gd name="T59" fmla="*/ 264 h 353"/>
                <a:gd name="T60" fmla="*/ 269 w 269"/>
                <a:gd name="T61" fmla="*/ 210 h 353"/>
                <a:gd name="T62" fmla="*/ 269 w 269"/>
                <a:gd name="T63" fmla="*/ 102 h 353"/>
                <a:gd name="T64" fmla="*/ 215 w 269"/>
                <a:gd name="T65" fmla="*/ 138 h 353"/>
                <a:gd name="T66" fmla="*/ 203 w 269"/>
                <a:gd name="T67" fmla="*/ 126 h 353"/>
                <a:gd name="T68" fmla="*/ 179 w 269"/>
                <a:gd name="T69" fmla="*/ 126 h 353"/>
                <a:gd name="T70" fmla="*/ 173 w 269"/>
                <a:gd name="T71" fmla="*/ 108 h 353"/>
                <a:gd name="T72" fmla="*/ 191 w 269"/>
                <a:gd name="T73" fmla="*/ 108 h 353"/>
                <a:gd name="T74" fmla="*/ 209 w 269"/>
                <a:gd name="T75" fmla="*/ 84 h 353"/>
                <a:gd name="T76" fmla="*/ 197 w 269"/>
                <a:gd name="T77" fmla="*/ 108 h 353"/>
                <a:gd name="T78" fmla="*/ 203 w 269"/>
                <a:gd name="T79" fmla="*/ 120 h 353"/>
                <a:gd name="T80" fmla="*/ 215 w 269"/>
                <a:gd name="T81" fmla="*/ 96 h 353"/>
                <a:gd name="T82" fmla="*/ 215 w 269"/>
                <a:gd name="T83" fmla="*/ 120 h 353"/>
                <a:gd name="T84" fmla="*/ 227 w 269"/>
                <a:gd name="T85" fmla="*/ 132 h 353"/>
                <a:gd name="T86" fmla="*/ 215 w 269"/>
                <a:gd name="T87" fmla="*/ 13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9" h="353">
                  <a:moveTo>
                    <a:pt x="269" y="102"/>
                  </a:moveTo>
                  <a:lnTo>
                    <a:pt x="209" y="54"/>
                  </a:lnTo>
                  <a:lnTo>
                    <a:pt x="197" y="18"/>
                  </a:lnTo>
                  <a:lnTo>
                    <a:pt x="191" y="6"/>
                  </a:lnTo>
                  <a:lnTo>
                    <a:pt x="191" y="6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4" y="12"/>
                  </a:lnTo>
                  <a:lnTo>
                    <a:pt x="36" y="30"/>
                  </a:lnTo>
                  <a:lnTo>
                    <a:pt x="36" y="162"/>
                  </a:lnTo>
                  <a:lnTo>
                    <a:pt x="0" y="168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36" y="306"/>
                  </a:lnTo>
                  <a:lnTo>
                    <a:pt x="36" y="318"/>
                  </a:lnTo>
                  <a:lnTo>
                    <a:pt x="36" y="330"/>
                  </a:lnTo>
                  <a:lnTo>
                    <a:pt x="24" y="347"/>
                  </a:lnTo>
                  <a:lnTo>
                    <a:pt x="48" y="353"/>
                  </a:lnTo>
                  <a:lnTo>
                    <a:pt x="90" y="341"/>
                  </a:lnTo>
                  <a:lnTo>
                    <a:pt x="125" y="294"/>
                  </a:lnTo>
                  <a:lnTo>
                    <a:pt x="125" y="294"/>
                  </a:lnTo>
                  <a:lnTo>
                    <a:pt x="125" y="294"/>
                  </a:lnTo>
                  <a:lnTo>
                    <a:pt x="173" y="312"/>
                  </a:lnTo>
                  <a:lnTo>
                    <a:pt x="203" y="300"/>
                  </a:lnTo>
                  <a:lnTo>
                    <a:pt x="221" y="264"/>
                  </a:lnTo>
                  <a:lnTo>
                    <a:pt x="269" y="210"/>
                  </a:lnTo>
                  <a:lnTo>
                    <a:pt x="269" y="102"/>
                  </a:lnTo>
                  <a:close/>
                  <a:moveTo>
                    <a:pt x="215" y="138"/>
                  </a:moveTo>
                  <a:lnTo>
                    <a:pt x="203" y="126"/>
                  </a:lnTo>
                  <a:lnTo>
                    <a:pt x="179" y="126"/>
                  </a:lnTo>
                  <a:lnTo>
                    <a:pt x="173" y="108"/>
                  </a:lnTo>
                  <a:lnTo>
                    <a:pt x="191" y="108"/>
                  </a:lnTo>
                  <a:lnTo>
                    <a:pt x="209" y="84"/>
                  </a:lnTo>
                  <a:lnTo>
                    <a:pt x="197" y="108"/>
                  </a:lnTo>
                  <a:lnTo>
                    <a:pt x="203" y="120"/>
                  </a:lnTo>
                  <a:lnTo>
                    <a:pt x="215" y="96"/>
                  </a:lnTo>
                  <a:lnTo>
                    <a:pt x="215" y="120"/>
                  </a:lnTo>
                  <a:lnTo>
                    <a:pt x="227" y="132"/>
                  </a:lnTo>
                  <a:lnTo>
                    <a:pt x="215" y="13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9" name="Freeform 223"/>
            <p:cNvSpPr>
              <a:spLocks/>
            </p:cNvSpPr>
            <p:nvPr/>
          </p:nvSpPr>
          <p:spPr bwMode="auto">
            <a:xfrm>
              <a:off x="5673" y="2387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0 w 6"/>
                <a:gd name="T3" fmla="*/ 0 h 12"/>
                <a:gd name="T4" fmla="*/ 0 w 6"/>
                <a:gd name="T5" fmla="*/ 0 h 12"/>
                <a:gd name="T6" fmla="*/ 6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0" name="Freeform 224"/>
            <p:cNvSpPr>
              <a:spLocks noEditPoints="1"/>
            </p:cNvSpPr>
            <p:nvPr/>
          </p:nvSpPr>
          <p:spPr bwMode="auto">
            <a:xfrm>
              <a:off x="5189" y="2346"/>
              <a:ext cx="478" cy="484"/>
            </a:xfrm>
            <a:custGeom>
              <a:avLst/>
              <a:gdLst>
                <a:gd name="T0" fmla="*/ 191 w 478"/>
                <a:gd name="T1" fmla="*/ 448 h 484"/>
                <a:gd name="T2" fmla="*/ 221 w 478"/>
                <a:gd name="T3" fmla="*/ 484 h 484"/>
                <a:gd name="T4" fmla="*/ 263 w 478"/>
                <a:gd name="T5" fmla="*/ 478 h 484"/>
                <a:gd name="T6" fmla="*/ 293 w 478"/>
                <a:gd name="T7" fmla="*/ 454 h 484"/>
                <a:gd name="T8" fmla="*/ 293 w 478"/>
                <a:gd name="T9" fmla="*/ 299 h 484"/>
                <a:gd name="T10" fmla="*/ 293 w 478"/>
                <a:gd name="T11" fmla="*/ 299 h 484"/>
                <a:gd name="T12" fmla="*/ 293 w 478"/>
                <a:gd name="T13" fmla="*/ 203 h 484"/>
                <a:gd name="T14" fmla="*/ 329 w 478"/>
                <a:gd name="T15" fmla="*/ 197 h 484"/>
                <a:gd name="T16" fmla="*/ 329 w 478"/>
                <a:gd name="T17" fmla="*/ 65 h 484"/>
                <a:gd name="T18" fmla="*/ 407 w 478"/>
                <a:gd name="T19" fmla="*/ 47 h 484"/>
                <a:gd name="T20" fmla="*/ 424 w 478"/>
                <a:gd name="T21" fmla="*/ 71 h 484"/>
                <a:gd name="T22" fmla="*/ 478 w 478"/>
                <a:gd name="T23" fmla="*/ 41 h 484"/>
                <a:gd name="T24" fmla="*/ 478 w 478"/>
                <a:gd name="T25" fmla="*/ 35 h 484"/>
                <a:gd name="T26" fmla="*/ 478 w 478"/>
                <a:gd name="T27" fmla="*/ 35 h 484"/>
                <a:gd name="T28" fmla="*/ 478 w 478"/>
                <a:gd name="T29" fmla="*/ 35 h 484"/>
                <a:gd name="T30" fmla="*/ 478 w 478"/>
                <a:gd name="T31" fmla="*/ 35 h 484"/>
                <a:gd name="T32" fmla="*/ 478 w 478"/>
                <a:gd name="T33" fmla="*/ 35 h 484"/>
                <a:gd name="T34" fmla="*/ 442 w 478"/>
                <a:gd name="T35" fmla="*/ 23 h 484"/>
                <a:gd name="T36" fmla="*/ 353 w 478"/>
                <a:gd name="T37" fmla="*/ 47 h 484"/>
                <a:gd name="T38" fmla="*/ 251 w 478"/>
                <a:gd name="T39" fmla="*/ 41 h 484"/>
                <a:gd name="T40" fmla="*/ 239 w 478"/>
                <a:gd name="T41" fmla="*/ 23 h 484"/>
                <a:gd name="T42" fmla="*/ 239 w 478"/>
                <a:gd name="T43" fmla="*/ 23 h 484"/>
                <a:gd name="T44" fmla="*/ 78 w 478"/>
                <a:gd name="T45" fmla="*/ 23 h 484"/>
                <a:gd name="T46" fmla="*/ 60 w 478"/>
                <a:gd name="T47" fmla="*/ 6 h 484"/>
                <a:gd name="T48" fmla="*/ 48 w 478"/>
                <a:gd name="T49" fmla="*/ 0 h 484"/>
                <a:gd name="T50" fmla="*/ 42 w 478"/>
                <a:gd name="T51" fmla="*/ 6 h 484"/>
                <a:gd name="T52" fmla="*/ 18 w 478"/>
                <a:gd name="T53" fmla="*/ 17 h 484"/>
                <a:gd name="T54" fmla="*/ 12 w 478"/>
                <a:gd name="T55" fmla="*/ 11 h 484"/>
                <a:gd name="T56" fmla="*/ 0 w 478"/>
                <a:gd name="T57" fmla="*/ 23 h 484"/>
                <a:gd name="T58" fmla="*/ 0 w 478"/>
                <a:gd name="T59" fmla="*/ 41 h 484"/>
                <a:gd name="T60" fmla="*/ 6 w 478"/>
                <a:gd name="T61" fmla="*/ 59 h 484"/>
                <a:gd name="T62" fmla="*/ 24 w 478"/>
                <a:gd name="T63" fmla="*/ 77 h 484"/>
                <a:gd name="T64" fmla="*/ 78 w 478"/>
                <a:gd name="T65" fmla="*/ 191 h 484"/>
                <a:gd name="T66" fmla="*/ 96 w 478"/>
                <a:gd name="T67" fmla="*/ 221 h 484"/>
                <a:gd name="T68" fmla="*/ 96 w 478"/>
                <a:gd name="T69" fmla="*/ 287 h 484"/>
                <a:gd name="T70" fmla="*/ 113 w 478"/>
                <a:gd name="T71" fmla="*/ 317 h 484"/>
                <a:gd name="T72" fmla="*/ 107 w 478"/>
                <a:gd name="T73" fmla="*/ 335 h 484"/>
                <a:gd name="T74" fmla="*/ 125 w 478"/>
                <a:gd name="T75" fmla="*/ 412 h 484"/>
                <a:gd name="T76" fmla="*/ 137 w 478"/>
                <a:gd name="T77" fmla="*/ 424 h 484"/>
                <a:gd name="T78" fmla="*/ 143 w 478"/>
                <a:gd name="T79" fmla="*/ 442 h 484"/>
                <a:gd name="T80" fmla="*/ 167 w 478"/>
                <a:gd name="T81" fmla="*/ 460 h 484"/>
                <a:gd name="T82" fmla="*/ 167 w 478"/>
                <a:gd name="T83" fmla="*/ 466 h 484"/>
                <a:gd name="T84" fmla="*/ 167 w 478"/>
                <a:gd name="T85" fmla="*/ 466 h 484"/>
                <a:gd name="T86" fmla="*/ 167 w 478"/>
                <a:gd name="T87" fmla="*/ 466 h 484"/>
                <a:gd name="T88" fmla="*/ 191 w 478"/>
                <a:gd name="T89" fmla="*/ 448 h 484"/>
                <a:gd name="T90" fmla="*/ 167 w 478"/>
                <a:gd name="T91" fmla="*/ 83 h 484"/>
                <a:gd name="T92" fmla="*/ 155 w 478"/>
                <a:gd name="T93" fmla="*/ 89 h 484"/>
                <a:gd name="T94" fmla="*/ 149 w 478"/>
                <a:gd name="T95" fmla="*/ 83 h 484"/>
                <a:gd name="T96" fmla="*/ 155 w 478"/>
                <a:gd name="T97" fmla="*/ 71 h 484"/>
                <a:gd name="T98" fmla="*/ 161 w 478"/>
                <a:gd name="T99" fmla="*/ 71 h 484"/>
                <a:gd name="T100" fmla="*/ 173 w 478"/>
                <a:gd name="T101" fmla="*/ 65 h 484"/>
                <a:gd name="T102" fmla="*/ 191 w 478"/>
                <a:gd name="T103" fmla="*/ 77 h 484"/>
                <a:gd name="T104" fmla="*/ 167 w 478"/>
                <a:gd name="T105" fmla="*/ 8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8" h="484">
                  <a:moveTo>
                    <a:pt x="191" y="448"/>
                  </a:moveTo>
                  <a:lnTo>
                    <a:pt x="221" y="484"/>
                  </a:lnTo>
                  <a:lnTo>
                    <a:pt x="263" y="478"/>
                  </a:lnTo>
                  <a:lnTo>
                    <a:pt x="293" y="454"/>
                  </a:lnTo>
                  <a:lnTo>
                    <a:pt x="293" y="299"/>
                  </a:lnTo>
                  <a:lnTo>
                    <a:pt x="293" y="299"/>
                  </a:lnTo>
                  <a:lnTo>
                    <a:pt x="293" y="203"/>
                  </a:lnTo>
                  <a:lnTo>
                    <a:pt x="329" y="197"/>
                  </a:lnTo>
                  <a:lnTo>
                    <a:pt x="329" y="65"/>
                  </a:lnTo>
                  <a:lnTo>
                    <a:pt x="407" y="47"/>
                  </a:lnTo>
                  <a:lnTo>
                    <a:pt x="424" y="71"/>
                  </a:lnTo>
                  <a:lnTo>
                    <a:pt x="478" y="41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42" y="23"/>
                  </a:lnTo>
                  <a:lnTo>
                    <a:pt x="353" y="47"/>
                  </a:lnTo>
                  <a:lnTo>
                    <a:pt x="251" y="41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78" y="23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18" y="17"/>
                  </a:lnTo>
                  <a:lnTo>
                    <a:pt x="12" y="11"/>
                  </a:lnTo>
                  <a:lnTo>
                    <a:pt x="0" y="23"/>
                  </a:lnTo>
                  <a:lnTo>
                    <a:pt x="0" y="41"/>
                  </a:lnTo>
                  <a:lnTo>
                    <a:pt x="6" y="59"/>
                  </a:lnTo>
                  <a:lnTo>
                    <a:pt x="24" y="77"/>
                  </a:lnTo>
                  <a:lnTo>
                    <a:pt x="78" y="191"/>
                  </a:lnTo>
                  <a:lnTo>
                    <a:pt x="96" y="221"/>
                  </a:lnTo>
                  <a:lnTo>
                    <a:pt x="96" y="287"/>
                  </a:lnTo>
                  <a:lnTo>
                    <a:pt x="113" y="317"/>
                  </a:lnTo>
                  <a:lnTo>
                    <a:pt x="107" y="335"/>
                  </a:lnTo>
                  <a:lnTo>
                    <a:pt x="125" y="412"/>
                  </a:lnTo>
                  <a:lnTo>
                    <a:pt x="137" y="424"/>
                  </a:lnTo>
                  <a:lnTo>
                    <a:pt x="143" y="442"/>
                  </a:lnTo>
                  <a:lnTo>
                    <a:pt x="167" y="460"/>
                  </a:lnTo>
                  <a:lnTo>
                    <a:pt x="167" y="466"/>
                  </a:lnTo>
                  <a:lnTo>
                    <a:pt x="167" y="466"/>
                  </a:lnTo>
                  <a:lnTo>
                    <a:pt x="167" y="466"/>
                  </a:lnTo>
                  <a:lnTo>
                    <a:pt x="191" y="448"/>
                  </a:lnTo>
                  <a:close/>
                  <a:moveTo>
                    <a:pt x="167" y="83"/>
                  </a:moveTo>
                  <a:lnTo>
                    <a:pt x="155" y="89"/>
                  </a:lnTo>
                  <a:lnTo>
                    <a:pt x="149" y="83"/>
                  </a:lnTo>
                  <a:lnTo>
                    <a:pt x="155" y="71"/>
                  </a:lnTo>
                  <a:lnTo>
                    <a:pt x="161" y="71"/>
                  </a:lnTo>
                  <a:lnTo>
                    <a:pt x="173" y="65"/>
                  </a:lnTo>
                  <a:lnTo>
                    <a:pt x="191" y="77"/>
                  </a:lnTo>
                  <a:lnTo>
                    <a:pt x="167" y="8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1" name="Freeform 225"/>
            <p:cNvSpPr>
              <a:spLocks/>
            </p:cNvSpPr>
            <p:nvPr/>
          </p:nvSpPr>
          <p:spPr bwMode="auto">
            <a:xfrm>
              <a:off x="5667" y="2381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2" name="Freeform 226"/>
            <p:cNvSpPr>
              <a:spLocks/>
            </p:cNvSpPr>
            <p:nvPr/>
          </p:nvSpPr>
          <p:spPr bwMode="auto">
            <a:xfrm>
              <a:off x="5249" y="2352"/>
              <a:ext cx="179" cy="17"/>
            </a:xfrm>
            <a:custGeom>
              <a:avLst/>
              <a:gdLst>
                <a:gd name="T0" fmla="*/ 0 w 179"/>
                <a:gd name="T1" fmla="*/ 0 h 17"/>
                <a:gd name="T2" fmla="*/ 18 w 179"/>
                <a:gd name="T3" fmla="*/ 17 h 17"/>
                <a:gd name="T4" fmla="*/ 179 w 179"/>
                <a:gd name="T5" fmla="*/ 17 h 17"/>
                <a:gd name="T6" fmla="*/ 18 w 179"/>
                <a:gd name="T7" fmla="*/ 17 h 17"/>
                <a:gd name="T8" fmla="*/ 0 w 17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7">
                  <a:moveTo>
                    <a:pt x="0" y="0"/>
                  </a:moveTo>
                  <a:lnTo>
                    <a:pt x="18" y="17"/>
                  </a:lnTo>
                  <a:lnTo>
                    <a:pt x="179" y="17"/>
                  </a:lnTo>
                  <a:lnTo>
                    <a:pt x="18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3" name="Freeform 227"/>
            <p:cNvSpPr>
              <a:spLocks/>
            </p:cNvSpPr>
            <p:nvPr/>
          </p:nvSpPr>
          <p:spPr bwMode="auto">
            <a:xfrm>
              <a:off x="5231" y="2346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4" name="Rectangle 228"/>
            <p:cNvSpPr>
              <a:spLocks noChangeArrowheads="1"/>
            </p:cNvSpPr>
            <p:nvPr/>
          </p:nvSpPr>
          <p:spPr bwMode="auto">
            <a:xfrm>
              <a:off x="5667" y="2381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5" name="Freeform 229"/>
            <p:cNvSpPr>
              <a:spLocks/>
            </p:cNvSpPr>
            <p:nvPr/>
          </p:nvSpPr>
          <p:spPr bwMode="auto">
            <a:xfrm>
              <a:off x="5596" y="2393"/>
              <a:ext cx="17" cy="24"/>
            </a:xfrm>
            <a:custGeom>
              <a:avLst/>
              <a:gdLst>
                <a:gd name="T0" fmla="*/ 17 w 17"/>
                <a:gd name="T1" fmla="*/ 24 h 24"/>
                <a:gd name="T2" fmla="*/ 0 w 17"/>
                <a:gd name="T3" fmla="*/ 0 h 24"/>
                <a:gd name="T4" fmla="*/ 17 w 17"/>
                <a:gd name="T5" fmla="*/ 24 h 24"/>
                <a:gd name="T6" fmla="*/ 17 w 17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17" y="24"/>
                  </a:moveTo>
                  <a:lnTo>
                    <a:pt x="0" y="0"/>
                  </a:lnTo>
                  <a:lnTo>
                    <a:pt x="17" y="24"/>
                  </a:lnTo>
                  <a:lnTo>
                    <a:pt x="17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6" name="Freeform 230"/>
            <p:cNvSpPr>
              <a:spLocks/>
            </p:cNvSpPr>
            <p:nvPr/>
          </p:nvSpPr>
          <p:spPr bwMode="auto">
            <a:xfrm>
              <a:off x="5482" y="2549"/>
              <a:ext cx="0" cy="96"/>
            </a:xfrm>
            <a:custGeom>
              <a:avLst/>
              <a:gdLst>
                <a:gd name="T0" fmla="*/ 0 h 96"/>
                <a:gd name="T1" fmla="*/ 96 h 96"/>
                <a:gd name="T2" fmla="*/ 96 h 96"/>
                <a:gd name="T3" fmla="*/ 96 h 96"/>
                <a:gd name="T4" fmla="*/ 0 h 9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7" name="Freeform 231"/>
            <p:cNvSpPr>
              <a:spLocks/>
            </p:cNvSpPr>
            <p:nvPr/>
          </p:nvSpPr>
          <p:spPr bwMode="auto">
            <a:xfrm>
              <a:off x="5356" y="2591"/>
              <a:ext cx="395" cy="473"/>
            </a:xfrm>
            <a:custGeom>
              <a:avLst/>
              <a:gdLst>
                <a:gd name="T0" fmla="*/ 377 w 395"/>
                <a:gd name="T1" fmla="*/ 257 h 473"/>
                <a:gd name="T2" fmla="*/ 395 w 395"/>
                <a:gd name="T3" fmla="*/ 239 h 473"/>
                <a:gd name="T4" fmla="*/ 395 w 395"/>
                <a:gd name="T5" fmla="*/ 239 h 473"/>
                <a:gd name="T6" fmla="*/ 395 w 395"/>
                <a:gd name="T7" fmla="*/ 0 h 473"/>
                <a:gd name="T8" fmla="*/ 347 w 395"/>
                <a:gd name="T9" fmla="*/ 54 h 473"/>
                <a:gd name="T10" fmla="*/ 329 w 395"/>
                <a:gd name="T11" fmla="*/ 90 h 473"/>
                <a:gd name="T12" fmla="*/ 299 w 395"/>
                <a:gd name="T13" fmla="*/ 102 h 473"/>
                <a:gd name="T14" fmla="*/ 251 w 395"/>
                <a:gd name="T15" fmla="*/ 84 h 473"/>
                <a:gd name="T16" fmla="*/ 216 w 395"/>
                <a:gd name="T17" fmla="*/ 131 h 473"/>
                <a:gd name="T18" fmla="*/ 174 w 395"/>
                <a:gd name="T19" fmla="*/ 143 h 473"/>
                <a:gd name="T20" fmla="*/ 150 w 395"/>
                <a:gd name="T21" fmla="*/ 137 h 473"/>
                <a:gd name="T22" fmla="*/ 162 w 395"/>
                <a:gd name="T23" fmla="*/ 120 h 473"/>
                <a:gd name="T24" fmla="*/ 162 w 395"/>
                <a:gd name="T25" fmla="*/ 108 h 473"/>
                <a:gd name="T26" fmla="*/ 162 w 395"/>
                <a:gd name="T27" fmla="*/ 96 h 473"/>
                <a:gd name="T28" fmla="*/ 126 w 395"/>
                <a:gd name="T29" fmla="*/ 54 h 473"/>
                <a:gd name="T30" fmla="*/ 126 w 395"/>
                <a:gd name="T31" fmla="*/ 209 h 473"/>
                <a:gd name="T32" fmla="*/ 96 w 395"/>
                <a:gd name="T33" fmla="*/ 233 h 473"/>
                <a:gd name="T34" fmla="*/ 54 w 395"/>
                <a:gd name="T35" fmla="*/ 239 h 473"/>
                <a:gd name="T36" fmla="*/ 24 w 395"/>
                <a:gd name="T37" fmla="*/ 203 h 473"/>
                <a:gd name="T38" fmla="*/ 0 w 395"/>
                <a:gd name="T39" fmla="*/ 221 h 473"/>
                <a:gd name="T40" fmla="*/ 6 w 395"/>
                <a:gd name="T41" fmla="*/ 221 h 473"/>
                <a:gd name="T42" fmla="*/ 0 w 395"/>
                <a:gd name="T43" fmla="*/ 227 h 473"/>
                <a:gd name="T44" fmla="*/ 12 w 395"/>
                <a:gd name="T45" fmla="*/ 233 h 473"/>
                <a:gd name="T46" fmla="*/ 48 w 395"/>
                <a:gd name="T47" fmla="*/ 323 h 473"/>
                <a:gd name="T48" fmla="*/ 66 w 395"/>
                <a:gd name="T49" fmla="*/ 347 h 473"/>
                <a:gd name="T50" fmla="*/ 66 w 395"/>
                <a:gd name="T51" fmla="*/ 377 h 473"/>
                <a:gd name="T52" fmla="*/ 60 w 395"/>
                <a:gd name="T53" fmla="*/ 389 h 473"/>
                <a:gd name="T54" fmla="*/ 54 w 395"/>
                <a:gd name="T55" fmla="*/ 389 h 473"/>
                <a:gd name="T56" fmla="*/ 54 w 395"/>
                <a:gd name="T57" fmla="*/ 401 h 473"/>
                <a:gd name="T58" fmla="*/ 60 w 395"/>
                <a:gd name="T59" fmla="*/ 401 h 473"/>
                <a:gd name="T60" fmla="*/ 60 w 395"/>
                <a:gd name="T61" fmla="*/ 407 h 473"/>
                <a:gd name="T62" fmla="*/ 72 w 395"/>
                <a:gd name="T63" fmla="*/ 431 h 473"/>
                <a:gd name="T64" fmla="*/ 66 w 395"/>
                <a:gd name="T65" fmla="*/ 449 h 473"/>
                <a:gd name="T66" fmla="*/ 72 w 395"/>
                <a:gd name="T67" fmla="*/ 461 h 473"/>
                <a:gd name="T68" fmla="*/ 72 w 395"/>
                <a:gd name="T69" fmla="*/ 449 h 473"/>
                <a:gd name="T70" fmla="*/ 84 w 395"/>
                <a:gd name="T71" fmla="*/ 449 h 473"/>
                <a:gd name="T72" fmla="*/ 84 w 395"/>
                <a:gd name="T73" fmla="*/ 461 h 473"/>
                <a:gd name="T74" fmla="*/ 102 w 395"/>
                <a:gd name="T75" fmla="*/ 461 h 473"/>
                <a:gd name="T76" fmla="*/ 102 w 395"/>
                <a:gd name="T77" fmla="*/ 467 h 473"/>
                <a:gd name="T78" fmla="*/ 132 w 395"/>
                <a:gd name="T79" fmla="*/ 473 h 473"/>
                <a:gd name="T80" fmla="*/ 144 w 395"/>
                <a:gd name="T81" fmla="*/ 461 h 473"/>
                <a:gd name="T82" fmla="*/ 156 w 395"/>
                <a:gd name="T83" fmla="*/ 455 h 473"/>
                <a:gd name="T84" fmla="*/ 174 w 395"/>
                <a:gd name="T85" fmla="*/ 461 h 473"/>
                <a:gd name="T86" fmla="*/ 174 w 395"/>
                <a:gd name="T87" fmla="*/ 455 h 473"/>
                <a:gd name="T88" fmla="*/ 192 w 395"/>
                <a:gd name="T89" fmla="*/ 461 h 473"/>
                <a:gd name="T90" fmla="*/ 204 w 395"/>
                <a:gd name="T91" fmla="*/ 443 h 473"/>
                <a:gd name="T92" fmla="*/ 228 w 395"/>
                <a:gd name="T93" fmla="*/ 443 h 473"/>
                <a:gd name="T94" fmla="*/ 240 w 395"/>
                <a:gd name="T95" fmla="*/ 449 h 473"/>
                <a:gd name="T96" fmla="*/ 257 w 395"/>
                <a:gd name="T97" fmla="*/ 443 h 473"/>
                <a:gd name="T98" fmla="*/ 299 w 395"/>
                <a:gd name="T99" fmla="*/ 449 h 473"/>
                <a:gd name="T100" fmla="*/ 305 w 395"/>
                <a:gd name="T101" fmla="*/ 443 h 473"/>
                <a:gd name="T102" fmla="*/ 329 w 395"/>
                <a:gd name="T103" fmla="*/ 449 h 473"/>
                <a:gd name="T104" fmla="*/ 329 w 395"/>
                <a:gd name="T105" fmla="*/ 431 h 473"/>
                <a:gd name="T106" fmla="*/ 365 w 395"/>
                <a:gd name="T107" fmla="*/ 431 h 473"/>
                <a:gd name="T108" fmla="*/ 395 w 395"/>
                <a:gd name="T109" fmla="*/ 407 h 473"/>
                <a:gd name="T110" fmla="*/ 395 w 395"/>
                <a:gd name="T111" fmla="*/ 281 h 473"/>
                <a:gd name="T112" fmla="*/ 377 w 395"/>
                <a:gd name="T113" fmla="*/ 25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5" h="473">
                  <a:moveTo>
                    <a:pt x="377" y="257"/>
                  </a:moveTo>
                  <a:lnTo>
                    <a:pt x="395" y="239"/>
                  </a:lnTo>
                  <a:lnTo>
                    <a:pt x="395" y="239"/>
                  </a:lnTo>
                  <a:lnTo>
                    <a:pt x="395" y="0"/>
                  </a:lnTo>
                  <a:lnTo>
                    <a:pt x="347" y="54"/>
                  </a:lnTo>
                  <a:lnTo>
                    <a:pt x="329" y="90"/>
                  </a:lnTo>
                  <a:lnTo>
                    <a:pt x="299" y="102"/>
                  </a:lnTo>
                  <a:lnTo>
                    <a:pt x="251" y="84"/>
                  </a:lnTo>
                  <a:lnTo>
                    <a:pt x="216" y="131"/>
                  </a:lnTo>
                  <a:lnTo>
                    <a:pt x="174" y="143"/>
                  </a:lnTo>
                  <a:lnTo>
                    <a:pt x="150" y="137"/>
                  </a:lnTo>
                  <a:lnTo>
                    <a:pt x="162" y="120"/>
                  </a:lnTo>
                  <a:lnTo>
                    <a:pt x="162" y="108"/>
                  </a:lnTo>
                  <a:lnTo>
                    <a:pt x="162" y="96"/>
                  </a:lnTo>
                  <a:lnTo>
                    <a:pt x="126" y="54"/>
                  </a:lnTo>
                  <a:lnTo>
                    <a:pt x="126" y="209"/>
                  </a:lnTo>
                  <a:lnTo>
                    <a:pt x="96" y="233"/>
                  </a:lnTo>
                  <a:lnTo>
                    <a:pt x="54" y="239"/>
                  </a:lnTo>
                  <a:lnTo>
                    <a:pt x="24" y="203"/>
                  </a:lnTo>
                  <a:lnTo>
                    <a:pt x="0" y="221"/>
                  </a:lnTo>
                  <a:lnTo>
                    <a:pt x="6" y="221"/>
                  </a:lnTo>
                  <a:lnTo>
                    <a:pt x="0" y="227"/>
                  </a:lnTo>
                  <a:lnTo>
                    <a:pt x="12" y="233"/>
                  </a:lnTo>
                  <a:lnTo>
                    <a:pt x="48" y="323"/>
                  </a:lnTo>
                  <a:lnTo>
                    <a:pt x="66" y="347"/>
                  </a:lnTo>
                  <a:lnTo>
                    <a:pt x="66" y="377"/>
                  </a:lnTo>
                  <a:lnTo>
                    <a:pt x="60" y="389"/>
                  </a:lnTo>
                  <a:lnTo>
                    <a:pt x="54" y="389"/>
                  </a:lnTo>
                  <a:lnTo>
                    <a:pt x="54" y="401"/>
                  </a:lnTo>
                  <a:lnTo>
                    <a:pt x="60" y="401"/>
                  </a:lnTo>
                  <a:lnTo>
                    <a:pt x="60" y="407"/>
                  </a:lnTo>
                  <a:lnTo>
                    <a:pt x="72" y="431"/>
                  </a:lnTo>
                  <a:lnTo>
                    <a:pt x="66" y="449"/>
                  </a:lnTo>
                  <a:lnTo>
                    <a:pt x="72" y="461"/>
                  </a:lnTo>
                  <a:lnTo>
                    <a:pt x="72" y="449"/>
                  </a:lnTo>
                  <a:lnTo>
                    <a:pt x="84" y="449"/>
                  </a:lnTo>
                  <a:lnTo>
                    <a:pt x="84" y="461"/>
                  </a:lnTo>
                  <a:lnTo>
                    <a:pt x="102" y="461"/>
                  </a:lnTo>
                  <a:lnTo>
                    <a:pt x="102" y="467"/>
                  </a:lnTo>
                  <a:lnTo>
                    <a:pt x="132" y="473"/>
                  </a:lnTo>
                  <a:lnTo>
                    <a:pt x="144" y="461"/>
                  </a:lnTo>
                  <a:lnTo>
                    <a:pt x="156" y="455"/>
                  </a:lnTo>
                  <a:lnTo>
                    <a:pt x="174" y="461"/>
                  </a:lnTo>
                  <a:lnTo>
                    <a:pt x="174" y="455"/>
                  </a:lnTo>
                  <a:lnTo>
                    <a:pt x="192" y="461"/>
                  </a:lnTo>
                  <a:lnTo>
                    <a:pt x="204" y="443"/>
                  </a:lnTo>
                  <a:lnTo>
                    <a:pt x="228" y="443"/>
                  </a:lnTo>
                  <a:lnTo>
                    <a:pt x="240" y="449"/>
                  </a:lnTo>
                  <a:lnTo>
                    <a:pt x="257" y="443"/>
                  </a:lnTo>
                  <a:lnTo>
                    <a:pt x="299" y="449"/>
                  </a:lnTo>
                  <a:lnTo>
                    <a:pt x="305" y="443"/>
                  </a:lnTo>
                  <a:lnTo>
                    <a:pt x="329" y="449"/>
                  </a:lnTo>
                  <a:lnTo>
                    <a:pt x="329" y="431"/>
                  </a:lnTo>
                  <a:lnTo>
                    <a:pt x="365" y="431"/>
                  </a:lnTo>
                  <a:lnTo>
                    <a:pt x="395" y="407"/>
                  </a:lnTo>
                  <a:lnTo>
                    <a:pt x="395" y="281"/>
                  </a:lnTo>
                  <a:lnTo>
                    <a:pt x="377" y="257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8" name="Freeform 232"/>
            <p:cNvSpPr>
              <a:spLocks/>
            </p:cNvSpPr>
            <p:nvPr/>
          </p:nvSpPr>
          <p:spPr bwMode="auto">
            <a:xfrm>
              <a:off x="5482" y="2645"/>
              <a:ext cx="36" cy="54"/>
            </a:xfrm>
            <a:custGeom>
              <a:avLst/>
              <a:gdLst>
                <a:gd name="T0" fmla="*/ 0 w 36"/>
                <a:gd name="T1" fmla="*/ 0 h 54"/>
                <a:gd name="T2" fmla="*/ 36 w 36"/>
                <a:gd name="T3" fmla="*/ 42 h 54"/>
                <a:gd name="T4" fmla="*/ 36 w 36"/>
                <a:gd name="T5" fmla="*/ 54 h 54"/>
                <a:gd name="T6" fmla="*/ 36 w 36"/>
                <a:gd name="T7" fmla="*/ 42 h 54"/>
                <a:gd name="T8" fmla="*/ 0 w 36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4">
                  <a:moveTo>
                    <a:pt x="0" y="0"/>
                  </a:moveTo>
                  <a:lnTo>
                    <a:pt x="36" y="42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9" name="Freeform 233"/>
            <p:cNvSpPr>
              <a:spLocks/>
            </p:cNvSpPr>
            <p:nvPr/>
          </p:nvSpPr>
          <p:spPr bwMode="auto">
            <a:xfrm>
              <a:off x="5607" y="2675"/>
              <a:ext cx="48" cy="18"/>
            </a:xfrm>
            <a:custGeom>
              <a:avLst/>
              <a:gdLst>
                <a:gd name="T0" fmla="*/ 0 w 48"/>
                <a:gd name="T1" fmla="*/ 0 h 18"/>
                <a:gd name="T2" fmla="*/ 48 w 48"/>
                <a:gd name="T3" fmla="*/ 18 h 18"/>
                <a:gd name="T4" fmla="*/ 0 w 48"/>
                <a:gd name="T5" fmla="*/ 0 h 18"/>
                <a:gd name="T6" fmla="*/ 0 w 48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">
                  <a:moveTo>
                    <a:pt x="0" y="0"/>
                  </a:moveTo>
                  <a:lnTo>
                    <a:pt x="48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0" name="Freeform 234"/>
            <p:cNvSpPr>
              <a:spLocks/>
            </p:cNvSpPr>
            <p:nvPr/>
          </p:nvSpPr>
          <p:spPr bwMode="auto">
            <a:xfrm>
              <a:off x="5356" y="2794"/>
              <a:ext cx="24" cy="18"/>
            </a:xfrm>
            <a:custGeom>
              <a:avLst/>
              <a:gdLst>
                <a:gd name="T0" fmla="*/ 0 w 24"/>
                <a:gd name="T1" fmla="*/ 18 h 18"/>
                <a:gd name="T2" fmla="*/ 0 w 24"/>
                <a:gd name="T3" fmla="*/ 18 h 18"/>
                <a:gd name="T4" fmla="*/ 24 w 24"/>
                <a:gd name="T5" fmla="*/ 0 h 18"/>
                <a:gd name="T6" fmla="*/ 0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0" y="18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1" name="Freeform 235"/>
            <p:cNvSpPr>
              <a:spLocks/>
            </p:cNvSpPr>
            <p:nvPr/>
          </p:nvSpPr>
          <p:spPr bwMode="auto">
            <a:xfrm>
              <a:off x="5733" y="2830"/>
              <a:ext cx="18" cy="42"/>
            </a:xfrm>
            <a:custGeom>
              <a:avLst/>
              <a:gdLst>
                <a:gd name="T0" fmla="*/ 0 w 18"/>
                <a:gd name="T1" fmla="*/ 18 h 42"/>
                <a:gd name="T2" fmla="*/ 18 w 18"/>
                <a:gd name="T3" fmla="*/ 42 h 42"/>
                <a:gd name="T4" fmla="*/ 18 w 18"/>
                <a:gd name="T5" fmla="*/ 0 h 42"/>
                <a:gd name="T6" fmla="*/ 18 w 18"/>
                <a:gd name="T7" fmla="*/ 0 h 42"/>
                <a:gd name="T8" fmla="*/ 0 w 18"/>
                <a:gd name="T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0" y="18"/>
                  </a:moveTo>
                  <a:lnTo>
                    <a:pt x="18" y="4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2" name="Freeform 236"/>
            <p:cNvSpPr>
              <a:spLocks/>
            </p:cNvSpPr>
            <p:nvPr/>
          </p:nvSpPr>
          <p:spPr bwMode="auto">
            <a:xfrm>
              <a:off x="2001" y="1304"/>
              <a:ext cx="407" cy="593"/>
            </a:xfrm>
            <a:custGeom>
              <a:avLst/>
              <a:gdLst>
                <a:gd name="T0" fmla="*/ 48 w 407"/>
                <a:gd name="T1" fmla="*/ 210 h 593"/>
                <a:gd name="T2" fmla="*/ 66 w 407"/>
                <a:gd name="T3" fmla="*/ 300 h 593"/>
                <a:gd name="T4" fmla="*/ 42 w 407"/>
                <a:gd name="T5" fmla="*/ 347 h 593"/>
                <a:gd name="T6" fmla="*/ 12 w 407"/>
                <a:gd name="T7" fmla="*/ 383 h 593"/>
                <a:gd name="T8" fmla="*/ 0 w 407"/>
                <a:gd name="T9" fmla="*/ 395 h 593"/>
                <a:gd name="T10" fmla="*/ 54 w 407"/>
                <a:gd name="T11" fmla="*/ 437 h 593"/>
                <a:gd name="T12" fmla="*/ 113 w 407"/>
                <a:gd name="T13" fmla="*/ 449 h 593"/>
                <a:gd name="T14" fmla="*/ 155 w 407"/>
                <a:gd name="T15" fmla="*/ 461 h 593"/>
                <a:gd name="T16" fmla="*/ 203 w 407"/>
                <a:gd name="T17" fmla="*/ 527 h 593"/>
                <a:gd name="T18" fmla="*/ 275 w 407"/>
                <a:gd name="T19" fmla="*/ 521 h 593"/>
                <a:gd name="T20" fmla="*/ 311 w 407"/>
                <a:gd name="T21" fmla="*/ 539 h 593"/>
                <a:gd name="T22" fmla="*/ 287 w 407"/>
                <a:gd name="T23" fmla="*/ 575 h 593"/>
                <a:gd name="T24" fmla="*/ 311 w 407"/>
                <a:gd name="T25" fmla="*/ 593 h 593"/>
                <a:gd name="T26" fmla="*/ 335 w 407"/>
                <a:gd name="T27" fmla="*/ 479 h 593"/>
                <a:gd name="T28" fmla="*/ 341 w 407"/>
                <a:gd name="T29" fmla="*/ 407 h 593"/>
                <a:gd name="T30" fmla="*/ 353 w 407"/>
                <a:gd name="T31" fmla="*/ 377 h 593"/>
                <a:gd name="T32" fmla="*/ 401 w 407"/>
                <a:gd name="T33" fmla="*/ 371 h 593"/>
                <a:gd name="T34" fmla="*/ 401 w 407"/>
                <a:gd name="T35" fmla="*/ 371 h 593"/>
                <a:gd name="T36" fmla="*/ 389 w 407"/>
                <a:gd name="T37" fmla="*/ 341 h 593"/>
                <a:gd name="T38" fmla="*/ 383 w 407"/>
                <a:gd name="T39" fmla="*/ 282 h 593"/>
                <a:gd name="T40" fmla="*/ 383 w 407"/>
                <a:gd name="T41" fmla="*/ 282 h 593"/>
                <a:gd name="T42" fmla="*/ 329 w 407"/>
                <a:gd name="T43" fmla="*/ 222 h 593"/>
                <a:gd name="T44" fmla="*/ 245 w 407"/>
                <a:gd name="T45" fmla="*/ 192 h 593"/>
                <a:gd name="T46" fmla="*/ 245 w 407"/>
                <a:gd name="T47" fmla="*/ 192 h 593"/>
                <a:gd name="T48" fmla="*/ 245 w 407"/>
                <a:gd name="T49" fmla="*/ 24 h 593"/>
                <a:gd name="T50" fmla="*/ 275 w 407"/>
                <a:gd name="T51" fmla="*/ 12 h 593"/>
                <a:gd name="T52" fmla="*/ 239 w 407"/>
                <a:gd name="T53" fmla="*/ 12 h 593"/>
                <a:gd name="T54" fmla="*/ 185 w 407"/>
                <a:gd name="T55" fmla="*/ 42 h 593"/>
                <a:gd name="T56" fmla="*/ 155 w 407"/>
                <a:gd name="T57" fmla="*/ 60 h 593"/>
                <a:gd name="T58" fmla="*/ 113 w 407"/>
                <a:gd name="T59" fmla="*/ 66 h 593"/>
                <a:gd name="T60" fmla="*/ 96 w 407"/>
                <a:gd name="T61" fmla="*/ 108 h 593"/>
                <a:gd name="T62" fmla="*/ 72 w 407"/>
                <a:gd name="T63" fmla="*/ 132 h 593"/>
                <a:gd name="T64" fmla="*/ 54 w 407"/>
                <a:gd name="T65" fmla="*/ 144 h 593"/>
                <a:gd name="T66" fmla="*/ 36 w 407"/>
                <a:gd name="T67" fmla="*/ 186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593">
                  <a:moveTo>
                    <a:pt x="36" y="186"/>
                  </a:moveTo>
                  <a:lnTo>
                    <a:pt x="48" y="210"/>
                  </a:lnTo>
                  <a:lnTo>
                    <a:pt x="48" y="300"/>
                  </a:lnTo>
                  <a:lnTo>
                    <a:pt x="66" y="300"/>
                  </a:lnTo>
                  <a:lnTo>
                    <a:pt x="48" y="330"/>
                  </a:lnTo>
                  <a:lnTo>
                    <a:pt x="42" y="347"/>
                  </a:lnTo>
                  <a:lnTo>
                    <a:pt x="12" y="353"/>
                  </a:lnTo>
                  <a:lnTo>
                    <a:pt x="12" y="383"/>
                  </a:lnTo>
                  <a:lnTo>
                    <a:pt x="0" y="383"/>
                  </a:lnTo>
                  <a:lnTo>
                    <a:pt x="0" y="395"/>
                  </a:lnTo>
                  <a:lnTo>
                    <a:pt x="54" y="419"/>
                  </a:lnTo>
                  <a:lnTo>
                    <a:pt x="54" y="437"/>
                  </a:lnTo>
                  <a:lnTo>
                    <a:pt x="96" y="437"/>
                  </a:lnTo>
                  <a:lnTo>
                    <a:pt x="113" y="449"/>
                  </a:lnTo>
                  <a:lnTo>
                    <a:pt x="113" y="449"/>
                  </a:lnTo>
                  <a:lnTo>
                    <a:pt x="155" y="461"/>
                  </a:lnTo>
                  <a:lnTo>
                    <a:pt x="185" y="503"/>
                  </a:lnTo>
                  <a:lnTo>
                    <a:pt x="203" y="527"/>
                  </a:lnTo>
                  <a:lnTo>
                    <a:pt x="227" y="533"/>
                  </a:lnTo>
                  <a:lnTo>
                    <a:pt x="275" y="521"/>
                  </a:lnTo>
                  <a:lnTo>
                    <a:pt x="311" y="539"/>
                  </a:lnTo>
                  <a:lnTo>
                    <a:pt x="311" y="539"/>
                  </a:lnTo>
                  <a:lnTo>
                    <a:pt x="311" y="539"/>
                  </a:lnTo>
                  <a:lnTo>
                    <a:pt x="287" y="575"/>
                  </a:lnTo>
                  <a:lnTo>
                    <a:pt x="299" y="587"/>
                  </a:lnTo>
                  <a:lnTo>
                    <a:pt x="311" y="593"/>
                  </a:lnTo>
                  <a:lnTo>
                    <a:pt x="311" y="593"/>
                  </a:lnTo>
                  <a:lnTo>
                    <a:pt x="335" y="479"/>
                  </a:lnTo>
                  <a:lnTo>
                    <a:pt x="311" y="425"/>
                  </a:lnTo>
                  <a:lnTo>
                    <a:pt x="341" y="407"/>
                  </a:lnTo>
                  <a:lnTo>
                    <a:pt x="317" y="383"/>
                  </a:lnTo>
                  <a:lnTo>
                    <a:pt x="353" y="377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7" y="371"/>
                  </a:lnTo>
                  <a:lnTo>
                    <a:pt x="389" y="341"/>
                  </a:lnTo>
                  <a:lnTo>
                    <a:pt x="407" y="324"/>
                  </a:lnTo>
                  <a:lnTo>
                    <a:pt x="383" y="282"/>
                  </a:lnTo>
                  <a:lnTo>
                    <a:pt x="383" y="282"/>
                  </a:lnTo>
                  <a:lnTo>
                    <a:pt x="383" y="282"/>
                  </a:lnTo>
                  <a:lnTo>
                    <a:pt x="401" y="210"/>
                  </a:lnTo>
                  <a:lnTo>
                    <a:pt x="329" y="222"/>
                  </a:lnTo>
                  <a:lnTo>
                    <a:pt x="293" y="186"/>
                  </a:lnTo>
                  <a:lnTo>
                    <a:pt x="245" y="192"/>
                  </a:lnTo>
                  <a:lnTo>
                    <a:pt x="245" y="192"/>
                  </a:lnTo>
                  <a:lnTo>
                    <a:pt x="245" y="192"/>
                  </a:lnTo>
                  <a:lnTo>
                    <a:pt x="203" y="108"/>
                  </a:lnTo>
                  <a:lnTo>
                    <a:pt x="245" y="24"/>
                  </a:lnTo>
                  <a:lnTo>
                    <a:pt x="263" y="18"/>
                  </a:lnTo>
                  <a:lnTo>
                    <a:pt x="275" y="12"/>
                  </a:lnTo>
                  <a:lnTo>
                    <a:pt x="257" y="0"/>
                  </a:lnTo>
                  <a:lnTo>
                    <a:pt x="239" y="12"/>
                  </a:lnTo>
                  <a:lnTo>
                    <a:pt x="233" y="24"/>
                  </a:lnTo>
                  <a:lnTo>
                    <a:pt x="185" y="42"/>
                  </a:lnTo>
                  <a:lnTo>
                    <a:pt x="167" y="42"/>
                  </a:lnTo>
                  <a:lnTo>
                    <a:pt x="155" y="60"/>
                  </a:lnTo>
                  <a:lnTo>
                    <a:pt x="143" y="48"/>
                  </a:lnTo>
                  <a:lnTo>
                    <a:pt x="113" y="66"/>
                  </a:lnTo>
                  <a:lnTo>
                    <a:pt x="113" y="102"/>
                  </a:lnTo>
                  <a:lnTo>
                    <a:pt x="96" y="108"/>
                  </a:lnTo>
                  <a:lnTo>
                    <a:pt x="90" y="126"/>
                  </a:lnTo>
                  <a:lnTo>
                    <a:pt x="72" y="132"/>
                  </a:lnTo>
                  <a:lnTo>
                    <a:pt x="72" y="162"/>
                  </a:lnTo>
                  <a:lnTo>
                    <a:pt x="54" y="144"/>
                  </a:lnTo>
                  <a:lnTo>
                    <a:pt x="54" y="162"/>
                  </a:lnTo>
                  <a:lnTo>
                    <a:pt x="36" y="18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3" name="Rectangle 237"/>
            <p:cNvSpPr>
              <a:spLocks noChangeArrowheads="1"/>
            </p:cNvSpPr>
            <p:nvPr/>
          </p:nvSpPr>
          <p:spPr bwMode="auto">
            <a:xfrm>
              <a:off x="2055" y="1448"/>
              <a:ext cx="1" cy="18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4" name="Freeform 238"/>
            <p:cNvSpPr>
              <a:spLocks/>
            </p:cNvSpPr>
            <p:nvPr/>
          </p:nvSpPr>
          <p:spPr bwMode="auto">
            <a:xfrm>
              <a:off x="2204" y="1304"/>
              <a:ext cx="473" cy="425"/>
            </a:xfrm>
            <a:custGeom>
              <a:avLst/>
              <a:gdLst>
                <a:gd name="T0" fmla="*/ 0 w 473"/>
                <a:gd name="T1" fmla="*/ 108 h 425"/>
                <a:gd name="T2" fmla="*/ 42 w 473"/>
                <a:gd name="T3" fmla="*/ 192 h 425"/>
                <a:gd name="T4" fmla="*/ 90 w 473"/>
                <a:gd name="T5" fmla="*/ 186 h 425"/>
                <a:gd name="T6" fmla="*/ 126 w 473"/>
                <a:gd name="T7" fmla="*/ 222 h 425"/>
                <a:gd name="T8" fmla="*/ 198 w 473"/>
                <a:gd name="T9" fmla="*/ 210 h 425"/>
                <a:gd name="T10" fmla="*/ 180 w 473"/>
                <a:gd name="T11" fmla="*/ 282 h 425"/>
                <a:gd name="T12" fmla="*/ 204 w 473"/>
                <a:gd name="T13" fmla="*/ 324 h 425"/>
                <a:gd name="T14" fmla="*/ 186 w 473"/>
                <a:gd name="T15" fmla="*/ 341 h 425"/>
                <a:gd name="T16" fmla="*/ 204 w 473"/>
                <a:gd name="T17" fmla="*/ 371 h 425"/>
                <a:gd name="T18" fmla="*/ 257 w 473"/>
                <a:gd name="T19" fmla="*/ 425 h 425"/>
                <a:gd name="T20" fmla="*/ 353 w 473"/>
                <a:gd name="T21" fmla="*/ 359 h 425"/>
                <a:gd name="T22" fmla="*/ 311 w 473"/>
                <a:gd name="T23" fmla="*/ 347 h 425"/>
                <a:gd name="T24" fmla="*/ 311 w 473"/>
                <a:gd name="T25" fmla="*/ 347 h 425"/>
                <a:gd name="T26" fmla="*/ 311 w 473"/>
                <a:gd name="T27" fmla="*/ 347 h 425"/>
                <a:gd name="T28" fmla="*/ 299 w 473"/>
                <a:gd name="T29" fmla="*/ 288 h 425"/>
                <a:gd name="T30" fmla="*/ 359 w 473"/>
                <a:gd name="T31" fmla="*/ 312 h 425"/>
                <a:gd name="T32" fmla="*/ 377 w 473"/>
                <a:gd name="T33" fmla="*/ 300 h 425"/>
                <a:gd name="T34" fmla="*/ 467 w 473"/>
                <a:gd name="T35" fmla="*/ 258 h 425"/>
                <a:gd name="T36" fmla="*/ 443 w 473"/>
                <a:gd name="T37" fmla="*/ 258 h 425"/>
                <a:gd name="T38" fmla="*/ 419 w 473"/>
                <a:gd name="T39" fmla="*/ 228 h 425"/>
                <a:gd name="T40" fmla="*/ 449 w 473"/>
                <a:gd name="T41" fmla="*/ 192 h 425"/>
                <a:gd name="T42" fmla="*/ 437 w 473"/>
                <a:gd name="T43" fmla="*/ 180 h 425"/>
                <a:gd name="T44" fmla="*/ 473 w 473"/>
                <a:gd name="T45" fmla="*/ 150 h 425"/>
                <a:gd name="T46" fmla="*/ 455 w 473"/>
                <a:gd name="T47" fmla="*/ 138 h 425"/>
                <a:gd name="T48" fmla="*/ 425 w 473"/>
                <a:gd name="T49" fmla="*/ 138 h 425"/>
                <a:gd name="T50" fmla="*/ 437 w 473"/>
                <a:gd name="T51" fmla="*/ 132 h 425"/>
                <a:gd name="T52" fmla="*/ 425 w 473"/>
                <a:gd name="T53" fmla="*/ 102 h 425"/>
                <a:gd name="T54" fmla="*/ 359 w 473"/>
                <a:gd name="T55" fmla="*/ 72 h 425"/>
                <a:gd name="T56" fmla="*/ 389 w 473"/>
                <a:gd name="T57" fmla="*/ 60 h 425"/>
                <a:gd name="T58" fmla="*/ 317 w 473"/>
                <a:gd name="T59" fmla="*/ 60 h 425"/>
                <a:gd name="T60" fmla="*/ 329 w 473"/>
                <a:gd name="T61" fmla="*/ 66 h 425"/>
                <a:gd name="T62" fmla="*/ 311 w 473"/>
                <a:gd name="T63" fmla="*/ 72 h 425"/>
                <a:gd name="T64" fmla="*/ 281 w 473"/>
                <a:gd name="T65" fmla="*/ 84 h 425"/>
                <a:gd name="T66" fmla="*/ 257 w 473"/>
                <a:gd name="T67" fmla="*/ 78 h 425"/>
                <a:gd name="T68" fmla="*/ 245 w 473"/>
                <a:gd name="T69" fmla="*/ 60 h 425"/>
                <a:gd name="T70" fmla="*/ 174 w 473"/>
                <a:gd name="T71" fmla="*/ 66 h 425"/>
                <a:gd name="T72" fmla="*/ 168 w 473"/>
                <a:gd name="T73" fmla="*/ 42 h 425"/>
                <a:gd name="T74" fmla="*/ 132 w 473"/>
                <a:gd name="T75" fmla="*/ 36 h 425"/>
                <a:gd name="T76" fmla="*/ 114 w 473"/>
                <a:gd name="T77" fmla="*/ 0 h 425"/>
                <a:gd name="T78" fmla="*/ 102 w 473"/>
                <a:gd name="T79" fmla="*/ 24 h 425"/>
                <a:gd name="T80" fmla="*/ 120 w 473"/>
                <a:gd name="T81" fmla="*/ 30 h 425"/>
                <a:gd name="T82" fmla="*/ 84 w 473"/>
                <a:gd name="T83" fmla="*/ 42 h 425"/>
                <a:gd name="T84" fmla="*/ 60 w 473"/>
                <a:gd name="T85" fmla="*/ 60 h 425"/>
                <a:gd name="T86" fmla="*/ 72 w 473"/>
                <a:gd name="T87" fmla="*/ 96 h 425"/>
                <a:gd name="T88" fmla="*/ 60 w 473"/>
                <a:gd name="T89" fmla="*/ 120 h 425"/>
                <a:gd name="T90" fmla="*/ 48 w 473"/>
                <a:gd name="T91" fmla="*/ 108 h 425"/>
                <a:gd name="T92" fmla="*/ 36 w 473"/>
                <a:gd name="T93" fmla="*/ 96 h 425"/>
                <a:gd name="T94" fmla="*/ 42 w 473"/>
                <a:gd name="T95" fmla="*/ 78 h 425"/>
                <a:gd name="T96" fmla="*/ 54 w 473"/>
                <a:gd name="T97" fmla="*/ 66 h 425"/>
                <a:gd name="T98" fmla="*/ 54 w 473"/>
                <a:gd name="T99" fmla="*/ 48 h 425"/>
                <a:gd name="T100" fmla="*/ 48 w 473"/>
                <a:gd name="T101" fmla="*/ 30 h 425"/>
                <a:gd name="T102" fmla="*/ 60 w 473"/>
                <a:gd name="T103" fmla="*/ 18 h 425"/>
                <a:gd name="T104" fmla="*/ 42 w 473"/>
                <a:gd name="T105" fmla="*/ 24 h 425"/>
                <a:gd name="T106" fmla="*/ 0 w 473"/>
                <a:gd name="T107" fmla="*/ 10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3" h="425">
                  <a:moveTo>
                    <a:pt x="0" y="108"/>
                  </a:moveTo>
                  <a:lnTo>
                    <a:pt x="42" y="192"/>
                  </a:lnTo>
                  <a:lnTo>
                    <a:pt x="90" y="186"/>
                  </a:lnTo>
                  <a:lnTo>
                    <a:pt x="126" y="222"/>
                  </a:lnTo>
                  <a:lnTo>
                    <a:pt x="198" y="210"/>
                  </a:lnTo>
                  <a:lnTo>
                    <a:pt x="180" y="282"/>
                  </a:lnTo>
                  <a:lnTo>
                    <a:pt x="204" y="324"/>
                  </a:lnTo>
                  <a:lnTo>
                    <a:pt x="186" y="341"/>
                  </a:lnTo>
                  <a:lnTo>
                    <a:pt x="204" y="371"/>
                  </a:lnTo>
                  <a:lnTo>
                    <a:pt x="257" y="425"/>
                  </a:lnTo>
                  <a:lnTo>
                    <a:pt x="353" y="359"/>
                  </a:lnTo>
                  <a:lnTo>
                    <a:pt x="311" y="347"/>
                  </a:lnTo>
                  <a:lnTo>
                    <a:pt x="311" y="347"/>
                  </a:lnTo>
                  <a:lnTo>
                    <a:pt x="311" y="347"/>
                  </a:lnTo>
                  <a:lnTo>
                    <a:pt x="299" y="288"/>
                  </a:lnTo>
                  <a:lnTo>
                    <a:pt x="359" y="312"/>
                  </a:lnTo>
                  <a:lnTo>
                    <a:pt x="377" y="300"/>
                  </a:lnTo>
                  <a:lnTo>
                    <a:pt x="467" y="258"/>
                  </a:lnTo>
                  <a:lnTo>
                    <a:pt x="443" y="258"/>
                  </a:lnTo>
                  <a:lnTo>
                    <a:pt x="419" y="228"/>
                  </a:lnTo>
                  <a:lnTo>
                    <a:pt x="449" y="192"/>
                  </a:lnTo>
                  <a:lnTo>
                    <a:pt x="437" y="180"/>
                  </a:lnTo>
                  <a:lnTo>
                    <a:pt x="473" y="150"/>
                  </a:lnTo>
                  <a:lnTo>
                    <a:pt x="455" y="138"/>
                  </a:lnTo>
                  <a:lnTo>
                    <a:pt x="425" y="138"/>
                  </a:lnTo>
                  <a:lnTo>
                    <a:pt x="437" y="132"/>
                  </a:lnTo>
                  <a:lnTo>
                    <a:pt x="425" y="102"/>
                  </a:lnTo>
                  <a:lnTo>
                    <a:pt x="359" y="72"/>
                  </a:lnTo>
                  <a:lnTo>
                    <a:pt x="389" y="60"/>
                  </a:lnTo>
                  <a:lnTo>
                    <a:pt x="317" y="60"/>
                  </a:lnTo>
                  <a:lnTo>
                    <a:pt x="329" y="66"/>
                  </a:lnTo>
                  <a:lnTo>
                    <a:pt x="311" y="72"/>
                  </a:lnTo>
                  <a:lnTo>
                    <a:pt x="281" y="84"/>
                  </a:lnTo>
                  <a:lnTo>
                    <a:pt x="257" y="78"/>
                  </a:lnTo>
                  <a:lnTo>
                    <a:pt x="245" y="60"/>
                  </a:lnTo>
                  <a:lnTo>
                    <a:pt x="174" y="66"/>
                  </a:lnTo>
                  <a:lnTo>
                    <a:pt x="168" y="42"/>
                  </a:lnTo>
                  <a:lnTo>
                    <a:pt x="132" y="36"/>
                  </a:lnTo>
                  <a:lnTo>
                    <a:pt x="114" y="0"/>
                  </a:lnTo>
                  <a:lnTo>
                    <a:pt x="102" y="24"/>
                  </a:lnTo>
                  <a:lnTo>
                    <a:pt x="120" y="30"/>
                  </a:lnTo>
                  <a:lnTo>
                    <a:pt x="84" y="42"/>
                  </a:lnTo>
                  <a:lnTo>
                    <a:pt x="60" y="60"/>
                  </a:lnTo>
                  <a:lnTo>
                    <a:pt x="72" y="96"/>
                  </a:lnTo>
                  <a:lnTo>
                    <a:pt x="60" y="120"/>
                  </a:lnTo>
                  <a:lnTo>
                    <a:pt x="48" y="108"/>
                  </a:lnTo>
                  <a:lnTo>
                    <a:pt x="36" y="96"/>
                  </a:lnTo>
                  <a:lnTo>
                    <a:pt x="42" y="78"/>
                  </a:lnTo>
                  <a:lnTo>
                    <a:pt x="54" y="66"/>
                  </a:lnTo>
                  <a:lnTo>
                    <a:pt x="54" y="48"/>
                  </a:lnTo>
                  <a:lnTo>
                    <a:pt x="48" y="30"/>
                  </a:lnTo>
                  <a:lnTo>
                    <a:pt x="60" y="18"/>
                  </a:lnTo>
                  <a:lnTo>
                    <a:pt x="42" y="2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5" name="Freeform 239"/>
            <p:cNvSpPr>
              <a:spLocks/>
            </p:cNvSpPr>
            <p:nvPr/>
          </p:nvSpPr>
          <p:spPr bwMode="auto">
            <a:xfrm>
              <a:off x="2384" y="1586"/>
              <a:ext cx="24" cy="42"/>
            </a:xfrm>
            <a:custGeom>
              <a:avLst/>
              <a:gdLst>
                <a:gd name="T0" fmla="*/ 0 w 24"/>
                <a:gd name="T1" fmla="*/ 0 h 42"/>
                <a:gd name="T2" fmla="*/ 24 w 24"/>
                <a:gd name="T3" fmla="*/ 42 h 42"/>
                <a:gd name="T4" fmla="*/ 0 w 24"/>
                <a:gd name="T5" fmla="*/ 0 h 42"/>
                <a:gd name="T6" fmla="*/ 0 w 24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2">
                  <a:moveTo>
                    <a:pt x="0" y="0"/>
                  </a:moveTo>
                  <a:lnTo>
                    <a:pt x="24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6" name="Freeform 240"/>
            <p:cNvSpPr>
              <a:spLocks/>
            </p:cNvSpPr>
            <p:nvPr/>
          </p:nvSpPr>
          <p:spPr bwMode="auto">
            <a:xfrm>
              <a:off x="2246" y="1490"/>
              <a:ext cx="48" cy="6"/>
            </a:xfrm>
            <a:custGeom>
              <a:avLst/>
              <a:gdLst>
                <a:gd name="T0" fmla="*/ 0 w 48"/>
                <a:gd name="T1" fmla="*/ 6 h 6"/>
                <a:gd name="T2" fmla="*/ 48 w 48"/>
                <a:gd name="T3" fmla="*/ 0 h 6"/>
                <a:gd name="T4" fmla="*/ 0 w 48"/>
                <a:gd name="T5" fmla="*/ 6 h 6"/>
                <a:gd name="T6" fmla="*/ 0 w 4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">
                  <a:moveTo>
                    <a:pt x="0" y="6"/>
                  </a:moveTo>
                  <a:lnTo>
                    <a:pt x="4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7" name="Freeform 241"/>
            <p:cNvSpPr>
              <a:spLocks/>
            </p:cNvSpPr>
            <p:nvPr/>
          </p:nvSpPr>
          <p:spPr bwMode="auto">
            <a:xfrm>
              <a:off x="2623" y="1454"/>
              <a:ext cx="161" cy="251"/>
            </a:xfrm>
            <a:custGeom>
              <a:avLst/>
              <a:gdLst>
                <a:gd name="T0" fmla="*/ 30 w 161"/>
                <a:gd name="T1" fmla="*/ 42 h 251"/>
                <a:gd name="T2" fmla="*/ 0 w 161"/>
                <a:gd name="T3" fmla="*/ 78 h 251"/>
                <a:gd name="T4" fmla="*/ 24 w 161"/>
                <a:gd name="T5" fmla="*/ 108 h 251"/>
                <a:gd name="T6" fmla="*/ 48 w 161"/>
                <a:gd name="T7" fmla="*/ 108 h 251"/>
                <a:gd name="T8" fmla="*/ 48 w 161"/>
                <a:gd name="T9" fmla="*/ 108 h 251"/>
                <a:gd name="T10" fmla="*/ 60 w 161"/>
                <a:gd name="T11" fmla="*/ 233 h 251"/>
                <a:gd name="T12" fmla="*/ 96 w 161"/>
                <a:gd name="T13" fmla="*/ 251 h 251"/>
                <a:gd name="T14" fmla="*/ 161 w 161"/>
                <a:gd name="T15" fmla="*/ 221 h 251"/>
                <a:gd name="T16" fmla="*/ 108 w 161"/>
                <a:gd name="T17" fmla="*/ 144 h 251"/>
                <a:gd name="T18" fmla="*/ 108 w 161"/>
                <a:gd name="T19" fmla="*/ 144 h 251"/>
                <a:gd name="T20" fmla="*/ 108 w 161"/>
                <a:gd name="T21" fmla="*/ 144 h 251"/>
                <a:gd name="T22" fmla="*/ 113 w 161"/>
                <a:gd name="T23" fmla="*/ 132 h 251"/>
                <a:gd name="T24" fmla="*/ 119 w 161"/>
                <a:gd name="T25" fmla="*/ 114 h 251"/>
                <a:gd name="T26" fmla="*/ 137 w 161"/>
                <a:gd name="T27" fmla="*/ 114 h 251"/>
                <a:gd name="T28" fmla="*/ 143 w 161"/>
                <a:gd name="T29" fmla="*/ 84 h 251"/>
                <a:gd name="T30" fmla="*/ 143 w 161"/>
                <a:gd name="T31" fmla="*/ 84 h 251"/>
                <a:gd name="T32" fmla="*/ 113 w 161"/>
                <a:gd name="T33" fmla="*/ 54 h 251"/>
                <a:gd name="T34" fmla="*/ 96 w 161"/>
                <a:gd name="T35" fmla="*/ 48 h 251"/>
                <a:gd name="T36" fmla="*/ 96 w 161"/>
                <a:gd name="T37" fmla="*/ 30 h 251"/>
                <a:gd name="T38" fmla="*/ 54 w 161"/>
                <a:gd name="T39" fmla="*/ 0 h 251"/>
                <a:gd name="T40" fmla="*/ 18 w 161"/>
                <a:gd name="T41" fmla="*/ 30 h 251"/>
                <a:gd name="T42" fmla="*/ 30 w 161"/>
                <a:gd name="T43" fmla="*/ 42 h 251"/>
                <a:gd name="T44" fmla="*/ 30 w 161"/>
                <a:gd name="T45" fmla="*/ 4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51">
                  <a:moveTo>
                    <a:pt x="30" y="42"/>
                  </a:moveTo>
                  <a:lnTo>
                    <a:pt x="0" y="78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60" y="233"/>
                  </a:lnTo>
                  <a:lnTo>
                    <a:pt x="96" y="251"/>
                  </a:lnTo>
                  <a:lnTo>
                    <a:pt x="161" y="221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13" y="132"/>
                  </a:lnTo>
                  <a:lnTo>
                    <a:pt x="119" y="114"/>
                  </a:lnTo>
                  <a:lnTo>
                    <a:pt x="137" y="114"/>
                  </a:lnTo>
                  <a:lnTo>
                    <a:pt x="143" y="84"/>
                  </a:lnTo>
                  <a:lnTo>
                    <a:pt x="143" y="84"/>
                  </a:lnTo>
                  <a:lnTo>
                    <a:pt x="113" y="54"/>
                  </a:lnTo>
                  <a:lnTo>
                    <a:pt x="96" y="48"/>
                  </a:lnTo>
                  <a:lnTo>
                    <a:pt x="96" y="30"/>
                  </a:lnTo>
                  <a:lnTo>
                    <a:pt x="54" y="0"/>
                  </a:lnTo>
                  <a:lnTo>
                    <a:pt x="18" y="30"/>
                  </a:lnTo>
                  <a:lnTo>
                    <a:pt x="30" y="42"/>
                  </a:lnTo>
                  <a:lnTo>
                    <a:pt x="30" y="4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8" name="Freeform 242"/>
            <p:cNvSpPr>
              <a:spLocks/>
            </p:cNvSpPr>
            <p:nvPr/>
          </p:nvSpPr>
          <p:spPr bwMode="auto">
            <a:xfrm>
              <a:off x="2731" y="1538"/>
              <a:ext cx="149" cy="137"/>
            </a:xfrm>
            <a:custGeom>
              <a:avLst/>
              <a:gdLst>
                <a:gd name="T0" fmla="*/ 5 w 149"/>
                <a:gd name="T1" fmla="*/ 48 h 137"/>
                <a:gd name="T2" fmla="*/ 0 w 149"/>
                <a:gd name="T3" fmla="*/ 60 h 137"/>
                <a:gd name="T4" fmla="*/ 53 w 149"/>
                <a:gd name="T5" fmla="*/ 137 h 137"/>
                <a:gd name="T6" fmla="*/ 119 w 149"/>
                <a:gd name="T7" fmla="*/ 113 h 137"/>
                <a:gd name="T8" fmla="*/ 119 w 149"/>
                <a:gd name="T9" fmla="*/ 113 h 137"/>
                <a:gd name="T10" fmla="*/ 119 w 149"/>
                <a:gd name="T11" fmla="*/ 113 h 137"/>
                <a:gd name="T12" fmla="*/ 143 w 149"/>
                <a:gd name="T13" fmla="*/ 125 h 137"/>
                <a:gd name="T14" fmla="*/ 149 w 149"/>
                <a:gd name="T15" fmla="*/ 78 h 137"/>
                <a:gd name="T16" fmla="*/ 143 w 149"/>
                <a:gd name="T17" fmla="*/ 72 h 137"/>
                <a:gd name="T18" fmla="*/ 131 w 149"/>
                <a:gd name="T19" fmla="*/ 60 h 137"/>
                <a:gd name="T20" fmla="*/ 131 w 149"/>
                <a:gd name="T21" fmla="*/ 60 h 137"/>
                <a:gd name="T22" fmla="*/ 131 w 149"/>
                <a:gd name="T23" fmla="*/ 60 h 137"/>
                <a:gd name="T24" fmla="*/ 131 w 149"/>
                <a:gd name="T25" fmla="*/ 54 h 137"/>
                <a:gd name="T26" fmla="*/ 131 w 149"/>
                <a:gd name="T27" fmla="*/ 30 h 137"/>
                <a:gd name="T28" fmla="*/ 143 w 149"/>
                <a:gd name="T29" fmla="*/ 18 h 137"/>
                <a:gd name="T30" fmla="*/ 149 w 149"/>
                <a:gd name="T31" fmla="*/ 12 h 137"/>
                <a:gd name="T32" fmla="*/ 149 w 149"/>
                <a:gd name="T33" fmla="*/ 12 h 137"/>
                <a:gd name="T34" fmla="*/ 149 w 149"/>
                <a:gd name="T35" fmla="*/ 12 h 137"/>
                <a:gd name="T36" fmla="*/ 113 w 149"/>
                <a:gd name="T37" fmla="*/ 0 h 137"/>
                <a:gd name="T38" fmla="*/ 71 w 149"/>
                <a:gd name="T39" fmla="*/ 6 h 137"/>
                <a:gd name="T40" fmla="*/ 47 w 149"/>
                <a:gd name="T41" fmla="*/ 0 h 137"/>
                <a:gd name="T42" fmla="*/ 35 w 149"/>
                <a:gd name="T43" fmla="*/ 0 h 137"/>
                <a:gd name="T44" fmla="*/ 29 w 149"/>
                <a:gd name="T45" fmla="*/ 30 h 137"/>
                <a:gd name="T46" fmla="*/ 11 w 149"/>
                <a:gd name="T47" fmla="*/ 30 h 137"/>
                <a:gd name="T48" fmla="*/ 5 w 149"/>
                <a:gd name="T49" fmla="*/ 4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137">
                  <a:moveTo>
                    <a:pt x="5" y="48"/>
                  </a:moveTo>
                  <a:lnTo>
                    <a:pt x="0" y="60"/>
                  </a:lnTo>
                  <a:lnTo>
                    <a:pt x="53" y="137"/>
                  </a:lnTo>
                  <a:lnTo>
                    <a:pt x="119" y="113"/>
                  </a:lnTo>
                  <a:lnTo>
                    <a:pt x="119" y="113"/>
                  </a:lnTo>
                  <a:lnTo>
                    <a:pt x="119" y="113"/>
                  </a:lnTo>
                  <a:lnTo>
                    <a:pt x="143" y="125"/>
                  </a:lnTo>
                  <a:lnTo>
                    <a:pt x="149" y="78"/>
                  </a:lnTo>
                  <a:lnTo>
                    <a:pt x="143" y="72"/>
                  </a:lnTo>
                  <a:lnTo>
                    <a:pt x="131" y="60"/>
                  </a:lnTo>
                  <a:lnTo>
                    <a:pt x="131" y="60"/>
                  </a:lnTo>
                  <a:lnTo>
                    <a:pt x="131" y="60"/>
                  </a:lnTo>
                  <a:lnTo>
                    <a:pt x="131" y="54"/>
                  </a:lnTo>
                  <a:lnTo>
                    <a:pt x="131" y="30"/>
                  </a:lnTo>
                  <a:lnTo>
                    <a:pt x="143" y="18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13" y="0"/>
                  </a:lnTo>
                  <a:lnTo>
                    <a:pt x="71" y="6"/>
                  </a:lnTo>
                  <a:lnTo>
                    <a:pt x="47" y="0"/>
                  </a:lnTo>
                  <a:lnTo>
                    <a:pt x="35" y="0"/>
                  </a:lnTo>
                  <a:lnTo>
                    <a:pt x="29" y="30"/>
                  </a:lnTo>
                  <a:lnTo>
                    <a:pt x="11" y="30"/>
                  </a:lnTo>
                  <a:lnTo>
                    <a:pt x="5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9" name="Freeform 243"/>
            <p:cNvSpPr>
              <a:spLocks/>
            </p:cNvSpPr>
            <p:nvPr/>
          </p:nvSpPr>
          <p:spPr bwMode="auto">
            <a:xfrm>
              <a:off x="2731" y="1586"/>
              <a:ext cx="5" cy="12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12 h 12"/>
                <a:gd name="T4" fmla="*/ 5 w 5"/>
                <a:gd name="T5" fmla="*/ 0 h 12"/>
                <a:gd name="T6" fmla="*/ 0 w 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0" name="Freeform 244"/>
            <p:cNvSpPr>
              <a:spLocks/>
            </p:cNvSpPr>
            <p:nvPr/>
          </p:nvSpPr>
          <p:spPr bwMode="auto">
            <a:xfrm>
              <a:off x="2862" y="1550"/>
              <a:ext cx="108" cy="125"/>
            </a:xfrm>
            <a:custGeom>
              <a:avLst/>
              <a:gdLst>
                <a:gd name="T0" fmla="*/ 0 w 108"/>
                <a:gd name="T1" fmla="*/ 18 h 125"/>
                <a:gd name="T2" fmla="*/ 0 w 108"/>
                <a:gd name="T3" fmla="*/ 42 h 125"/>
                <a:gd name="T4" fmla="*/ 0 w 108"/>
                <a:gd name="T5" fmla="*/ 48 h 125"/>
                <a:gd name="T6" fmla="*/ 12 w 108"/>
                <a:gd name="T7" fmla="*/ 60 h 125"/>
                <a:gd name="T8" fmla="*/ 18 w 108"/>
                <a:gd name="T9" fmla="*/ 66 h 125"/>
                <a:gd name="T10" fmla="*/ 12 w 108"/>
                <a:gd name="T11" fmla="*/ 113 h 125"/>
                <a:gd name="T12" fmla="*/ 42 w 108"/>
                <a:gd name="T13" fmla="*/ 125 h 125"/>
                <a:gd name="T14" fmla="*/ 102 w 108"/>
                <a:gd name="T15" fmla="*/ 60 h 125"/>
                <a:gd name="T16" fmla="*/ 108 w 108"/>
                <a:gd name="T17" fmla="*/ 54 h 125"/>
                <a:gd name="T18" fmla="*/ 54 w 108"/>
                <a:gd name="T19" fmla="*/ 12 h 125"/>
                <a:gd name="T20" fmla="*/ 18 w 108"/>
                <a:gd name="T21" fmla="*/ 0 h 125"/>
                <a:gd name="T22" fmla="*/ 12 w 108"/>
                <a:gd name="T23" fmla="*/ 6 h 125"/>
                <a:gd name="T24" fmla="*/ 0 w 108"/>
                <a:gd name="T25" fmla="*/ 1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25">
                  <a:moveTo>
                    <a:pt x="0" y="18"/>
                  </a:moveTo>
                  <a:lnTo>
                    <a:pt x="0" y="42"/>
                  </a:lnTo>
                  <a:lnTo>
                    <a:pt x="0" y="48"/>
                  </a:lnTo>
                  <a:lnTo>
                    <a:pt x="12" y="60"/>
                  </a:lnTo>
                  <a:lnTo>
                    <a:pt x="18" y="66"/>
                  </a:lnTo>
                  <a:lnTo>
                    <a:pt x="12" y="113"/>
                  </a:lnTo>
                  <a:lnTo>
                    <a:pt x="42" y="125"/>
                  </a:lnTo>
                  <a:lnTo>
                    <a:pt x="102" y="60"/>
                  </a:lnTo>
                  <a:lnTo>
                    <a:pt x="108" y="54"/>
                  </a:lnTo>
                  <a:lnTo>
                    <a:pt x="54" y="12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1" name="Freeform 245"/>
            <p:cNvSpPr>
              <a:spLocks/>
            </p:cNvSpPr>
            <p:nvPr/>
          </p:nvSpPr>
          <p:spPr bwMode="auto">
            <a:xfrm>
              <a:off x="2874" y="1550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2" name="Freeform 246"/>
            <p:cNvSpPr>
              <a:spLocks/>
            </p:cNvSpPr>
            <p:nvPr/>
          </p:nvSpPr>
          <p:spPr bwMode="auto">
            <a:xfrm>
              <a:off x="2862" y="1592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3" name="Freeform 247"/>
            <p:cNvSpPr>
              <a:spLocks/>
            </p:cNvSpPr>
            <p:nvPr/>
          </p:nvSpPr>
          <p:spPr bwMode="auto">
            <a:xfrm>
              <a:off x="2874" y="1610"/>
              <a:ext cx="6" cy="53"/>
            </a:xfrm>
            <a:custGeom>
              <a:avLst/>
              <a:gdLst>
                <a:gd name="T0" fmla="*/ 0 w 6"/>
                <a:gd name="T1" fmla="*/ 0 h 53"/>
                <a:gd name="T2" fmla="*/ 6 w 6"/>
                <a:gd name="T3" fmla="*/ 6 h 53"/>
                <a:gd name="T4" fmla="*/ 0 w 6"/>
                <a:gd name="T5" fmla="*/ 53 h 53"/>
                <a:gd name="T6" fmla="*/ 6 w 6"/>
                <a:gd name="T7" fmla="*/ 6 h 53"/>
                <a:gd name="T8" fmla="*/ 0 w 6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0" y="0"/>
                  </a:moveTo>
                  <a:lnTo>
                    <a:pt x="6" y="6"/>
                  </a:lnTo>
                  <a:lnTo>
                    <a:pt x="0" y="53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4" name="Freeform 248"/>
            <p:cNvSpPr>
              <a:spLocks/>
            </p:cNvSpPr>
            <p:nvPr/>
          </p:nvSpPr>
          <p:spPr bwMode="auto">
            <a:xfrm>
              <a:off x="1552" y="1735"/>
              <a:ext cx="24" cy="48"/>
            </a:xfrm>
            <a:custGeom>
              <a:avLst/>
              <a:gdLst>
                <a:gd name="T0" fmla="*/ 0 w 24"/>
                <a:gd name="T1" fmla="*/ 6 h 48"/>
                <a:gd name="T2" fmla="*/ 12 w 24"/>
                <a:gd name="T3" fmla="*/ 18 h 48"/>
                <a:gd name="T4" fmla="*/ 0 w 24"/>
                <a:gd name="T5" fmla="*/ 36 h 48"/>
                <a:gd name="T6" fmla="*/ 12 w 24"/>
                <a:gd name="T7" fmla="*/ 48 h 48"/>
                <a:gd name="T8" fmla="*/ 24 w 24"/>
                <a:gd name="T9" fmla="*/ 36 h 48"/>
                <a:gd name="T10" fmla="*/ 6 w 24"/>
                <a:gd name="T11" fmla="*/ 0 h 48"/>
                <a:gd name="T12" fmla="*/ 0 w 24"/>
                <a:gd name="T13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8">
                  <a:moveTo>
                    <a:pt x="0" y="6"/>
                  </a:moveTo>
                  <a:lnTo>
                    <a:pt x="12" y="18"/>
                  </a:lnTo>
                  <a:lnTo>
                    <a:pt x="0" y="36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5" name="Freeform 249"/>
            <p:cNvSpPr>
              <a:spLocks/>
            </p:cNvSpPr>
            <p:nvPr/>
          </p:nvSpPr>
          <p:spPr bwMode="auto">
            <a:xfrm>
              <a:off x="1929" y="1699"/>
              <a:ext cx="203" cy="228"/>
            </a:xfrm>
            <a:custGeom>
              <a:avLst/>
              <a:gdLst>
                <a:gd name="T0" fmla="*/ 48 w 203"/>
                <a:gd name="T1" fmla="*/ 228 h 228"/>
                <a:gd name="T2" fmla="*/ 78 w 203"/>
                <a:gd name="T3" fmla="*/ 210 h 228"/>
                <a:gd name="T4" fmla="*/ 78 w 203"/>
                <a:gd name="T5" fmla="*/ 192 h 228"/>
                <a:gd name="T6" fmla="*/ 78 w 203"/>
                <a:gd name="T7" fmla="*/ 192 h 228"/>
                <a:gd name="T8" fmla="*/ 78 w 203"/>
                <a:gd name="T9" fmla="*/ 192 h 228"/>
                <a:gd name="T10" fmla="*/ 102 w 203"/>
                <a:gd name="T11" fmla="*/ 156 h 228"/>
                <a:gd name="T12" fmla="*/ 150 w 203"/>
                <a:gd name="T13" fmla="*/ 138 h 228"/>
                <a:gd name="T14" fmla="*/ 203 w 203"/>
                <a:gd name="T15" fmla="*/ 90 h 228"/>
                <a:gd name="T16" fmla="*/ 185 w 203"/>
                <a:gd name="T17" fmla="*/ 54 h 228"/>
                <a:gd name="T18" fmla="*/ 185 w 203"/>
                <a:gd name="T19" fmla="*/ 54 h 228"/>
                <a:gd name="T20" fmla="*/ 185 w 203"/>
                <a:gd name="T21" fmla="*/ 54 h 228"/>
                <a:gd name="T22" fmla="*/ 185 w 203"/>
                <a:gd name="T23" fmla="*/ 54 h 228"/>
                <a:gd name="T24" fmla="*/ 168 w 203"/>
                <a:gd name="T25" fmla="*/ 42 h 228"/>
                <a:gd name="T26" fmla="*/ 126 w 203"/>
                <a:gd name="T27" fmla="*/ 42 h 228"/>
                <a:gd name="T28" fmla="*/ 126 w 203"/>
                <a:gd name="T29" fmla="*/ 24 h 228"/>
                <a:gd name="T30" fmla="*/ 72 w 203"/>
                <a:gd name="T31" fmla="*/ 0 h 228"/>
                <a:gd name="T32" fmla="*/ 72 w 203"/>
                <a:gd name="T33" fmla="*/ 6 h 228"/>
                <a:gd name="T34" fmla="*/ 30 w 203"/>
                <a:gd name="T35" fmla="*/ 18 h 228"/>
                <a:gd name="T36" fmla="*/ 30 w 203"/>
                <a:gd name="T37" fmla="*/ 48 h 228"/>
                <a:gd name="T38" fmla="*/ 12 w 203"/>
                <a:gd name="T39" fmla="*/ 78 h 228"/>
                <a:gd name="T40" fmla="*/ 0 w 203"/>
                <a:gd name="T41" fmla="*/ 84 h 228"/>
                <a:gd name="T42" fmla="*/ 6 w 203"/>
                <a:gd name="T43" fmla="*/ 126 h 228"/>
                <a:gd name="T44" fmla="*/ 18 w 203"/>
                <a:gd name="T45" fmla="*/ 144 h 228"/>
                <a:gd name="T46" fmla="*/ 30 w 203"/>
                <a:gd name="T47" fmla="*/ 132 h 228"/>
                <a:gd name="T48" fmla="*/ 36 w 203"/>
                <a:gd name="T49" fmla="*/ 144 h 228"/>
                <a:gd name="T50" fmla="*/ 18 w 203"/>
                <a:gd name="T51" fmla="*/ 168 h 228"/>
                <a:gd name="T52" fmla="*/ 18 w 203"/>
                <a:gd name="T53" fmla="*/ 186 h 228"/>
                <a:gd name="T54" fmla="*/ 12 w 203"/>
                <a:gd name="T55" fmla="*/ 198 h 228"/>
                <a:gd name="T56" fmla="*/ 48 w 203"/>
                <a:gd name="T5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3" h="228">
                  <a:moveTo>
                    <a:pt x="48" y="228"/>
                  </a:moveTo>
                  <a:lnTo>
                    <a:pt x="78" y="210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102" y="156"/>
                  </a:lnTo>
                  <a:lnTo>
                    <a:pt x="150" y="138"/>
                  </a:lnTo>
                  <a:lnTo>
                    <a:pt x="203" y="90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68" y="42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30" y="18"/>
                  </a:lnTo>
                  <a:lnTo>
                    <a:pt x="30" y="48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6" y="126"/>
                  </a:lnTo>
                  <a:lnTo>
                    <a:pt x="18" y="144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18" y="168"/>
                  </a:lnTo>
                  <a:lnTo>
                    <a:pt x="18" y="186"/>
                  </a:lnTo>
                  <a:lnTo>
                    <a:pt x="12" y="198"/>
                  </a:lnTo>
                  <a:lnTo>
                    <a:pt x="48" y="22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6" name="Freeform 250"/>
            <p:cNvSpPr>
              <a:spLocks/>
            </p:cNvSpPr>
            <p:nvPr/>
          </p:nvSpPr>
          <p:spPr bwMode="auto">
            <a:xfrm>
              <a:off x="2097" y="1741"/>
              <a:ext cx="17" cy="12"/>
            </a:xfrm>
            <a:custGeom>
              <a:avLst/>
              <a:gdLst>
                <a:gd name="T0" fmla="*/ 17 w 17"/>
                <a:gd name="T1" fmla="*/ 12 h 12"/>
                <a:gd name="T2" fmla="*/ 0 w 17"/>
                <a:gd name="T3" fmla="*/ 0 h 12"/>
                <a:gd name="T4" fmla="*/ 17 w 17"/>
                <a:gd name="T5" fmla="*/ 12 h 12"/>
                <a:gd name="T6" fmla="*/ 17 w 1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2">
                  <a:moveTo>
                    <a:pt x="17" y="12"/>
                  </a:moveTo>
                  <a:lnTo>
                    <a:pt x="0" y="0"/>
                  </a:lnTo>
                  <a:lnTo>
                    <a:pt x="17" y="12"/>
                  </a:lnTo>
                  <a:lnTo>
                    <a:pt x="17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7" name="Freeform 251"/>
            <p:cNvSpPr>
              <a:spLocks/>
            </p:cNvSpPr>
            <p:nvPr/>
          </p:nvSpPr>
          <p:spPr bwMode="auto">
            <a:xfrm>
              <a:off x="1911" y="1753"/>
              <a:ext cx="443" cy="658"/>
            </a:xfrm>
            <a:custGeom>
              <a:avLst/>
              <a:gdLst>
                <a:gd name="T0" fmla="*/ 419 w 443"/>
                <a:gd name="T1" fmla="*/ 634 h 658"/>
                <a:gd name="T2" fmla="*/ 413 w 443"/>
                <a:gd name="T3" fmla="*/ 616 h 658"/>
                <a:gd name="T4" fmla="*/ 437 w 443"/>
                <a:gd name="T5" fmla="*/ 575 h 658"/>
                <a:gd name="T6" fmla="*/ 431 w 443"/>
                <a:gd name="T7" fmla="*/ 575 h 658"/>
                <a:gd name="T8" fmla="*/ 401 w 443"/>
                <a:gd name="T9" fmla="*/ 557 h 658"/>
                <a:gd name="T10" fmla="*/ 401 w 443"/>
                <a:gd name="T11" fmla="*/ 545 h 658"/>
                <a:gd name="T12" fmla="*/ 407 w 443"/>
                <a:gd name="T13" fmla="*/ 539 h 658"/>
                <a:gd name="T14" fmla="*/ 419 w 443"/>
                <a:gd name="T15" fmla="*/ 551 h 658"/>
                <a:gd name="T16" fmla="*/ 443 w 443"/>
                <a:gd name="T17" fmla="*/ 443 h 658"/>
                <a:gd name="T18" fmla="*/ 431 w 443"/>
                <a:gd name="T19" fmla="*/ 419 h 658"/>
                <a:gd name="T20" fmla="*/ 413 w 443"/>
                <a:gd name="T21" fmla="*/ 383 h 658"/>
                <a:gd name="T22" fmla="*/ 389 w 443"/>
                <a:gd name="T23" fmla="*/ 383 h 658"/>
                <a:gd name="T24" fmla="*/ 383 w 443"/>
                <a:gd name="T25" fmla="*/ 317 h 658"/>
                <a:gd name="T26" fmla="*/ 335 w 443"/>
                <a:gd name="T27" fmla="*/ 347 h 658"/>
                <a:gd name="T28" fmla="*/ 263 w 443"/>
                <a:gd name="T29" fmla="*/ 263 h 658"/>
                <a:gd name="T30" fmla="*/ 317 w 443"/>
                <a:gd name="T31" fmla="*/ 174 h 658"/>
                <a:gd name="T32" fmla="*/ 401 w 443"/>
                <a:gd name="T33" fmla="*/ 144 h 658"/>
                <a:gd name="T34" fmla="*/ 389 w 443"/>
                <a:gd name="T35" fmla="*/ 138 h 658"/>
                <a:gd name="T36" fmla="*/ 377 w 443"/>
                <a:gd name="T37" fmla="*/ 126 h 658"/>
                <a:gd name="T38" fmla="*/ 377 w 443"/>
                <a:gd name="T39" fmla="*/ 126 h 658"/>
                <a:gd name="T40" fmla="*/ 377 w 443"/>
                <a:gd name="T41" fmla="*/ 126 h 658"/>
                <a:gd name="T42" fmla="*/ 401 w 443"/>
                <a:gd name="T43" fmla="*/ 90 h 658"/>
                <a:gd name="T44" fmla="*/ 365 w 443"/>
                <a:gd name="T45" fmla="*/ 72 h 658"/>
                <a:gd name="T46" fmla="*/ 317 w 443"/>
                <a:gd name="T47" fmla="*/ 84 h 658"/>
                <a:gd name="T48" fmla="*/ 293 w 443"/>
                <a:gd name="T49" fmla="*/ 78 h 658"/>
                <a:gd name="T50" fmla="*/ 293 w 443"/>
                <a:gd name="T51" fmla="*/ 78 h 658"/>
                <a:gd name="T52" fmla="*/ 293 w 443"/>
                <a:gd name="T53" fmla="*/ 78 h 658"/>
                <a:gd name="T54" fmla="*/ 275 w 443"/>
                <a:gd name="T55" fmla="*/ 54 h 658"/>
                <a:gd name="T56" fmla="*/ 245 w 443"/>
                <a:gd name="T57" fmla="*/ 12 h 658"/>
                <a:gd name="T58" fmla="*/ 203 w 443"/>
                <a:gd name="T59" fmla="*/ 0 h 658"/>
                <a:gd name="T60" fmla="*/ 203 w 443"/>
                <a:gd name="T61" fmla="*/ 0 h 658"/>
                <a:gd name="T62" fmla="*/ 221 w 443"/>
                <a:gd name="T63" fmla="*/ 36 h 658"/>
                <a:gd name="T64" fmla="*/ 221 w 443"/>
                <a:gd name="T65" fmla="*/ 36 h 658"/>
                <a:gd name="T66" fmla="*/ 221 w 443"/>
                <a:gd name="T67" fmla="*/ 36 h 658"/>
                <a:gd name="T68" fmla="*/ 168 w 443"/>
                <a:gd name="T69" fmla="*/ 84 h 658"/>
                <a:gd name="T70" fmla="*/ 120 w 443"/>
                <a:gd name="T71" fmla="*/ 102 h 658"/>
                <a:gd name="T72" fmla="*/ 96 w 443"/>
                <a:gd name="T73" fmla="*/ 138 h 658"/>
                <a:gd name="T74" fmla="*/ 96 w 443"/>
                <a:gd name="T75" fmla="*/ 156 h 658"/>
                <a:gd name="T76" fmla="*/ 66 w 443"/>
                <a:gd name="T77" fmla="*/ 174 h 658"/>
                <a:gd name="T78" fmla="*/ 30 w 443"/>
                <a:gd name="T79" fmla="*/ 144 h 658"/>
                <a:gd name="T80" fmla="*/ 30 w 443"/>
                <a:gd name="T81" fmla="*/ 144 h 658"/>
                <a:gd name="T82" fmla="*/ 30 w 443"/>
                <a:gd name="T83" fmla="*/ 144 h 658"/>
                <a:gd name="T84" fmla="*/ 36 w 443"/>
                <a:gd name="T85" fmla="*/ 132 h 658"/>
                <a:gd name="T86" fmla="*/ 36 w 443"/>
                <a:gd name="T87" fmla="*/ 114 h 658"/>
                <a:gd name="T88" fmla="*/ 36 w 443"/>
                <a:gd name="T89" fmla="*/ 120 h 658"/>
                <a:gd name="T90" fmla="*/ 0 w 443"/>
                <a:gd name="T91" fmla="*/ 150 h 658"/>
                <a:gd name="T92" fmla="*/ 18 w 443"/>
                <a:gd name="T93" fmla="*/ 192 h 658"/>
                <a:gd name="T94" fmla="*/ 12 w 443"/>
                <a:gd name="T95" fmla="*/ 198 h 658"/>
                <a:gd name="T96" fmla="*/ 66 w 443"/>
                <a:gd name="T97" fmla="*/ 240 h 658"/>
                <a:gd name="T98" fmla="*/ 66 w 443"/>
                <a:gd name="T99" fmla="*/ 269 h 658"/>
                <a:gd name="T100" fmla="*/ 90 w 443"/>
                <a:gd name="T101" fmla="*/ 287 h 658"/>
                <a:gd name="T102" fmla="*/ 132 w 443"/>
                <a:gd name="T103" fmla="*/ 407 h 658"/>
                <a:gd name="T104" fmla="*/ 180 w 443"/>
                <a:gd name="T105" fmla="*/ 485 h 658"/>
                <a:gd name="T106" fmla="*/ 168 w 443"/>
                <a:gd name="T107" fmla="*/ 497 h 658"/>
                <a:gd name="T108" fmla="*/ 329 w 443"/>
                <a:gd name="T109" fmla="*/ 604 h 658"/>
                <a:gd name="T110" fmla="*/ 371 w 443"/>
                <a:gd name="T111" fmla="*/ 658 h 658"/>
                <a:gd name="T112" fmla="*/ 407 w 443"/>
                <a:gd name="T113" fmla="*/ 634 h 658"/>
                <a:gd name="T114" fmla="*/ 419 w 443"/>
                <a:gd name="T115" fmla="*/ 634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3" h="658">
                  <a:moveTo>
                    <a:pt x="419" y="634"/>
                  </a:moveTo>
                  <a:lnTo>
                    <a:pt x="413" y="616"/>
                  </a:lnTo>
                  <a:lnTo>
                    <a:pt x="437" y="575"/>
                  </a:lnTo>
                  <a:lnTo>
                    <a:pt x="431" y="575"/>
                  </a:lnTo>
                  <a:lnTo>
                    <a:pt x="401" y="557"/>
                  </a:lnTo>
                  <a:lnTo>
                    <a:pt x="401" y="545"/>
                  </a:lnTo>
                  <a:lnTo>
                    <a:pt x="407" y="539"/>
                  </a:lnTo>
                  <a:lnTo>
                    <a:pt x="419" y="551"/>
                  </a:lnTo>
                  <a:lnTo>
                    <a:pt x="443" y="443"/>
                  </a:lnTo>
                  <a:lnTo>
                    <a:pt x="431" y="419"/>
                  </a:lnTo>
                  <a:lnTo>
                    <a:pt x="413" y="383"/>
                  </a:lnTo>
                  <a:lnTo>
                    <a:pt x="389" y="383"/>
                  </a:lnTo>
                  <a:lnTo>
                    <a:pt x="383" y="317"/>
                  </a:lnTo>
                  <a:lnTo>
                    <a:pt x="335" y="347"/>
                  </a:lnTo>
                  <a:lnTo>
                    <a:pt x="263" y="263"/>
                  </a:lnTo>
                  <a:lnTo>
                    <a:pt x="317" y="174"/>
                  </a:lnTo>
                  <a:lnTo>
                    <a:pt x="401" y="144"/>
                  </a:lnTo>
                  <a:lnTo>
                    <a:pt x="389" y="138"/>
                  </a:lnTo>
                  <a:lnTo>
                    <a:pt x="377" y="126"/>
                  </a:lnTo>
                  <a:lnTo>
                    <a:pt x="377" y="126"/>
                  </a:lnTo>
                  <a:lnTo>
                    <a:pt x="377" y="126"/>
                  </a:lnTo>
                  <a:lnTo>
                    <a:pt x="401" y="90"/>
                  </a:lnTo>
                  <a:lnTo>
                    <a:pt x="365" y="72"/>
                  </a:lnTo>
                  <a:lnTo>
                    <a:pt x="317" y="84"/>
                  </a:lnTo>
                  <a:lnTo>
                    <a:pt x="293" y="78"/>
                  </a:lnTo>
                  <a:lnTo>
                    <a:pt x="293" y="78"/>
                  </a:lnTo>
                  <a:lnTo>
                    <a:pt x="293" y="78"/>
                  </a:lnTo>
                  <a:lnTo>
                    <a:pt x="275" y="54"/>
                  </a:lnTo>
                  <a:lnTo>
                    <a:pt x="245" y="1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168" y="84"/>
                  </a:lnTo>
                  <a:lnTo>
                    <a:pt x="120" y="102"/>
                  </a:lnTo>
                  <a:lnTo>
                    <a:pt x="96" y="138"/>
                  </a:lnTo>
                  <a:lnTo>
                    <a:pt x="96" y="156"/>
                  </a:lnTo>
                  <a:lnTo>
                    <a:pt x="66" y="17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6" y="132"/>
                  </a:lnTo>
                  <a:lnTo>
                    <a:pt x="36" y="114"/>
                  </a:lnTo>
                  <a:lnTo>
                    <a:pt x="36" y="120"/>
                  </a:lnTo>
                  <a:lnTo>
                    <a:pt x="0" y="150"/>
                  </a:lnTo>
                  <a:lnTo>
                    <a:pt x="18" y="192"/>
                  </a:lnTo>
                  <a:lnTo>
                    <a:pt x="12" y="198"/>
                  </a:lnTo>
                  <a:lnTo>
                    <a:pt x="66" y="240"/>
                  </a:lnTo>
                  <a:lnTo>
                    <a:pt x="66" y="269"/>
                  </a:lnTo>
                  <a:lnTo>
                    <a:pt x="90" y="287"/>
                  </a:lnTo>
                  <a:lnTo>
                    <a:pt x="132" y="407"/>
                  </a:lnTo>
                  <a:lnTo>
                    <a:pt x="180" y="485"/>
                  </a:lnTo>
                  <a:lnTo>
                    <a:pt x="168" y="497"/>
                  </a:lnTo>
                  <a:lnTo>
                    <a:pt x="329" y="604"/>
                  </a:lnTo>
                  <a:lnTo>
                    <a:pt x="371" y="658"/>
                  </a:lnTo>
                  <a:lnTo>
                    <a:pt x="407" y="634"/>
                  </a:lnTo>
                  <a:lnTo>
                    <a:pt x="419" y="63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8" name="Freeform 252"/>
            <p:cNvSpPr>
              <a:spLocks/>
            </p:cNvSpPr>
            <p:nvPr/>
          </p:nvSpPr>
          <p:spPr bwMode="auto">
            <a:xfrm>
              <a:off x="2288" y="1843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24 w 24"/>
                <a:gd name="T3" fmla="*/ 0 h 36"/>
                <a:gd name="T4" fmla="*/ 24 w 24"/>
                <a:gd name="T5" fmla="*/ 0 h 36"/>
                <a:gd name="T6" fmla="*/ 0 w 24"/>
                <a:gd name="T7" fmla="*/ 36 h 36"/>
                <a:gd name="T8" fmla="*/ 0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9" name="Freeform 253"/>
            <p:cNvSpPr>
              <a:spLocks/>
            </p:cNvSpPr>
            <p:nvPr/>
          </p:nvSpPr>
          <p:spPr bwMode="auto">
            <a:xfrm>
              <a:off x="2114" y="1753"/>
              <a:ext cx="72" cy="54"/>
            </a:xfrm>
            <a:custGeom>
              <a:avLst/>
              <a:gdLst>
                <a:gd name="T0" fmla="*/ 72 w 72"/>
                <a:gd name="T1" fmla="*/ 54 h 54"/>
                <a:gd name="T2" fmla="*/ 42 w 72"/>
                <a:gd name="T3" fmla="*/ 12 h 54"/>
                <a:gd name="T4" fmla="*/ 0 w 72"/>
                <a:gd name="T5" fmla="*/ 0 h 54"/>
                <a:gd name="T6" fmla="*/ 42 w 72"/>
                <a:gd name="T7" fmla="*/ 12 h 54"/>
                <a:gd name="T8" fmla="*/ 72 w 72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4">
                  <a:moveTo>
                    <a:pt x="72" y="54"/>
                  </a:moveTo>
                  <a:lnTo>
                    <a:pt x="42" y="12"/>
                  </a:lnTo>
                  <a:lnTo>
                    <a:pt x="0" y="0"/>
                  </a:lnTo>
                  <a:lnTo>
                    <a:pt x="42" y="12"/>
                  </a:lnTo>
                  <a:lnTo>
                    <a:pt x="72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0" name="Freeform 254"/>
            <p:cNvSpPr>
              <a:spLocks/>
            </p:cNvSpPr>
            <p:nvPr/>
          </p:nvSpPr>
          <p:spPr bwMode="auto">
            <a:xfrm>
              <a:off x="2204" y="1831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0 w 24"/>
                <a:gd name="T3" fmla="*/ 0 h 6"/>
                <a:gd name="T4" fmla="*/ 0 w 24"/>
                <a:gd name="T5" fmla="*/ 0 h 6"/>
                <a:gd name="T6" fmla="*/ 24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1" name="Freeform 255"/>
            <p:cNvSpPr>
              <a:spLocks/>
            </p:cNvSpPr>
            <p:nvPr/>
          </p:nvSpPr>
          <p:spPr bwMode="auto">
            <a:xfrm>
              <a:off x="2300" y="1891"/>
              <a:ext cx="12" cy="6"/>
            </a:xfrm>
            <a:custGeom>
              <a:avLst/>
              <a:gdLst>
                <a:gd name="T0" fmla="*/ 12 w 12"/>
                <a:gd name="T1" fmla="*/ 6 h 6"/>
                <a:gd name="T2" fmla="*/ 0 w 12"/>
                <a:gd name="T3" fmla="*/ 0 h 6"/>
                <a:gd name="T4" fmla="*/ 12 w 12"/>
                <a:gd name="T5" fmla="*/ 6 h 6"/>
                <a:gd name="T6" fmla="*/ 12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" name="Freeform 256"/>
            <p:cNvSpPr>
              <a:spLocks/>
            </p:cNvSpPr>
            <p:nvPr/>
          </p:nvSpPr>
          <p:spPr bwMode="auto">
            <a:xfrm>
              <a:off x="2114" y="1753"/>
              <a:ext cx="18" cy="36"/>
            </a:xfrm>
            <a:custGeom>
              <a:avLst/>
              <a:gdLst>
                <a:gd name="T0" fmla="*/ 18 w 18"/>
                <a:gd name="T1" fmla="*/ 36 h 36"/>
                <a:gd name="T2" fmla="*/ 0 w 18"/>
                <a:gd name="T3" fmla="*/ 0 h 36"/>
                <a:gd name="T4" fmla="*/ 18 w 18"/>
                <a:gd name="T5" fmla="*/ 36 h 36"/>
                <a:gd name="T6" fmla="*/ 18 w 18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6">
                  <a:moveTo>
                    <a:pt x="18" y="36"/>
                  </a:moveTo>
                  <a:lnTo>
                    <a:pt x="0" y="0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3" name="Freeform 257"/>
            <p:cNvSpPr>
              <a:spLocks/>
            </p:cNvSpPr>
            <p:nvPr/>
          </p:nvSpPr>
          <p:spPr bwMode="auto">
            <a:xfrm>
              <a:off x="1977" y="1891"/>
              <a:ext cx="30" cy="36"/>
            </a:xfrm>
            <a:custGeom>
              <a:avLst/>
              <a:gdLst>
                <a:gd name="T0" fmla="*/ 30 w 30"/>
                <a:gd name="T1" fmla="*/ 18 h 36"/>
                <a:gd name="T2" fmla="*/ 0 w 30"/>
                <a:gd name="T3" fmla="*/ 36 h 36"/>
                <a:gd name="T4" fmla="*/ 30 w 30"/>
                <a:gd name="T5" fmla="*/ 18 h 36"/>
                <a:gd name="T6" fmla="*/ 30 w 30"/>
                <a:gd name="T7" fmla="*/ 0 h 36"/>
                <a:gd name="T8" fmla="*/ 30 w 30"/>
                <a:gd name="T9" fmla="*/ 0 h 36"/>
                <a:gd name="T10" fmla="*/ 30 w 30"/>
                <a:gd name="T1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6">
                  <a:moveTo>
                    <a:pt x="30" y="18"/>
                  </a:moveTo>
                  <a:lnTo>
                    <a:pt x="0" y="36"/>
                  </a:lnTo>
                  <a:lnTo>
                    <a:pt x="30" y="18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4" name="Freeform 258"/>
            <p:cNvSpPr>
              <a:spLocks/>
            </p:cNvSpPr>
            <p:nvPr/>
          </p:nvSpPr>
          <p:spPr bwMode="auto">
            <a:xfrm>
              <a:off x="1941" y="1885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0 w 6"/>
                <a:gd name="T5" fmla="*/ 12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5" name="Freeform 259"/>
            <p:cNvSpPr>
              <a:spLocks/>
            </p:cNvSpPr>
            <p:nvPr/>
          </p:nvSpPr>
          <p:spPr bwMode="auto">
            <a:xfrm>
              <a:off x="3006" y="1729"/>
              <a:ext cx="24" cy="18"/>
            </a:xfrm>
            <a:custGeom>
              <a:avLst/>
              <a:gdLst>
                <a:gd name="T0" fmla="*/ 6 w 24"/>
                <a:gd name="T1" fmla="*/ 0 h 18"/>
                <a:gd name="T2" fmla="*/ 0 w 24"/>
                <a:gd name="T3" fmla="*/ 12 h 18"/>
                <a:gd name="T4" fmla="*/ 24 w 24"/>
                <a:gd name="T5" fmla="*/ 18 h 18"/>
                <a:gd name="T6" fmla="*/ 6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6" y="0"/>
                  </a:moveTo>
                  <a:lnTo>
                    <a:pt x="0" y="12"/>
                  </a:lnTo>
                  <a:lnTo>
                    <a:pt x="24" y="1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6" name="Freeform 260"/>
            <p:cNvSpPr>
              <a:spLocks/>
            </p:cNvSpPr>
            <p:nvPr/>
          </p:nvSpPr>
          <p:spPr bwMode="auto">
            <a:xfrm>
              <a:off x="2982" y="1747"/>
              <a:ext cx="18" cy="2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4 h 4"/>
                <a:gd name="T4" fmla="*/ 3 w 3"/>
                <a:gd name="T5" fmla="*/ 2 h 4"/>
                <a:gd name="T6" fmla="*/ 1 w 3"/>
                <a:gd name="T7" fmla="*/ 0 h 4"/>
                <a:gd name="T8" fmla="*/ 0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0" y="3"/>
                    <a:pt x="1" y="4"/>
                    <a:pt x="1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7" name="Freeform 261"/>
            <p:cNvSpPr>
              <a:spLocks noEditPoints="1"/>
            </p:cNvSpPr>
            <p:nvPr/>
          </p:nvSpPr>
          <p:spPr bwMode="auto">
            <a:xfrm>
              <a:off x="2174" y="1562"/>
              <a:ext cx="1382" cy="1448"/>
            </a:xfrm>
            <a:custGeom>
              <a:avLst/>
              <a:gdLst>
                <a:gd name="T0" fmla="*/ 113 w 231"/>
                <a:gd name="T1" fmla="*/ 15 h 242"/>
                <a:gd name="T2" fmla="*/ 83 w 231"/>
                <a:gd name="T3" fmla="*/ 0 h 242"/>
                <a:gd name="T4" fmla="*/ 65 w 231"/>
                <a:gd name="T5" fmla="*/ 9 h 242"/>
                <a:gd name="T6" fmla="*/ 57 w 231"/>
                <a:gd name="T7" fmla="*/ 15 h 242"/>
                <a:gd name="T8" fmla="*/ 39 w 231"/>
                <a:gd name="T9" fmla="*/ 19 h 242"/>
                <a:gd name="T10" fmla="*/ 30 w 231"/>
                <a:gd name="T11" fmla="*/ 20 h 242"/>
                <a:gd name="T12" fmla="*/ 23 w 231"/>
                <a:gd name="T13" fmla="*/ 28 h 242"/>
                <a:gd name="T14" fmla="*/ 23 w 231"/>
                <a:gd name="T15" fmla="*/ 56 h 242"/>
                <a:gd name="T16" fmla="*/ 0 w 231"/>
                <a:gd name="T17" fmla="*/ 76 h 242"/>
                <a:gd name="T18" fmla="*/ 21 w 231"/>
                <a:gd name="T19" fmla="*/ 96 h 242"/>
                <a:gd name="T20" fmla="*/ 33 w 231"/>
                <a:gd name="T21" fmla="*/ 96 h 242"/>
                <a:gd name="T22" fmla="*/ 50 w 231"/>
                <a:gd name="T23" fmla="*/ 97 h 242"/>
                <a:gd name="T24" fmla="*/ 76 w 231"/>
                <a:gd name="T25" fmla="*/ 111 h 242"/>
                <a:gd name="T26" fmla="*/ 81 w 231"/>
                <a:gd name="T27" fmla="*/ 127 h 242"/>
                <a:gd name="T28" fmla="*/ 96 w 231"/>
                <a:gd name="T29" fmla="*/ 143 h 242"/>
                <a:gd name="T30" fmla="*/ 93 w 231"/>
                <a:gd name="T31" fmla="*/ 154 h 242"/>
                <a:gd name="T32" fmla="*/ 94 w 231"/>
                <a:gd name="T33" fmla="*/ 165 h 242"/>
                <a:gd name="T34" fmla="*/ 108 w 231"/>
                <a:gd name="T35" fmla="*/ 168 h 242"/>
                <a:gd name="T36" fmla="*/ 115 w 231"/>
                <a:gd name="T37" fmla="*/ 177 h 242"/>
                <a:gd name="T38" fmla="*/ 114 w 231"/>
                <a:gd name="T39" fmla="*/ 187 h 242"/>
                <a:gd name="T40" fmla="*/ 118 w 231"/>
                <a:gd name="T41" fmla="*/ 187 h 242"/>
                <a:gd name="T42" fmla="*/ 96 w 231"/>
                <a:gd name="T43" fmla="*/ 219 h 242"/>
                <a:gd name="T44" fmla="*/ 100 w 231"/>
                <a:gd name="T45" fmla="*/ 218 h 242"/>
                <a:gd name="T46" fmla="*/ 122 w 231"/>
                <a:gd name="T47" fmla="*/ 237 h 242"/>
                <a:gd name="T48" fmla="*/ 129 w 231"/>
                <a:gd name="T49" fmla="*/ 232 h 242"/>
                <a:gd name="T50" fmla="*/ 148 w 231"/>
                <a:gd name="T51" fmla="*/ 206 h 242"/>
                <a:gd name="T52" fmla="*/ 148 w 231"/>
                <a:gd name="T53" fmla="*/ 192 h 242"/>
                <a:gd name="T54" fmla="*/ 168 w 231"/>
                <a:gd name="T55" fmla="*/ 176 h 242"/>
                <a:gd name="T56" fmla="*/ 187 w 231"/>
                <a:gd name="T57" fmla="*/ 170 h 242"/>
                <a:gd name="T58" fmla="*/ 194 w 231"/>
                <a:gd name="T59" fmla="*/ 159 h 242"/>
                <a:gd name="T60" fmla="*/ 201 w 231"/>
                <a:gd name="T61" fmla="*/ 149 h 242"/>
                <a:gd name="T62" fmla="*/ 205 w 231"/>
                <a:gd name="T63" fmla="*/ 125 h 242"/>
                <a:gd name="T64" fmla="*/ 209 w 231"/>
                <a:gd name="T65" fmla="*/ 109 h 242"/>
                <a:gd name="T66" fmla="*/ 229 w 231"/>
                <a:gd name="T67" fmla="*/ 83 h 242"/>
                <a:gd name="T68" fmla="*/ 219 w 231"/>
                <a:gd name="T69" fmla="*/ 62 h 242"/>
                <a:gd name="T70" fmla="*/ 189 w 231"/>
                <a:gd name="T71" fmla="*/ 49 h 242"/>
                <a:gd name="T72" fmla="*/ 171 w 231"/>
                <a:gd name="T73" fmla="*/ 40 h 242"/>
                <a:gd name="T74" fmla="*/ 154 w 231"/>
                <a:gd name="T75" fmla="*/ 34 h 242"/>
                <a:gd name="T76" fmla="*/ 145 w 231"/>
                <a:gd name="T77" fmla="*/ 46 h 242"/>
                <a:gd name="T78" fmla="*/ 137 w 231"/>
                <a:gd name="T79" fmla="*/ 40 h 242"/>
                <a:gd name="T80" fmla="*/ 143 w 231"/>
                <a:gd name="T81" fmla="*/ 22 h 242"/>
                <a:gd name="T82" fmla="*/ 133 w 231"/>
                <a:gd name="T83" fmla="*/ 7 h 242"/>
                <a:gd name="T84" fmla="*/ 122 w 231"/>
                <a:gd name="T85" fmla="*/ 19 h 242"/>
                <a:gd name="T86" fmla="*/ 137 w 231"/>
                <a:gd name="T87" fmla="*/ 219 h 242"/>
                <a:gd name="T88" fmla="*/ 129 w 231"/>
                <a:gd name="T89" fmla="*/ 231 h 242"/>
                <a:gd name="T90" fmla="*/ 131 w 231"/>
                <a:gd name="T91" fmla="*/ 22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1" h="242">
                  <a:moveTo>
                    <a:pt x="122" y="19"/>
                  </a:moveTo>
                  <a:cubicBezTo>
                    <a:pt x="117" y="17"/>
                    <a:pt x="117" y="17"/>
                    <a:pt x="117" y="17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81" y="120"/>
                    <a:pt x="81" y="120"/>
                    <a:pt x="81" y="120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33"/>
                    <a:pt x="91" y="133"/>
                    <a:pt x="91" y="13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60"/>
                    <a:pt x="94" y="160"/>
                    <a:pt x="94" y="160"/>
                  </a:cubicBezTo>
                  <a:cubicBezTo>
                    <a:pt x="94" y="165"/>
                    <a:pt x="94" y="165"/>
                    <a:pt x="94" y="165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8" y="187"/>
                    <a:pt x="118" y="187"/>
                    <a:pt x="118" y="187"/>
                  </a:cubicBezTo>
                  <a:cubicBezTo>
                    <a:pt x="119" y="197"/>
                    <a:pt x="119" y="197"/>
                    <a:pt x="119" y="197"/>
                  </a:cubicBezTo>
                  <a:cubicBezTo>
                    <a:pt x="112" y="200"/>
                    <a:pt x="112" y="200"/>
                    <a:pt x="112" y="200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7" y="226"/>
                    <a:pt x="107" y="226"/>
                    <a:pt x="107" y="226"/>
                  </a:cubicBezTo>
                  <a:cubicBezTo>
                    <a:pt x="119" y="231"/>
                    <a:pt x="119" y="231"/>
                    <a:pt x="119" y="231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9" y="232"/>
                    <a:pt x="129" y="232"/>
                    <a:pt x="129" y="232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9" y="200"/>
                    <a:pt x="149" y="200"/>
                    <a:pt x="149" y="200"/>
                  </a:cubicBezTo>
                  <a:cubicBezTo>
                    <a:pt x="150" y="199"/>
                    <a:pt x="150" y="199"/>
                    <a:pt x="150" y="199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50" y="188"/>
                    <a:pt x="150" y="188"/>
                    <a:pt x="150" y="188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68" y="176"/>
                    <a:pt x="168" y="176"/>
                    <a:pt x="168" y="176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3" y="170"/>
                    <a:pt x="173" y="170"/>
                    <a:pt x="173" y="170"/>
                  </a:cubicBezTo>
                  <a:cubicBezTo>
                    <a:pt x="187" y="170"/>
                    <a:pt x="187" y="170"/>
                    <a:pt x="187" y="170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194" y="159"/>
                    <a:pt x="194" y="159"/>
                    <a:pt x="194" y="159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9" y="151"/>
                    <a:pt x="199" y="151"/>
                    <a:pt x="199" y="151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5" y="125"/>
                    <a:pt x="205" y="125"/>
                    <a:pt x="205" y="125"/>
                  </a:cubicBezTo>
                  <a:cubicBezTo>
                    <a:pt x="205" y="122"/>
                    <a:pt x="205" y="122"/>
                    <a:pt x="205" y="122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22" y="93"/>
                    <a:pt x="222" y="93"/>
                    <a:pt x="222" y="93"/>
                  </a:cubicBezTo>
                  <a:cubicBezTo>
                    <a:pt x="229" y="83"/>
                    <a:pt x="229" y="83"/>
                    <a:pt x="229" y="83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26" y="61"/>
                    <a:pt x="226" y="61"/>
                    <a:pt x="226" y="61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52"/>
                    <a:pt x="208" y="52"/>
                    <a:pt x="208" y="52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8"/>
                    <a:pt x="132" y="8"/>
                    <a:pt x="132" y="8"/>
                  </a:cubicBezTo>
                  <a:lnTo>
                    <a:pt x="122" y="19"/>
                  </a:lnTo>
                  <a:close/>
                  <a:moveTo>
                    <a:pt x="133" y="219"/>
                  </a:moveTo>
                  <a:cubicBezTo>
                    <a:pt x="133" y="219"/>
                    <a:pt x="134" y="221"/>
                    <a:pt x="135" y="221"/>
                  </a:cubicBezTo>
                  <a:cubicBezTo>
                    <a:pt x="135" y="221"/>
                    <a:pt x="137" y="219"/>
                    <a:pt x="137" y="219"/>
                  </a:cubicBezTo>
                  <a:cubicBezTo>
                    <a:pt x="133" y="227"/>
                    <a:pt x="133" y="227"/>
                    <a:pt x="133" y="227"/>
                  </a:cubicBezTo>
                  <a:cubicBezTo>
                    <a:pt x="133" y="228"/>
                    <a:pt x="133" y="228"/>
                    <a:pt x="133" y="228"/>
                  </a:cubicBezTo>
                  <a:cubicBezTo>
                    <a:pt x="129" y="231"/>
                    <a:pt x="129" y="231"/>
                    <a:pt x="129" y="231"/>
                  </a:cubicBezTo>
                  <a:cubicBezTo>
                    <a:pt x="127" y="231"/>
                    <a:pt x="127" y="231"/>
                    <a:pt x="127" y="231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31" y="226"/>
                    <a:pt x="131" y="226"/>
                    <a:pt x="131" y="226"/>
                  </a:cubicBezTo>
                  <a:lnTo>
                    <a:pt x="133" y="219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8" name="Freeform 262"/>
            <p:cNvSpPr>
              <a:spLocks/>
            </p:cNvSpPr>
            <p:nvPr/>
          </p:nvSpPr>
          <p:spPr bwMode="auto">
            <a:xfrm>
              <a:off x="3000" y="1753"/>
              <a:ext cx="77" cy="54"/>
            </a:xfrm>
            <a:custGeom>
              <a:avLst/>
              <a:gdLst>
                <a:gd name="T0" fmla="*/ 7 w 13"/>
                <a:gd name="T1" fmla="*/ 1 h 9"/>
                <a:gd name="T2" fmla="*/ 3 w 13"/>
                <a:gd name="T3" fmla="*/ 0 h 9"/>
                <a:gd name="T4" fmla="*/ 0 w 13"/>
                <a:gd name="T5" fmla="*/ 2 h 9"/>
                <a:gd name="T6" fmla="*/ 1 w 13"/>
                <a:gd name="T7" fmla="*/ 9 h 9"/>
                <a:gd name="T8" fmla="*/ 8 w 13"/>
                <a:gd name="T9" fmla="*/ 9 h 9"/>
                <a:gd name="T10" fmla="*/ 13 w 13"/>
                <a:gd name="T11" fmla="*/ 4 h 9"/>
                <a:gd name="T12" fmla="*/ 12 w 13"/>
                <a:gd name="T13" fmla="*/ 1 h 9"/>
                <a:gd name="T14" fmla="*/ 7 w 13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9">
                  <a:moveTo>
                    <a:pt x="7" y="1"/>
                  </a:moveTo>
                  <a:cubicBezTo>
                    <a:pt x="6" y="1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7" y="1"/>
                    <a:pt x="7" y="1"/>
                  </a:cubicBez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9" name="Freeform 263"/>
            <p:cNvSpPr>
              <a:spLocks/>
            </p:cNvSpPr>
            <p:nvPr/>
          </p:nvSpPr>
          <p:spPr bwMode="auto">
            <a:xfrm>
              <a:off x="2402" y="1675"/>
              <a:ext cx="6" cy="0"/>
            </a:xfrm>
            <a:custGeom>
              <a:avLst/>
              <a:gdLst>
                <a:gd name="T0" fmla="*/ 6 w 6"/>
                <a:gd name="T1" fmla="*/ 0 w 6"/>
                <a:gd name="T2" fmla="*/ 6 w 6"/>
                <a:gd name="T3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0" name="Freeform 264"/>
            <p:cNvSpPr>
              <a:spLocks/>
            </p:cNvSpPr>
            <p:nvPr/>
          </p:nvSpPr>
          <p:spPr bwMode="auto">
            <a:xfrm>
              <a:off x="2354" y="1675"/>
              <a:ext cx="48" cy="6"/>
            </a:xfrm>
            <a:custGeom>
              <a:avLst/>
              <a:gdLst>
                <a:gd name="T0" fmla="*/ 48 w 48"/>
                <a:gd name="T1" fmla="*/ 0 h 6"/>
                <a:gd name="T2" fmla="*/ 0 w 48"/>
                <a:gd name="T3" fmla="*/ 6 h 6"/>
                <a:gd name="T4" fmla="*/ 48 w 48"/>
                <a:gd name="T5" fmla="*/ 0 h 6"/>
                <a:gd name="T6" fmla="*/ 48 w 4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">
                  <a:moveTo>
                    <a:pt x="48" y="0"/>
                  </a:moveTo>
                  <a:lnTo>
                    <a:pt x="0" y="6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1" name="Rectangle 265"/>
            <p:cNvSpPr>
              <a:spLocks noChangeArrowheads="1"/>
            </p:cNvSpPr>
            <p:nvPr/>
          </p:nvSpPr>
          <p:spPr bwMode="auto">
            <a:xfrm>
              <a:off x="2312" y="1897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2" name="Freeform 266"/>
            <p:cNvSpPr>
              <a:spLocks/>
            </p:cNvSpPr>
            <p:nvPr/>
          </p:nvSpPr>
          <p:spPr bwMode="auto">
            <a:xfrm>
              <a:off x="2312" y="1729"/>
              <a:ext cx="24" cy="168"/>
            </a:xfrm>
            <a:custGeom>
              <a:avLst/>
              <a:gdLst>
                <a:gd name="T0" fmla="*/ 0 w 24"/>
                <a:gd name="T1" fmla="*/ 0 h 168"/>
                <a:gd name="T2" fmla="*/ 24 w 24"/>
                <a:gd name="T3" fmla="*/ 54 h 168"/>
                <a:gd name="T4" fmla="*/ 0 w 24"/>
                <a:gd name="T5" fmla="*/ 168 h 168"/>
                <a:gd name="T6" fmla="*/ 24 w 24"/>
                <a:gd name="T7" fmla="*/ 54 h 168"/>
                <a:gd name="T8" fmla="*/ 0 w 24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8">
                  <a:moveTo>
                    <a:pt x="0" y="0"/>
                  </a:moveTo>
                  <a:lnTo>
                    <a:pt x="24" y="54"/>
                  </a:lnTo>
                  <a:lnTo>
                    <a:pt x="0" y="168"/>
                  </a:lnTo>
                  <a:lnTo>
                    <a:pt x="24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3" name="Freeform 267"/>
            <p:cNvSpPr>
              <a:spLocks/>
            </p:cNvSpPr>
            <p:nvPr/>
          </p:nvSpPr>
          <p:spPr bwMode="auto">
            <a:xfrm>
              <a:off x="2515" y="1651"/>
              <a:ext cx="42" cy="12"/>
            </a:xfrm>
            <a:custGeom>
              <a:avLst/>
              <a:gdLst>
                <a:gd name="T0" fmla="*/ 0 w 42"/>
                <a:gd name="T1" fmla="*/ 0 h 12"/>
                <a:gd name="T2" fmla="*/ 42 w 42"/>
                <a:gd name="T3" fmla="*/ 12 h 12"/>
                <a:gd name="T4" fmla="*/ 0 w 42"/>
                <a:gd name="T5" fmla="*/ 0 h 12"/>
                <a:gd name="T6" fmla="*/ 0 w 4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2">
                  <a:moveTo>
                    <a:pt x="0" y="0"/>
                  </a:moveTo>
                  <a:lnTo>
                    <a:pt x="4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4" name="Freeform 268"/>
            <p:cNvSpPr>
              <a:spLocks/>
            </p:cNvSpPr>
            <p:nvPr/>
          </p:nvSpPr>
          <p:spPr bwMode="auto">
            <a:xfrm>
              <a:off x="2563" y="1604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0 w 18"/>
                <a:gd name="T3" fmla="*/ 12 h 12"/>
                <a:gd name="T4" fmla="*/ 0 w 18"/>
                <a:gd name="T5" fmla="*/ 12 h 12"/>
                <a:gd name="T6" fmla="*/ 18 w 1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5" name="Freeform 269"/>
            <p:cNvSpPr>
              <a:spLocks/>
            </p:cNvSpPr>
            <p:nvPr/>
          </p:nvSpPr>
          <p:spPr bwMode="auto">
            <a:xfrm>
              <a:off x="2408" y="1663"/>
              <a:ext cx="149" cy="66"/>
            </a:xfrm>
            <a:custGeom>
              <a:avLst/>
              <a:gdLst>
                <a:gd name="T0" fmla="*/ 53 w 149"/>
                <a:gd name="T1" fmla="*/ 66 h 66"/>
                <a:gd name="T2" fmla="*/ 149 w 149"/>
                <a:gd name="T3" fmla="*/ 0 h 66"/>
                <a:gd name="T4" fmla="*/ 53 w 149"/>
                <a:gd name="T5" fmla="*/ 66 h 66"/>
                <a:gd name="T6" fmla="*/ 0 w 149"/>
                <a:gd name="T7" fmla="*/ 12 h 66"/>
                <a:gd name="T8" fmla="*/ 0 w 149"/>
                <a:gd name="T9" fmla="*/ 12 h 66"/>
                <a:gd name="T10" fmla="*/ 53 w 149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66">
                  <a:moveTo>
                    <a:pt x="53" y="66"/>
                  </a:moveTo>
                  <a:lnTo>
                    <a:pt x="149" y="0"/>
                  </a:lnTo>
                  <a:lnTo>
                    <a:pt x="53" y="6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53" y="6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6" name="Freeform 270"/>
            <p:cNvSpPr>
              <a:spLocks/>
            </p:cNvSpPr>
            <p:nvPr/>
          </p:nvSpPr>
          <p:spPr bwMode="auto">
            <a:xfrm>
              <a:off x="2850" y="1651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0 w 24"/>
                <a:gd name="T3" fmla="*/ 0 h 12"/>
                <a:gd name="T4" fmla="*/ 0 w 24"/>
                <a:gd name="T5" fmla="*/ 0 h 12"/>
                <a:gd name="T6" fmla="*/ 24 w 24"/>
                <a:gd name="T7" fmla="*/ 12 h 12"/>
                <a:gd name="T8" fmla="*/ 24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7" name="Freeform 271"/>
            <p:cNvSpPr>
              <a:spLocks/>
            </p:cNvSpPr>
            <p:nvPr/>
          </p:nvSpPr>
          <p:spPr bwMode="auto">
            <a:xfrm>
              <a:off x="2874" y="1610"/>
              <a:ext cx="90" cy="65"/>
            </a:xfrm>
            <a:custGeom>
              <a:avLst/>
              <a:gdLst>
                <a:gd name="T0" fmla="*/ 30 w 90"/>
                <a:gd name="T1" fmla="*/ 65 h 65"/>
                <a:gd name="T2" fmla="*/ 90 w 90"/>
                <a:gd name="T3" fmla="*/ 0 h 65"/>
                <a:gd name="T4" fmla="*/ 30 w 90"/>
                <a:gd name="T5" fmla="*/ 65 h 65"/>
                <a:gd name="T6" fmla="*/ 0 w 90"/>
                <a:gd name="T7" fmla="*/ 53 h 65"/>
                <a:gd name="T8" fmla="*/ 0 w 90"/>
                <a:gd name="T9" fmla="*/ 53 h 65"/>
                <a:gd name="T10" fmla="*/ 30 w 90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65">
                  <a:moveTo>
                    <a:pt x="30" y="65"/>
                  </a:moveTo>
                  <a:lnTo>
                    <a:pt x="90" y="0"/>
                  </a:lnTo>
                  <a:lnTo>
                    <a:pt x="30" y="6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0" y="6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8" name="Freeform 272"/>
            <p:cNvSpPr>
              <a:spLocks/>
            </p:cNvSpPr>
            <p:nvPr/>
          </p:nvSpPr>
          <p:spPr bwMode="auto">
            <a:xfrm>
              <a:off x="2228" y="1897"/>
              <a:ext cx="84" cy="30"/>
            </a:xfrm>
            <a:custGeom>
              <a:avLst/>
              <a:gdLst>
                <a:gd name="T0" fmla="*/ 84 w 84"/>
                <a:gd name="T1" fmla="*/ 0 h 30"/>
                <a:gd name="T2" fmla="*/ 0 w 84"/>
                <a:gd name="T3" fmla="*/ 30 h 30"/>
                <a:gd name="T4" fmla="*/ 84 w 84"/>
                <a:gd name="T5" fmla="*/ 0 h 30"/>
                <a:gd name="T6" fmla="*/ 84 w 84"/>
                <a:gd name="T7" fmla="*/ 0 h 30"/>
                <a:gd name="T8" fmla="*/ 84 w 84"/>
                <a:gd name="T9" fmla="*/ 0 h 30"/>
                <a:gd name="T10" fmla="*/ 84 w 84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30">
                  <a:moveTo>
                    <a:pt x="84" y="0"/>
                  </a:moveTo>
                  <a:lnTo>
                    <a:pt x="0" y="3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9" name="Freeform 273"/>
            <p:cNvSpPr>
              <a:spLocks/>
            </p:cNvSpPr>
            <p:nvPr/>
          </p:nvSpPr>
          <p:spPr bwMode="auto">
            <a:xfrm>
              <a:off x="2246" y="2070"/>
              <a:ext cx="54" cy="66"/>
            </a:xfrm>
            <a:custGeom>
              <a:avLst/>
              <a:gdLst>
                <a:gd name="T0" fmla="*/ 54 w 54"/>
                <a:gd name="T1" fmla="*/ 66 h 66"/>
                <a:gd name="T2" fmla="*/ 48 w 54"/>
                <a:gd name="T3" fmla="*/ 0 h 66"/>
                <a:gd name="T4" fmla="*/ 0 w 54"/>
                <a:gd name="T5" fmla="*/ 30 h 66"/>
                <a:gd name="T6" fmla="*/ 48 w 54"/>
                <a:gd name="T7" fmla="*/ 0 h 66"/>
                <a:gd name="T8" fmla="*/ 54 w 54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6">
                  <a:moveTo>
                    <a:pt x="54" y="66"/>
                  </a:moveTo>
                  <a:lnTo>
                    <a:pt x="48" y="0"/>
                  </a:lnTo>
                  <a:lnTo>
                    <a:pt x="0" y="30"/>
                  </a:lnTo>
                  <a:lnTo>
                    <a:pt x="48" y="0"/>
                  </a:lnTo>
                  <a:lnTo>
                    <a:pt x="54" y="6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0" name="Rectangle 274"/>
            <p:cNvSpPr>
              <a:spLocks noChangeArrowheads="1"/>
            </p:cNvSpPr>
            <p:nvPr/>
          </p:nvSpPr>
          <p:spPr bwMode="auto">
            <a:xfrm>
              <a:off x="2312" y="1897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1" name="Freeform 275"/>
            <p:cNvSpPr>
              <a:spLocks noEditPoints="1"/>
            </p:cNvSpPr>
            <p:nvPr/>
          </p:nvSpPr>
          <p:spPr bwMode="auto">
            <a:xfrm>
              <a:off x="2324" y="2088"/>
              <a:ext cx="424" cy="491"/>
            </a:xfrm>
            <a:custGeom>
              <a:avLst/>
              <a:gdLst>
                <a:gd name="T0" fmla="*/ 0 w 424"/>
                <a:gd name="T1" fmla="*/ 48 h 491"/>
                <a:gd name="T2" fmla="*/ 18 w 424"/>
                <a:gd name="T3" fmla="*/ 84 h 491"/>
                <a:gd name="T4" fmla="*/ 30 w 424"/>
                <a:gd name="T5" fmla="*/ 108 h 491"/>
                <a:gd name="T6" fmla="*/ 6 w 424"/>
                <a:gd name="T7" fmla="*/ 216 h 491"/>
                <a:gd name="T8" fmla="*/ 12 w 424"/>
                <a:gd name="T9" fmla="*/ 222 h 491"/>
                <a:gd name="T10" fmla="*/ 30 w 424"/>
                <a:gd name="T11" fmla="*/ 222 h 491"/>
                <a:gd name="T12" fmla="*/ 36 w 424"/>
                <a:gd name="T13" fmla="*/ 240 h 491"/>
                <a:gd name="T14" fmla="*/ 24 w 424"/>
                <a:gd name="T15" fmla="*/ 240 h 491"/>
                <a:gd name="T16" fmla="*/ 0 w 424"/>
                <a:gd name="T17" fmla="*/ 281 h 491"/>
                <a:gd name="T18" fmla="*/ 6 w 424"/>
                <a:gd name="T19" fmla="*/ 299 h 491"/>
                <a:gd name="T20" fmla="*/ 18 w 424"/>
                <a:gd name="T21" fmla="*/ 299 h 491"/>
                <a:gd name="T22" fmla="*/ 18 w 424"/>
                <a:gd name="T23" fmla="*/ 335 h 491"/>
                <a:gd name="T24" fmla="*/ 42 w 424"/>
                <a:gd name="T25" fmla="*/ 359 h 491"/>
                <a:gd name="T26" fmla="*/ 24 w 424"/>
                <a:gd name="T27" fmla="*/ 383 h 491"/>
                <a:gd name="T28" fmla="*/ 48 w 424"/>
                <a:gd name="T29" fmla="*/ 413 h 491"/>
                <a:gd name="T30" fmla="*/ 54 w 424"/>
                <a:gd name="T31" fmla="*/ 491 h 491"/>
                <a:gd name="T32" fmla="*/ 90 w 424"/>
                <a:gd name="T33" fmla="*/ 491 h 491"/>
                <a:gd name="T34" fmla="*/ 95 w 424"/>
                <a:gd name="T35" fmla="*/ 473 h 491"/>
                <a:gd name="T36" fmla="*/ 125 w 424"/>
                <a:gd name="T37" fmla="*/ 449 h 491"/>
                <a:gd name="T38" fmla="*/ 137 w 424"/>
                <a:gd name="T39" fmla="*/ 467 h 491"/>
                <a:gd name="T40" fmla="*/ 173 w 424"/>
                <a:gd name="T41" fmla="*/ 467 h 491"/>
                <a:gd name="T42" fmla="*/ 191 w 424"/>
                <a:gd name="T43" fmla="*/ 485 h 491"/>
                <a:gd name="T44" fmla="*/ 203 w 424"/>
                <a:gd name="T45" fmla="*/ 455 h 491"/>
                <a:gd name="T46" fmla="*/ 251 w 424"/>
                <a:gd name="T47" fmla="*/ 461 h 491"/>
                <a:gd name="T48" fmla="*/ 251 w 424"/>
                <a:gd name="T49" fmla="*/ 413 h 491"/>
                <a:gd name="T50" fmla="*/ 281 w 424"/>
                <a:gd name="T51" fmla="*/ 371 h 491"/>
                <a:gd name="T52" fmla="*/ 371 w 424"/>
                <a:gd name="T53" fmla="*/ 353 h 491"/>
                <a:gd name="T54" fmla="*/ 401 w 424"/>
                <a:gd name="T55" fmla="*/ 371 h 491"/>
                <a:gd name="T56" fmla="*/ 407 w 424"/>
                <a:gd name="T57" fmla="*/ 389 h 491"/>
                <a:gd name="T58" fmla="*/ 412 w 424"/>
                <a:gd name="T59" fmla="*/ 353 h 491"/>
                <a:gd name="T60" fmla="*/ 424 w 424"/>
                <a:gd name="T61" fmla="*/ 329 h 491"/>
                <a:gd name="T62" fmla="*/ 395 w 424"/>
                <a:gd name="T63" fmla="*/ 269 h 491"/>
                <a:gd name="T64" fmla="*/ 395 w 424"/>
                <a:gd name="T65" fmla="*/ 240 h 491"/>
                <a:gd name="T66" fmla="*/ 335 w 424"/>
                <a:gd name="T67" fmla="*/ 234 h 491"/>
                <a:gd name="T68" fmla="*/ 317 w 424"/>
                <a:gd name="T69" fmla="*/ 210 h 491"/>
                <a:gd name="T70" fmla="*/ 335 w 424"/>
                <a:gd name="T71" fmla="*/ 192 h 491"/>
                <a:gd name="T72" fmla="*/ 305 w 424"/>
                <a:gd name="T73" fmla="*/ 138 h 491"/>
                <a:gd name="T74" fmla="*/ 215 w 424"/>
                <a:gd name="T75" fmla="*/ 102 h 491"/>
                <a:gd name="T76" fmla="*/ 179 w 424"/>
                <a:gd name="T77" fmla="*/ 96 h 491"/>
                <a:gd name="T78" fmla="*/ 149 w 424"/>
                <a:gd name="T79" fmla="*/ 54 h 491"/>
                <a:gd name="T80" fmla="*/ 155 w 424"/>
                <a:gd name="T81" fmla="*/ 6 h 491"/>
                <a:gd name="T82" fmla="*/ 101 w 424"/>
                <a:gd name="T83" fmla="*/ 0 h 491"/>
                <a:gd name="T84" fmla="*/ 48 w 424"/>
                <a:gd name="T85" fmla="*/ 48 h 491"/>
                <a:gd name="T86" fmla="*/ 0 w 424"/>
                <a:gd name="T87" fmla="*/ 42 h 491"/>
                <a:gd name="T88" fmla="*/ 0 w 424"/>
                <a:gd name="T89" fmla="*/ 48 h 491"/>
                <a:gd name="T90" fmla="*/ 0 w 424"/>
                <a:gd name="T91" fmla="*/ 48 h 491"/>
                <a:gd name="T92" fmla="*/ 0 w 424"/>
                <a:gd name="T93" fmla="*/ 48 h 491"/>
                <a:gd name="T94" fmla="*/ 0 w 424"/>
                <a:gd name="T95" fmla="*/ 48 h 491"/>
                <a:gd name="T96" fmla="*/ 84 w 424"/>
                <a:gd name="T97" fmla="*/ 323 h 491"/>
                <a:gd name="T98" fmla="*/ 101 w 424"/>
                <a:gd name="T99" fmla="*/ 317 h 491"/>
                <a:gd name="T100" fmla="*/ 101 w 424"/>
                <a:gd name="T101" fmla="*/ 335 h 491"/>
                <a:gd name="T102" fmla="*/ 113 w 424"/>
                <a:gd name="T103" fmla="*/ 359 h 491"/>
                <a:gd name="T104" fmla="*/ 84 w 424"/>
                <a:gd name="T105" fmla="*/ 341 h 491"/>
                <a:gd name="T106" fmla="*/ 84 w 424"/>
                <a:gd name="T107" fmla="*/ 32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4" h="491">
                  <a:moveTo>
                    <a:pt x="0" y="48"/>
                  </a:moveTo>
                  <a:lnTo>
                    <a:pt x="18" y="84"/>
                  </a:lnTo>
                  <a:lnTo>
                    <a:pt x="30" y="108"/>
                  </a:lnTo>
                  <a:lnTo>
                    <a:pt x="6" y="216"/>
                  </a:lnTo>
                  <a:lnTo>
                    <a:pt x="12" y="222"/>
                  </a:lnTo>
                  <a:lnTo>
                    <a:pt x="30" y="222"/>
                  </a:lnTo>
                  <a:lnTo>
                    <a:pt x="36" y="240"/>
                  </a:lnTo>
                  <a:lnTo>
                    <a:pt x="24" y="240"/>
                  </a:lnTo>
                  <a:lnTo>
                    <a:pt x="0" y="281"/>
                  </a:lnTo>
                  <a:lnTo>
                    <a:pt x="6" y="299"/>
                  </a:lnTo>
                  <a:lnTo>
                    <a:pt x="18" y="299"/>
                  </a:lnTo>
                  <a:lnTo>
                    <a:pt x="18" y="335"/>
                  </a:lnTo>
                  <a:lnTo>
                    <a:pt x="42" y="359"/>
                  </a:lnTo>
                  <a:lnTo>
                    <a:pt x="24" y="383"/>
                  </a:lnTo>
                  <a:lnTo>
                    <a:pt x="48" y="413"/>
                  </a:lnTo>
                  <a:lnTo>
                    <a:pt x="54" y="491"/>
                  </a:lnTo>
                  <a:lnTo>
                    <a:pt x="90" y="491"/>
                  </a:lnTo>
                  <a:lnTo>
                    <a:pt x="95" y="473"/>
                  </a:lnTo>
                  <a:lnTo>
                    <a:pt x="125" y="449"/>
                  </a:lnTo>
                  <a:lnTo>
                    <a:pt x="137" y="467"/>
                  </a:lnTo>
                  <a:lnTo>
                    <a:pt x="173" y="467"/>
                  </a:lnTo>
                  <a:lnTo>
                    <a:pt x="191" y="485"/>
                  </a:lnTo>
                  <a:lnTo>
                    <a:pt x="203" y="455"/>
                  </a:lnTo>
                  <a:lnTo>
                    <a:pt x="251" y="461"/>
                  </a:lnTo>
                  <a:lnTo>
                    <a:pt x="251" y="413"/>
                  </a:lnTo>
                  <a:lnTo>
                    <a:pt x="281" y="371"/>
                  </a:lnTo>
                  <a:lnTo>
                    <a:pt x="371" y="353"/>
                  </a:lnTo>
                  <a:lnTo>
                    <a:pt x="401" y="371"/>
                  </a:lnTo>
                  <a:lnTo>
                    <a:pt x="407" y="389"/>
                  </a:lnTo>
                  <a:lnTo>
                    <a:pt x="412" y="353"/>
                  </a:lnTo>
                  <a:lnTo>
                    <a:pt x="424" y="329"/>
                  </a:lnTo>
                  <a:lnTo>
                    <a:pt x="395" y="269"/>
                  </a:lnTo>
                  <a:lnTo>
                    <a:pt x="395" y="240"/>
                  </a:lnTo>
                  <a:lnTo>
                    <a:pt x="335" y="234"/>
                  </a:lnTo>
                  <a:lnTo>
                    <a:pt x="317" y="210"/>
                  </a:lnTo>
                  <a:lnTo>
                    <a:pt x="335" y="192"/>
                  </a:lnTo>
                  <a:lnTo>
                    <a:pt x="305" y="138"/>
                  </a:lnTo>
                  <a:lnTo>
                    <a:pt x="215" y="102"/>
                  </a:lnTo>
                  <a:lnTo>
                    <a:pt x="179" y="96"/>
                  </a:lnTo>
                  <a:lnTo>
                    <a:pt x="149" y="54"/>
                  </a:lnTo>
                  <a:lnTo>
                    <a:pt x="155" y="6"/>
                  </a:lnTo>
                  <a:lnTo>
                    <a:pt x="101" y="0"/>
                  </a:lnTo>
                  <a:lnTo>
                    <a:pt x="48" y="48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84" y="323"/>
                  </a:moveTo>
                  <a:lnTo>
                    <a:pt x="101" y="317"/>
                  </a:lnTo>
                  <a:lnTo>
                    <a:pt x="101" y="335"/>
                  </a:lnTo>
                  <a:lnTo>
                    <a:pt x="113" y="359"/>
                  </a:lnTo>
                  <a:lnTo>
                    <a:pt x="84" y="341"/>
                  </a:lnTo>
                  <a:lnTo>
                    <a:pt x="84" y="32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2" name="Freeform 276"/>
            <p:cNvSpPr>
              <a:spLocks/>
            </p:cNvSpPr>
            <p:nvPr/>
          </p:nvSpPr>
          <p:spPr bwMode="auto">
            <a:xfrm>
              <a:off x="2324" y="2136"/>
              <a:ext cx="18" cy="36"/>
            </a:xfrm>
            <a:custGeom>
              <a:avLst/>
              <a:gdLst>
                <a:gd name="T0" fmla="*/ 0 w 18"/>
                <a:gd name="T1" fmla="*/ 0 h 36"/>
                <a:gd name="T2" fmla="*/ 18 w 18"/>
                <a:gd name="T3" fmla="*/ 36 h 36"/>
                <a:gd name="T4" fmla="*/ 0 w 18"/>
                <a:gd name="T5" fmla="*/ 0 h 36"/>
                <a:gd name="T6" fmla="*/ 0 w 18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6">
                  <a:moveTo>
                    <a:pt x="0" y="0"/>
                  </a:moveTo>
                  <a:lnTo>
                    <a:pt x="18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3" name="Rectangle 277"/>
            <p:cNvSpPr>
              <a:spLocks noChangeArrowheads="1"/>
            </p:cNvSpPr>
            <p:nvPr/>
          </p:nvSpPr>
          <p:spPr bwMode="auto">
            <a:xfrm>
              <a:off x="2324" y="2130"/>
              <a:ext cx="1" cy="6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4" name="Freeform 278"/>
            <p:cNvSpPr>
              <a:spLocks/>
            </p:cNvSpPr>
            <p:nvPr/>
          </p:nvSpPr>
          <p:spPr bwMode="auto">
            <a:xfrm>
              <a:off x="2575" y="2441"/>
              <a:ext cx="287" cy="311"/>
            </a:xfrm>
            <a:custGeom>
              <a:avLst/>
              <a:gdLst>
                <a:gd name="T0" fmla="*/ 150 w 287"/>
                <a:gd name="T1" fmla="*/ 18 h 311"/>
                <a:gd name="T2" fmla="*/ 120 w 287"/>
                <a:gd name="T3" fmla="*/ 0 h 311"/>
                <a:gd name="T4" fmla="*/ 30 w 287"/>
                <a:gd name="T5" fmla="*/ 18 h 311"/>
                <a:gd name="T6" fmla="*/ 0 w 287"/>
                <a:gd name="T7" fmla="*/ 60 h 311"/>
                <a:gd name="T8" fmla="*/ 0 w 287"/>
                <a:gd name="T9" fmla="*/ 108 h 311"/>
                <a:gd name="T10" fmla="*/ 0 w 287"/>
                <a:gd name="T11" fmla="*/ 108 h 311"/>
                <a:gd name="T12" fmla="*/ 60 w 287"/>
                <a:gd name="T13" fmla="*/ 186 h 311"/>
                <a:gd name="T14" fmla="*/ 167 w 287"/>
                <a:gd name="T15" fmla="*/ 228 h 311"/>
                <a:gd name="T16" fmla="*/ 138 w 287"/>
                <a:gd name="T17" fmla="*/ 305 h 311"/>
                <a:gd name="T18" fmla="*/ 239 w 287"/>
                <a:gd name="T19" fmla="*/ 311 h 311"/>
                <a:gd name="T20" fmla="*/ 281 w 287"/>
                <a:gd name="T21" fmla="*/ 270 h 311"/>
                <a:gd name="T22" fmla="*/ 281 w 287"/>
                <a:gd name="T23" fmla="*/ 240 h 311"/>
                <a:gd name="T24" fmla="*/ 281 w 287"/>
                <a:gd name="T25" fmla="*/ 240 h 311"/>
                <a:gd name="T26" fmla="*/ 281 w 287"/>
                <a:gd name="T27" fmla="*/ 240 h 311"/>
                <a:gd name="T28" fmla="*/ 281 w 287"/>
                <a:gd name="T29" fmla="*/ 240 h 311"/>
                <a:gd name="T30" fmla="*/ 281 w 287"/>
                <a:gd name="T31" fmla="*/ 240 h 311"/>
                <a:gd name="T32" fmla="*/ 287 w 287"/>
                <a:gd name="T33" fmla="*/ 180 h 311"/>
                <a:gd name="T34" fmla="*/ 269 w 287"/>
                <a:gd name="T35" fmla="*/ 180 h 311"/>
                <a:gd name="T36" fmla="*/ 251 w 287"/>
                <a:gd name="T37" fmla="*/ 180 h 311"/>
                <a:gd name="T38" fmla="*/ 245 w 287"/>
                <a:gd name="T39" fmla="*/ 126 h 311"/>
                <a:gd name="T40" fmla="*/ 221 w 287"/>
                <a:gd name="T41" fmla="*/ 108 h 311"/>
                <a:gd name="T42" fmla="*/ 197 w 287"/>
                <a:gd name="T43" fmla="*/ 120 h 311"/>
                <a:gd name="T44" fmla="*/ 197 w 287"/>
                <a:gd name="T45" fmla="*/ 120 h 311"/>
                <a:gd name="T46" fmla="*/ 197 w 287"/>
                <a:gd name="T47" fmla="*/ 120 h 311"/>
                <a:gd name="T48" fmla="*/ 161 w 287"/>
                <a:gd name="T49" fmla="*/ 108 h 311"/>
                <a:gd name="T50" fmla="*/ 161 w 287"/>
                <a:gd name="T51" fmla="*/ 78 h 311"/>
                <a:gd name="T52" fmla="*/ 161 w 287"/>
                <a:gd name="T53" fmla="*/ 54 h 311"/>
                <a:gd name="T54" fmla="*/ 156 w 287"/>
                <a:gd name="T55" fmla="*/ 42 h 311"/>
                <a:gd name="T56" fmla="*/ 156 w 287"/>
                <a:gd name="T57" fmla="*/ 36 h 311"/>
                <a:gd name="T58" fmla="*/ 150 w 287"/>
                <a:gd name="T59" fmla="*/ 1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7" h="311">
                  <a:moveTo>
                    <a:pt x="150" y="18"/>
                  </a:moveTo>
                  <a:lnTo>
                    <a:pt x="120" y="0"/>
                  </a:lnTo>
                  <a:lnTo>
                    <a:pt x="30" y="18"/>
                  </a:lnTo>
                  <a:lnTo>
                    <a:pt x="0" y="6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60" y="186"/>
                  </a:lnTo>
                  <a:lnTo>
                    <a:pt x="167" y="228"/>
                  </a:lnTo>
                  <a:lnTo>
                    <a:pt x="138" y="305"/>
                  </a:lnTo>
                  <a:lnTo>
                    <a:pt x="239" y="311"/>
                  </a:lnTo>
                  <a:lnTo>
                    <a:pt x="281" y="27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7" y="180"/>
                  </a:lnTo>
                  <a:lnTo>
                    <a:pt x="269" y="180"/>
                  </a:lnTo>
                  <a:lnTo>
                    <a:pt x="251" y="180"/>
                  </a:lnTo>
                  <a:lnTo>
                    <a:pt x="245" y="126"/>
                  </a:lnTo>
                  <a:lnTo>
                    <a:pt x="221" y="108"/>
                  </a:lnTo>
                  <a:lnTo>
                    <a:pt x="197" y="120"/>
                  </a:lnTo>
                  <a:lnTo>
                    <a:pt x="197" y="120"/>
                  </a:lnTo>
                  <a:lnTo>
                    <a:pt x="197" y="120"/>
                  </a:lnTo>
                  <a:lnTo>
                    <a:pt x="161" y="108"/>
                  </a:lnTo>
                  <a:lnTo>
                    <a:pt x="161" y="78"/>
                  </a:lnTo>
                  <a:lnTo>
                    <a:pt x="161" y="54"/>
                  </a:lnTo>
                  <a:lnTo>
                    <a:pt x="156" y="42"/>
                  </a:lnTo>
                  <a:lnTo>
                    <a:pt x="156" y="36"/>
                  </a:lnTo>
                  <a:lnTo>
                    <a:pt x="15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5" name="Rectangle 279"/>
            <p:cNvSpPr>
              <a:spLocks noChangeArrowheads="1"/>
            </p:cNvSpPr>
            <p:nvPr/>
          </p:nvSpPr>
          <p:spPr bwMode="auto">
            <a:xfrm>
              <a:off x="2731" y="2477"/>
              <a:ext cx="1" cy="6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6" name="Freeform 280"/>
            <p:cNvSpPr>
              <a:spLocks/>
            </p:cNvSpPr>
            <p:nvPr/>
          </p:nvSpPr>
          <p:spPr bwMode="auto">
            <a:xfrm>
              <a:off x="2736" y="2519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6 w 36"/>
                <a:gd name="T3" fmla="*/ 42 h 42"/>
                <a:gd name="T4" fmla="*/ 0 w 36"/>
                <a:gd name="T5" fmla="*/ 30 h 42"/>
                <a:gd name="T6" fmla="*/ 0 w 36"/>
                <a:gd name="T7" fmla="*/ 0 h 42"/>
                <a:gd name="T8" fmla="*/ 0 w 36"/>
                <a:gd name="T9" fmla="*/ 30 h 42"/>
                <a:gd name="T10" fmla="*/ 36 w 36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36" y="4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36" y="4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7" name="Freeform 281"/>
            <p:cNvSpPr>
              <a:spLocks/>
            </p:cNvSpPr>
            <p:nvPr/>
          </p:nvSpPr>
          <p:spPr bwMode="auto">
            <a:xfrm>
              <a:off x="2856" y="2621"/>
              <a:ext cx="6" cy="60"/>
            </a:xfrm>
            <a:custGeom>
              <a:avLst/>
              <a:gdLst>
                <a:gd name="T0" fmla="*/ 0 w 6"/>
                <a:gd name="T1" fmla="*/ 60 h 60"/>
                <a:gd name="T2" fmla="*/ 6 w 6"/>
                <a:gd name="T3" fmla="*/ 0 h 60"/>
                <a:gd name="T4" fmla="*/ 6 w 6"/>
                <a:gd name="T5" fmla="*/ 0 h 60"/>
                <a:gd name="T6" fmla="*/ 0 w 6"/>
                <a:gd name="T7" fmla="*/ 60 h 60"/>
                <a:gd name="T8" fmla="*/ 0 w 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0">
                  <a:moveTo>
                    <a:pt x="0" y="6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8" name="Freeform 282"/>
            <p:cNvSpPr>
              <a:spLocks/>
            </p:cNvSpPr>
            <p:nvPr/>
          </p:nvSpPr>
          <p:spPr bwMode="auto">
            <a:xfrm>
              <a:off x="2820" y="2567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6 w 24"/>
                <a:gd name="T3" fmla="*/ 54 h 54"/>
                <a:gd name="T4" fmla="*/ 0 w 24"/>
                <a:gd name="T5" fmla="*/ 0 h 54"/>
                <a:gd name="T6" fmla="*/ 6 w 24"/>
                <a:gd name="T7" fmla="*/ 54 h 54"/>
                <a:gd name="T8" fmla="*/ 24 w 2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6" y="54"/>
                  </a:lnTo>
                  <a:lnTo>
                    <a:pt x="0" y="0"/>
                  </a:lnTo>
                  <a:lnTo>
                    <a:pt x="6" y="54"/>
                  </a:lnTo>
                  <a:lnTo>
                    <a:pt x="2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9" name="Freeform 283"/>
            <p:cNvSpPr>
              <a:spLocks/>
            </p:cNvSpPr>
            <p:nvPr/>
          </p:nvSpPr>
          <p:spPr bwMode="auto">
            <a:xfrm>
              <a:off x="2725" y="2459"/>
              <a:ext cx="6" cy="18"/>
            </a:xfrm>
            <a:custGeom>
              <a:avLst/>
              <a:gdLst>
                <a:gd name="T0" fmla="*/ 6 w 6"/>
                <a:gd name="T1" fmla="*/ 18 h 18"/>
                <a:gd name="T2" fmla="*/ 6 w 6"/>
                <a:gd name="T3" fmla="*/ 18 h 18"/>
                <a:gd name="T4" fmla="*/ 0 w 6"/>
                <a:gd name="T5" fmla="*/ 0 h 18"/>
                <a:gd name="T6" fmla="*/ 6 w 6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8">
                  <a:moveTo>
                    <a:pt x="6" y="18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0" name="Freeform 284"/>
            <p:cNvSpPr>
              <a:spLocks noEditPoints="1"/>
            </p:cNvSpPr>
            <p:nvPr/>
          </p:nvSpPr>
          <p:spPr bwMode="auto">
            <a:xfrm>
              <a:off x="2713" y="2866"/>
              <a:ext cx="191" cy="209"/>
            </a:xfrm>
            <a:custGeom>
              <a:avLst/>
              <a:gdLst>
                <a:gd name="T0" fmla="*/ 173 w 191"/>
                <a:gd name="T1" fmla="*/ 78 h 209"/>
                <a:gd name="T2" fmla="*/ 101 w 191"/>
                <a:gd name="T3" fmla="*/ 48 h 209"/>
                <a:gd name="T4" fmla="*/ 59 w 191"/>
                <a:gd name="T5" fmla="*/ 0 h 209"/>
                <a:gd name="T6" fmla="*/ 47 w 191"/>
                <a:gd name="T7" fmla="*/ 6 h 209"/>
                <a:gd name="T8" fmla="*/ 35 w 191"/>
                <a:gd name="T9" fmla="*/ 6 h 209"/>
                <a:gd name="T10" fmla="*/ 6 w 191"/>
                <a:gd name="T11" fmla="*/ 138 h 209"/>
                <a:gd name="T12" fmla="*/ 0 w 191"/>
                <a:gd name="T13" fmla="*/ 150 h 209"/>
                <a:gd name="T14" fmla="*/ 23 w 191"/>
                <a:gd name="T15" fmla="*/ 186 h 209"/>
                <a:gd name="T16" fmla="*/ 65 w 191"/>
                <a:gd name="T17" fmla="*/ 192 h 209"/>
                <a:gd name="T18" fmla="*/ 143 w 191"/>
                <a:gd name="T19" fmla="*/ 209 h 209"/>
                <a:gd name="T20" fmla="*/ 161 w 191"/>
                <a:gd name="T21" fmla="*/ 186 h 209"/>
                <a:gd name="T22" fmla="*/ 179 w 191"/>
                <a:gd name="T23" fmla="*/ 144 h 209"/>
                <a:gd name="T24" fmla="*/ 185 w 191"/>
                <a:gd name="T25" fmla="*/ 144 h 209"/>
                <a:gd name="T26" fmla="*/ 191 w 191"/>
                <a:gd name="T27" fmla="*/ 114 h 209"/>
                <a:gd name="T28" fmla="*/ 173 w 191"/>
                <a:gd name="T29" fmla="*/ 78 h 209"/>
                <a:gd name="T30" fmla="*/ 95 w 191"/>
                <a:gd name="T31" fmla="*/ 114 h 209"/>
                <a:gd name="T32" fmla="*/ 59 w 191"/>
                <a:gd name="T33" fmla="*/ 114 h 209"/>
                <a:gd name="T34" fmla="*/ 59 w 191"/>
                <a:gd name="T35" fmla="*/ 96 h 209"/>
                <a:gd name="T36" fmla="*/ 107 w 191"/>
                <a:gd name="T37" fmla="*/ 96 h 209"/>
                <a:gd name="T38" fmla="*/ 95 w 191"/>
                <a:gd name="T39" fmla="*/ 11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209">
                  <a:moveTo>
                    <a:pt x="173" y="78"/>
                  </a:moveTo>
                  <a:lnTo>
                    <a:pt x="101" y="48"/>
                  </a:lnTo>
                  <a:lnTo>
                    <a:pt x="59" y="0"/>
                  </a:lnTo>
                  <a:lnTo>
                    <a:pt x="47" y="6"/>
                  </a:lnTo>
                  <a:lnTo>
                    <a:pt x="35" y="6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23" y="186"/>
                  </a:lnTo>
                  <a:lnTo>
                    <a:pt x="65" y="192"/>
                  </a:lnTo>
                  <a:lnTo>
                    <a:pt x="143" y="209"/>
                  </a:lnTo>
                  <a:lnTo>
                    <a:pt x="161" y="186"/>
                  </a:lnTo>
                  <a:lnTo>
                    <a:pt x="179" y="144"/>
                  </a:lnTo>
                  <a:lnTo>
                    <a:pt x="185" y="144"/>
                  </a:lnTo>
                  <a:lnTo>
                    <a:pt x="191" y="114"/>
                  </a:lnTo>
                  <a:lnTo>
                    <a:pt x="173" y="78"/>
                  </a:lnTo>
                  <a:close/>
                  <a:moveTo>
                    <a:pt x="95" y="114"/>
                  </a:moveTo>
                  <a:lnTo>
                    <a:pt x="59" y="114"/>
                  </a:lnTo>
                  <a:lnTo>
                    <a:pt x="59" y="96"/>
                  </a:lnTo>
                  <a:lnTo>
                    <a:pt x="107" y="96"/>
                  </a:lnTo>
                  <a:lnTo>
                    <a:pt x="95" y="11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1" name="Freeform 285"/>
            <p:cNvSpPr>
              <a:spLocks/>
            </p:cNvSpPr>
            <p:nvPr/>
          </p:nvSpPr>
          <p:spPr bwMode="auto">
            <a:xfrm>
              <a:off x="2760" y="2866"/>
              <a:ext cx="54" cy="48"/>
            </a:xfrm>
            <a:custGeom>
              <a:avLst/>
              <a:gdLst>
                <a:gd name="T0" fmla="*/ 54 w 54"/>
                <a:gd name="T1" fmla="*/ 48 h 48"/>
                <a:gd name="T2" fmla="*/ 12 w 54"/>
                <a:gd name="T3" fmla="*/ 0 h 48"/>
                <a:gd name="T4" fmla="*/ 0 w 54"/>
                <a:gd name="T5" fmla="*/ 6 h 48"/>
                <a:gd name="T6" fmla="*/ 12 w 54"/>
                <a:gd name="T7" fmla="*/ 0 h 48"/>
                <a:gd name="T8" fmla="*/ 54 w 5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8">
                  <a:moveTo>
                    <a:pt x="54" y="48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54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2" name="Freeform 286"/>
            <p:cNvSpPr>
              <a:spLocks/>
            </p:cNvSpPr>
            <p:nvPr/>
          </p:nvSpPr>
          <p:spPr bwMode="auto">
            <a:xfrm>
              <a:off x="2186" y="2537"/>
              <a:ext cx="700" cy="1394"/>
            </a:xfrm>
            <a:custGeom>
              <a:avLst/>
              <a:gdLst>
                <a:gd name="T0" fmla="*/ 562 w 700"/>
                <a:gd name="T1" fmla="*/ 335 h 1394"/>
                <a:gd name="T2" fmla="*/ 562 w 700"/>
                <a:gd name="T3" fmla="*/ 335 h 1394"/>
                <a:gd name="T4" fmla="*/ 700 w 700"/>
                <a:gd name="T5" fmla="*/ 203 h 1394"/>
                <a:gd name="T6" fmla="*/ 670 w 700"/>
                <a:gd name="T7" fmla="*/ 144 h 1394"/>
                <a:gd name="T8" fmla="*/ 670 w 700"/>
                <a:gd name="T9" fmla="*/ 144 h 1394"/>
                <a:gd name="T10" fmla="*/ 670 w 700"/>
                <a:gd name="T11" fmla="*/ 174 h 1394"/>
                <a:gd name="T12" fmla="*/ 628 w 700"/>
                <a:gd name="T13" fmla="*/ 215 h 1394"/>
                <a:gd name="T14" fmla="*/ 527 w 700"/>
                <a:gd name="T15" fmla="*/ 209 h 1394"/>
                <a:gd name="T16" fmla="*/ 556 w 700"/>
                <a:gd name="T17" fmla="*/ 132 h 1394"/>
                <a:gd name="T18" fmla="*/ 389 w 700"/>
                <a:gd name="T19" fmla="*/ 12 h 1394"/>
                <a:gd name="T20" fmla="*/ 329 w 700"/>
                <a:gd name="T21" fmla="*/ 36 h 1394"/>
                <a:gd name="T22" fmla="*/ 275 w 700"/>
                <a:gd name="T23" fmla="*/ 18 h 1394"/>
                <a:gd name="T24" fmla="*/ 233 w 700"/>
                <a:gd name="T25" fmla="*/ 24 h 1394"/>
                <a:gd name="T26" fmla="*/ 228 w 700"/>
                <a:gd name="T27" fmla="*/ 42 h 1394"/>
                <a:gd name="T28" fmla="*/ 180 w 700"/>
                <a:gd name="T29" fmla="*/ 102 h 1394"/>
                <a:gd name="T30" fmla="*/ 186 w 700"/>
                <a:gd name="T31" fmla="*/ 197 h 1394"/>
                <a:gd name="T32" fmla="*/ 162 w 700"/>
                <a:gd name="T33" fmla="*/ 227 h 1394"/>
                <a:gd name="T34" fmla="*/ 132 w 700"/>
                <a:gd name="T35" fmla="*/ 287 h 1394"/>
                <a:gd name="T36" fmla="*/ 96 w 700"/>
                <a:gd name="T37" fmla="*/ 371 h 1394"/>
                <a:gd name="T38" fmla="*/ 108 w 700"/>
                <a:gd name="T39" fmla="*/ 533 h 1394"/>
                <a:gd name="T40" fmla="*/ 78 w 700"/>
                <a:gd name="T41" fmla="*/ 628 h 1394"/>
                <a:gd name="T42" fmla="*/ 72 w 700"/>
                <a:gd name="T43" fmla="*/ 706 h 1394"/>
                <a:gd name="T44" fmla="*/ 66 w 700"/>
                <a:gd name="T45" fmla="*/ 844 h 1394"/>
                <a:gd name="T46" fmla="*/ 48 w 700"/>
                <a:gd name="T47" fmla="*/ 880 h 1394"/>
                <a:gd name="T48" fmla="*/ 72 w 700"/>
                <a:gd name="T49" fmla="*/ 969 h 1394"/>
                <a:gd name="T50" fmla="*/ 54 w 700"/>
                <a:gd name="T51" fmla="*/ 987 h 1394"/>
                <a:gd name="T52" fmla="*/ 60 w 700"/>
                <a:gd name="T53" fmla="*/ 1023 h 1394"/>
                <a:gd name="T54" fmla="*/ 36 w 700"/>
                <a:gd name="T55" fmla="*/ 1137 h 1394"/>
                <a:gd name="T56" fmla="*/ 0 w 700"/>
                <a:gd name="T57" fmla="*/ 1239 h 1394"/>
                <a:gd name="T58" fmla="*/ 18 w 700"/>
                <a:gd name="T59" fmla="*/ 1304 h 1394"/>
                <a:gd name="T60" fmla="*/ 36 w 700"/>
                <a:gd name="T61" fmla="*/ 1352 h 1394"/>
                <a:gd name="T62" fmla="*/ 138 w 700"/>
                <a:gd name="T63" fmla="*/ 1376 h 1394"/>
                <a:gd name="T64" fmla="*/ 174 w 700"/>
                <a:gd name="T65" fmla="*/ 1394 h 1394"/>
                <a:gd name="T66" fmla="*/ 138 w 700"/>
                <a:gd name="T67" fmla="*/ 1352 h 1394"/>
                <a:gd name="T68" fmla="*/ 138 w 700"/>
                <a:gd name="T69" fmla="*/ 1322 h 1394"/>
                <a:gd name="T70" fmla="*/ 198 w 700"/>
                <a:gd name="T71" fmla="*/ 1256 h 1394"/>
                <a:gd name="T72" fmla="*/ 269 w 700"/>
                <a:gd name="T73" fmla="*/ 1161 h 1394"/>
                <a:gd name="T74" fmla="*/ 275 w 700"/>
                <a:gd name="T75" fmla="*/ 1113 h 1394"/>
                <a:gd name="T76" fmla="*/ 239 w 700"/>
                <a:gd name="T77" fmla="*/ 1107 h 1394"/>
                <a:gd name="T78" fmla="*/ 251 w 700"/>
                <a:gd name="T79" fmla="*/ 999 h 1394"/>
                <a:gd name="T80" fmla="*/ 275 w 700"/>
                <a:gd name="T81" fmla="*/ 987 h 1394"/>
                <a:gd name="T82" fmla="*/ 293 w 700"/>
                <a:gd name="T83" fmla="*/ 927 h 1394"/>
                <a:gd name="T84" fmla="*/ 299 w 700"/>
                <a:gd name="T85" fmla="*/ 886 h 1394"/>
                <a:gd name="T86" fmla="*/ 335 w 700"/>
                <a:gd name="T87" fmla="*/ 891 h 1394"/>
                <a:gd name="T88" fmla="*/ 329 w 700"/>
                <a:gd name="T89" fmla="*/ 862 h 1394"/>
                <a:gd name="T90" fmla="*/ 293 w 700"/>
                <a:gd name="T91" fmla="*/ 850 h 1394"/>
                <a:gd name="T92" fmla="*/ 365 w 700"/>
                <a:gd name="T93" fmla="*/ 814 h 1394"/>
                <a:gd name="T94" fmla="*/ 395 w 700"/>
                <a:gd name="T95" fmla="*/ 700 h 1394"/>
                <a:gd name="T96" fmla="*/ 562 w 700"/>
                <a:gd name="T97" fmla="*/ 682 h 1394"/>
                <a:gd name="T98" fmla="*/ 592 w 700"/>
                <a:gd name="T99" fmla="*/ 628 h 1394"/>
                <a:gd name="T100" fmla="*/ 580 w 700"/>
                <a:gd name="T101" fmla="*/ 592 h 1394"/>
                <a:gd name="T102" fmla="*/ 574 w 700"/>
                <a:gd name="T103" fmla="*/ 550 h 1394"/>
                <a:gd name="T104" fmla="*/ 527 w 700"/>
                <a:gd name="T105" fmla="*/ 479 h 1394"/>
                <a:gd name="T106" fmla="*/ 533 w 700"/>
                <a:gd name="T107" fmla="*/ 467 h 1394"/>
                <a:gd name="T108" fmla="*/ 562 w 700"/>
                <a:gd name="T109" fmla="*/ 335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0" h="1394">
                  <a:moveTo>
                    <a:pt x="562" y="335"/>
                  </a:moveTo>
                  <a:lnTo>
                    <a:pt x="562" y="335"/>
                  </a:lnTo>
                  <a:lnTo>
                    <a:pt x="562" y="335"/>
                  </a:lnTo>
                  <a:lnTo>
                    <a:pt x="562" y="335"/>
                  </a:lnTo>
                  <a:lnTo>
                    <a:pt x="658" y="221"/>
                  </a:lnTo>
                  <a:lnTo>
                    <a:pt x="700" y="203"/>
                  </a:lnTo>
                  <a:lnTo>
                    <a:pt x="694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74"/>
                  </a:lnTo>
                  <a:lnTo>
                    <a:pt x="628" y="215"/>
                  </a:lnTo>
                  <a:lnTo>
                    <a:pt x="628" y="215"/>
                  </a:lnTo>
                  <a:lnTo>
                    <a:pt x="527" y="209"/>
                  </a:lnTo>
                  <a:lnTo>
                    <a:pt x="527" y="209"/>
                  </a:lnTo>
                  <a:lnTo>
                    <a:pt x="527" y="209"/>
                  </a:lnTo>
                  <a:lnTo>
                    <a:pt x="556" y="132"/>
                  </a:lnTo>
                  <a:lnTo>
                    <a:pt x="449" y="90"/>
                  </a:lnTo>
                  <a:lnTo>
                    <a:pt x="389" y="12"/>
                  </a:lnTo>
                  <a:lnTo>
                    <a:pt x="341" y="6"/>
                  </a:lnTo>
                  <a:lnTo>
                    <a:pt x="329" y="36"/>
                  </a:lnTo>
                  <a:lnTo>
                    <a:pt x="311" y="18"/>
                  </a:lnTo>
                  <a:lnTo>
                    <a:pt x="275" y="18"/>
                  </a:lnTo>
                  <a:lnTo>
                    <a:pt x="263" y="0"/>
                  </a:lnTo>
                  <a:lnTo>
                    <a:pt x="233" y="24"/>
                  </a:lnTo>
                  <a:lnTo>
                    <a:pt x="228" y="42"/>
                  </a:lnTo>
                  <a:lnTo>
                    <a:pt x="228" y="42"/>
                  </a:lnTo>
                  <a:lnTo>
                    <a:pt x="222" y="84"/>
                  </a:lnTo>
                  <a:lnTo>
                    <a:pt x="180" y="102"/>
                  </a:lnTo>
                  <a:lnTo>
                    <a:pt x="174" y="132"/>
                  </a:lnTo>
                  <a:lnTo>
                    <a:pt x="186" y="197"/>
                  </a:lnTo>
                  <a:lnTo>
                    <a:pt x="162" y="209"/>
                  </a:lnTo>
                  <a:lnTo>
                    <a:pt x="162" y="227"/>
                  </a:lnTo>
                  <a:lnTo>
                    <a:pt x="144" y="239"/>
                  </a:lnTo>
                  <a:lnTo>
                    <a:pt x="132" y="287"/>
                  </a:lnTo>
                  <a:lnTo>
                    <a:pt x="132" y="329"/>
                  </a:lnTo>
                  <a:lnTo>
                    <a:pt x="96" y="371"/>
                  </a:lnTo>
                  <a:lnTo>
                    <a:pt x="138" y="485"/>
                  </a:lnTo>
                  <a:lnTo>
                    <a:pt x="108" y="533"/>
                  </a:lnTo>
                  <a:lnTo>
                    <a:pt x="108" y="580"/>
                  </a:lnTo>
                  <a:lnTo>
                    <a:pt x="78" y="628"/>
                  </a:lnTo>
                  <a:lnTo>
                    <a:pt x="84" y="688"/>
                  </a:lnTo>
                  <a:lnTo>
                    <a:pt x="72" y="706"/>
                  </a:lnTo>
                  <a:lnTo>
                    <a:pt x="54" y="820"/>
                  </a:lnTo>
                  <a:lnTo>
                    <a:pt x="66" y="844"/>
                  </a:lnTo>
                  <a:lnTo>
                    <a:pt x="54" y="868"/>
                  </a:lnTo>
                  <a:lnTo>
                    <a:pt x="48" y="880"/>
                  </a:lnTo>
                  <a:lnTo>
                    <a:pt x="54" y="963"/>
                  </a:lnTo>
                  <a:lnTo>
                    <a:pt x="72" y="969"/>
                  </a:lnTo>
                  <a:lnTo>
                    <a:pt x="84" y="975"/>
                  </a:lnTo>
                  <a:lnTo>
                    <a:pt x="54" y="987"/>
                  </a:lnTo>
                  <a:lnTo>
                    <a:pt x="72" y="1005"/>
                  </a:lnTo>
                  <a:lnTo>
                    <a:pt x="60" y="1023"/>
                  </a:lnTo>
                  <a:lnTo>
                    <a:pt x="66" y="1095"/>
                  </a:lnTo>
                  <a:lnTo>
                    <a:pt x="36" y="1137"/>
                  </a:lnTo>
                  <a:lnTo>
                    <a:pt x="42" y="1167"/>
                  </a:lnTo>
                  <a:lnTo>
                    <a:pt x="0" y="1239"/>
                  </a:lnTo>
                  <a:lnTo>
                    <a:pt x="6" y="1310"/>
                  </a:lnTo>
                  <a:lnTo>
                    <a:pt x="18" y="1304"/>
                  </a:lnTo>
                  <a:lnTo>
                    <a:pt x="42" y="1298"/>
                  </a:lnTo>
                  <a:lnTo>
                    <a:pt x="36" y="1352"/>
                  </a:lnTo>
                  <a:lnTo>
                    <a:pt x="48" y="1370"/>
                  </a:lnTo>
                  <a:lnTo>
                    <a:pt x="138" y="1376"/>
                  </a:lnTo>
                  <a:lnTo>
                    <a:pt x="168" y="1394"/>
                  </a:lnTo>
                  <a:lnTo>
                    <a:pt x="174" y="1394"/>
                  </a:lnTo>
                  <a:lnTo>
                    <a:pt x="156" y="1358"/>
                  </a:lnTo>
                  <a:lnTo>
                    <a:pt x="138" y="1352"/>
                  </a:lnTo>
                  <a:lnTo>
                    <a:pt x="156" y="1346"/>
                  </a:lnTo>
                  <a:lnTo>
                    <a:pt x="138" y="1322"/>
                  </a:lnTo>
                  <a:lnTo>
                    <a:pt x="162" y="1280"/>
                  </a:lnTo>
                  <a:lnTo>
                    <a:pt x="198" y="1256"/>
                  </a:lnTo>
                  <a:lnTo>
                    <a:pt x="204" y="1221"/>
                  </a:lnTo>
                  <a:lnTo>
                    <a:pt x="269" y="1161"/>
                  </a:lnTo>
                  <a:lnTo>
                    <a:pt x="263" y="1143"/>
                  </a:lnTo>
                  <a:lnTo>
                    <a:pt x="275" y="1113"/>
                  </a:lnTo>
                  <a:lnTo>
                    <a:pt x="269" y="1107"/>
                  </a:lnTo>
                  <a:lnTo>
                    <a:pt x="239" y="1107"/>
                  </a:lnTo>
                  <a:lnTo>
                    <a:pt x="210" y="1053"/>
                  </a:lnTo>
                  <a:lnTo>
                    <a:pt x="251" y="999"/>
                  </a:lnTo>
                  <a:lnTo>
                    <a:pt x="281" y="999"/>
                  </a:lnTo>
                  <a:lnTo>
                    <a:pt x="275" y="987"/>
                  </a:lnTo>
                  <a:lnTo>
                    <a:pt x="293" y="969"/>
                  </a:lnTo>
                  <a:lnTo>
                    <a:pt x="293" y="927"/>
                  </a:lnTo>
                  <a:lnTo>
                    <a:pt x="323" y="903"/>
                  </a:lnTo>
                  <a:lnTo>
                    <a:pt x="299" y="886"/>
                  </a:lnTo>
                  <a:lnTo>
                    <a:pt x="317" y="874"/>
                  </a:lnTo>
                  <a:lnTo>
                    <a:pt x="335" y="891"/>
                  </a:lnTo>
                  <a:lnTo>
                    <a:pt x="347" y="880"/>
                  </a:lnTo>
                  <a:lnTo>
                    <a:pt x="329" y="862"/>
                  </a:lnTo>
                  <a:lnTo>
                    <a:pt x="317" y="868"/>
                  </a:lnTo>
                  <a:lnTo>
                    <a:pt x="293" y="850"/>
                  </a:lnTo>
                  <a:lnTo>
                    <a:pt x="299" y="796"/>
                  </a:lnTo>
                  <a:lnTo>
                    <a:pt x="365" y="814"/>
                  </a:lnTo>
                  <a:lnTo>
                    <a:pt x="395" y="796"/>
                  </a:lnTo>
                  <a:lnTo>
                    <a:pt x="395" y="700"/>
                  </a:lnTo>
                  <a:lnTo>
                    <a:pt x="437" y="712"/>
                  </a:lnTo>
                  <a:lnTo>
                    <a:pt x="562" y="682"/>
                  </a:lnTo>
                  <a:lnTo>
                    <a:pt x="562" y="664"/>
                  </a:lnTo>
                  <a:lnTo>
                    <a:pt x="592" y="628"/>
                  </a:lnTo>
                  <a:lnTo>
                    <a:pt x="592" y="592"/>
                  </a:lnTo>
                  <a:lnTo>
                    <a:pt x="580" y="592"/>
                  </a:lnTo>
                  <a:lnTo>
                    <a:pt x="568" y="568"/>
                  </a:lnTo>
                  <a:lnTo>
                    <a:pt x="574" y="550"/>
                  </a:lnTo>
                  <a:lnTo>
                    <a:pt x="527" y="509"/>
                  </a:lnTo>
                  <a:lnTo>
                    <a:pt x="527" y="479"/>
                  </a:lnTo>
                  <a:lnTo>
                    <a:pt x="527" y="479"/>
                  </a:lnTo>
                  <a:lnTo>
                    <a:pt x="533" y="467"/>
                  </a:lnTo>
                  <a:lnTo>
                    <a:pt x="562" y="335"/>
                  </a:lnTo>
                  <a:lnTo>
                    <a:pt x="562" y="33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3" name="Freeform 287"/>
            <p:cNvSpPr>
              <a:spLocks/>
            </p:cNvSpPr>
            <p:nvPr/>
          </p:nvSpPr>
          <p:spPr bwMode="auto">
            <a:xfrm>
              <a:off x="2354" y="3955"/>
              <a:ext cx="131" cy="144"/>
            </a:xfrm>
            <a:custGeom>
              <a:avLst/>
              <a:gdLst>
                <a:gd name="T0" fmla="*/ 18 w 131"/>
                <a:gd name="T1" fmla="*/ 54 h 144"/>
                <a:gd name="T2" fmla="*/ 6 w 131"/>
                <a:gd name="T3" fmla="*/ 24 h 144"/>
                <a:gd name="T4" fmla="*/ 18 w 131"/>
                <a:gd name="T5" fmla="*/ 24 h 144"/>
                <a:gd name="T6" fmla="*/ 6 w 131"/>
                <a:gd name="T7" fmla="*/ 0 h 144"/>
                <a:gd name="T8" fmla="*/ 0 w 131"/>
                <a:gd name="T9" fmla="*/ 54 h 144"/>
                <a:gd name="T10" fmla="*/ 0 w 131"/>
                <a:gd name="T11" fmla="*/ 132 h 144"/>
                <a:gd name="T12" fmla="*/ 24 w 131"/>
                <a:gd name="T13" fmla="*/ 120 h 144"/>
                <a:gd name="T14" fmla="*/ 77 w 131"/>
                <a:gd name="T15" fmla="*/ 144 h 144"/>
                <a:gd name="T16" fmla="*/ 101 w 131"/>
                <a:gd name="T17" fmla="*/ 132 h 144"/>
                <a:gd name="T18" fmla="*/ 119 w 131"/>
                <a:gd name="T19" fmla="*/ 138 h 144"/>
                <a:gd name="T20" fmla="*/ 131 w 131"/>
                <a:gd name="T21" fmla="*/ 120 h 144"/>
                <a:gd name="T22" fmla="*/ 95 w 131"/>
                <a:gd name="T23" fmla="*/ 120 h 144"/>
                <a:gd name="T24" fmla="*/ 18 w 131"/>
                <a:gd name="T25" fmla="*/ 5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144">
                  <a:moveTo>
                    <a:pt x="18" y="54"/>
                  </a:moveTo>
                  <a:lnTo>
                    <a:pt x="6" y="24"/>
                  </a:lnTo>
                  <a:lnTo>
                    <a:pt x="18" y="24"/>
                  </a:lnTo>
                  <a:lnTo>
                    <a:pt x="6" y="0"/>
                  </a:lnTo>
                  <a:lnTo>
                    <a:pt x="0" y="54"/>
                  </a:lnTo>
                  <a:lnTo>
                    <a:pt x="0" y="132"/>
                  </a:lnTo>
                  <a:lnTo>
                    <a:pt x="24" y="120"/>
                  </a:lnTo>
                  <a:lnTo>
                    <a:pt x="77" y="144"/>
                  </a:lnTo>
                  <a:lnTo>
                    <a:pt x="101" y="132"/>
                  </a:lnTo>
                  <a:lnTo>
                    <a:pt x="119" y="138"/>
                  </a:lnTo>
                  <a:lnTo>
                    <a:pt x="131" y="120"/>
                  </a:lnTo>
                  <a:lnTo>
                    <a:pt x="95" y="120"/>
                  </a:lnTo>
                  <a:lnTo>
                    <a:pt x="18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4" name="Rectangle 288"/>
            <p:cNvSpPr>
              <a:spLocks noChangeArrowheads="1"/>
            </p:cNvSpPr>
            <p:nvPr/>
          </p:nvSpPr>
          <p:spPr bwMode="auto">
            <a:xfrm>
              <a:off x="2748" y="2872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5" name="Rectangle 289"/>
            <p:cNvSpPr>
              <a:spLocks noChangeArrowheads="1"/>
            </p:cNvSpPr>
            <p:nvPr/>
          </p:nvSpPr>
          <p:spPr bwMode="auto">
            <a:xfrm>
              <a:off x="2856" y="2681"/>
              <a:ext cx="24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6" name="Rectangle 290"/>
            <p:cNvSpPr>
              <a:spLocks noChangeArrowheads="1"/>
            </p:cNvSpPr>
            <p:nvPr/>
          </p:nvSpPr>
          <p:spPr bwMode="auto">
            <a:xfrm>
              <a:off x="2856" y="2681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7" name="Freeform 291"/>
            <p:cNvSpPr>
              <a:spLocks/>
            </p:cNvSpPr>
            <p:nvPr/>
          </p:nvSpPr>
          <p:spPr bwMode="auto">
            <a:xfrm>
              <a:off x="2713" y="2746"/>
              <a:ext cx="101" cy="6"/>
            </a:xfrm>
            <a:custGeom>
              <a:avLst/>
              <a:gdLst>
                <a:gd name="T0" fmla="*/ 0 w 101"/>
                <a:gd name="T1" fmla="*/ 0 h 6"/>
                <a:gd name="T2" fmla="*/ 101 w 101"/>
                <a:gd name="T3" fmla="*/ 6 h 6"/>
                <a:gd name="T4" fmla="*/ 0 w 101"/>
                <a:gd name="T5" fmla="*/ 0 h 6"/>
                <a:gd name="T6" fmla="*/ 0 w 10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6">
                  <a:moveTo>
                    <a:pt x="0" y="0"/>
                  </a:moveTo>
                  <a:lnTo>
                    <a:pt x="10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8" name="Freeform 292"/>
            <p:cNvSpPr>
              <a:spLocks/>
            </p:cNvSpPr>
            <p:nvPr/>
          </p:nvSpPr>
          <p:spPr bwMode="auto">
            <a:xfrm>
              <a:off x="2719" y="2872"/>
              <a:ext cx="29" cy="132"/>
            </a:xfrm>
            <a:custGeom>
              <a:avLst/>
              <a:gdLst>
                <a:gd name="T0" fmla="*/ 29 w 29"/>
                <a:gd name="T1" fmla="*/ 0 h 132"/>
                <a:gd name="T2" fmla="*/ 0 w 29"/>
                <a:gd name="T3" fmla="*/ 132 h 132"/>
                <a:gd name="T4" fmla="*/ 29 w 29"/>
                <a:gd name="T5" fmla="*/ 0 h 132"/>
                <a:gd name="T6" fmla="*/ 29 w 29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32">
                  <a:moveTo>
                    <a:pt x="29" y="0"/>
                  </a:moveTo>
                  <a:lnTo>
                    <a:pt x="0" y="13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9" name="Freeform 293"/>
            <p:cNvSpPr>
              <a:spLocks/>
            </p:cNvSpPr>
            <p:nvPr/>
          </p:nvSpPr>
          <p:spPr bwMode="auto">
            <a:xfrm>
              <a:off x="2617" y="3883"/>
              <a:ext cx="72" cy="42"/>
            </a:xfrm>
            <a:custGeom>
              <a:avLst/>
              <a:gdLst>
                <a:gd name="T0" fmla="*/ 5 w 12"/>
                <a:gd name="T1" fmla="*/ 0 h 7"/>
                <a:gd name="T2" fmla="*/ 7 w 12"/>
                <a:gd name="T3" fmla="*/ 3 h 7"/>
                <a:gd name="T4" fmla="*/ 5 w 12"/>
                <a:gd name="T5" fmla="*/ 6 h 7"/>
                <a:gd name="T6" fmla="*/ 0 w 12"/>
                <a:gd name="T7" fmla="*/ 3 h 7"/>
                <a:gd name="T8" fmla="*/ 2 w 12"/>
                <a:gd name="T9" fmla="*/ 6 h 7"/>
                <a:gd name="T10" fmla="*/ 4 w 12"/>
                <a:gd name="T11" fmla="*/ 7 h 7"/>
                <a:gd name="T12" fmla="*/ 6 w 12"/>
                <a:gd name="T13" fmla="*/ 6 h 7"/>
                <a:gd name="T14" fmla="*/ 8 w 12"/>
                <a:gd name="T15" fmla="*/ 5 h 7"/>
                <a:gd name="T16" fmla="*/ 12 w 12"/>
                <a:gd name="T17" fmla="*/ 0 h 7"/>
                <a:gd name="T18" fmla="*/ 5 w 12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5" y="0"/>
                    <a:pt x="7" y="3"/>
                    <a:pt x="7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6" y="0"/>
                    <a:pt x="5" y="0"/>
                  </a:cubicBez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0" name="Freeform 294"/>
            <p:cNvSpPr>
              <a:spLocks/>
            </p:cNvSpPr>
            <p:nvPr/>
          </p:nvSpPr>
          <p:spPr bwMode="auto">
            <a:xfrm>
              <a:off x="2671" y="3877"/>
              <a:ext cx="65" cy="60"/>
            </a:xfrm>
            <a:custGeom>
              <a:avLst/>
              <a:gdLst>
                <a:gd name="T0" fmla="*/ 48 w 65"/>
                <a:gd name="T1" fmla="*/ 6 h 60"/>
                <a:gd name="T2" fmla="*/ 36 w 65"/>
                <a:gd name="T3" fmla="*/ 0 h 60"/>
                <a:gd name="T4" fmla="*/ 30 w 65"/>
                <a:gd name="T5" fmla="*/ 6 h 60"/>
                <a:gd name="T6" fmla="*/ 24 w 65"/>
                <a:gd name="T7" fmla="*/ 6 h 60"/>
                <a:gd name="T8" fmla="*/ 24 w 65"/>
                <a:gd name="T9" fmla="*/ 24 h 60"/>
                <a:gd name="T10" fmla="*/ 18 w 65"/>
                <a:gd name="T11" fmla="*/ 18 h 60"/>
                <a:gd name="T12" fmla="*/ 0 w 65"/>
                <a:gd name="T13" fmla="*/ 48 h 60"/>
                <a:gd name="T14" fmla="*/ 12 w 65"/>
                <a:gd name="T15" fmla="*/ 60 h 60"/>
                <a:gd name="T16" fmla="*/ 18 w 65"/>
                <a:gd name="T17" fmla="*/ 48 h 60"/>
                <a:gd name="T18" fmla="*/ 24 w 65"/>
                <a:gd name="T19" fmla="*/ 54 h 60"/>
                <a:gd name="T20" fmla="*/ 24 w 65"/>
                <a:gd name="T21" fmla="*/ 42 h 60"/>
                <a:gd name="T22" fmla="*/ 42 w 65"/>
                <a:gd name="T23" fmla="*/ 42 h 60"/>
                <a:gd name="T24" fmla="*/ 36 w 65"/>
                <a:gd name="T25" fmla="*/ 30 h 60"/>
                <a:gd name="T26" fmla="*/ 42 w 65"/>
                <a:gd name="T27" fmla="*/ 30 h 60"/>
                <a:gd name="T28" fmla="*/ 65 w 65"/>
                <a:gd name="T29" fmla="*/ 24 h 60"/>
                <a:gd name="T30" fmla="*/ 65 w 65"/>
                <a:gd name="T31" fmla="*/ 6 h 60"/>
                <a:gd name="T32" fmla="*/ 48 w 65"/>
                <a:gd name="T3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0">
                  <a:moveTo>
                    <a:pt x="48" y="6"/>
                  </a:moveTo>
                  <a:lnTo>
                    <a:pt x="36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0" y="48"/>
                  </a:lnTo>
                  <a:lnTo>
                    <a:pt x="12" y="60"/>
                  </a:lnTo>
                  <a:lnTo>
                    <a:pt x="18" y="48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42" y="42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65" y="24"/>
                  </a:lnTo>
                  <a:lnTo>
                    <a:pt x="65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1" name="Freeform 295"/>
            <p:cNvSpPr>
              <a:spLocks/>
            </p:cNvSpPr>
            <p:nvPr/>
          </p:nvSpPr>
          <p:spPr bwMode="auto">
            <a:xfrm>
              <a:off x="3430" y="4033"/>
              <a:ext cx="84" cy="60"/>
            </a:xfrm>
            <a:custGeom>
              <a:avLst/>
              <a:gdLst>
                <a:gd name="T0" fmla="*/ 54 w 84"/>
                <a:gd name="T1" fmla="*/ 24 h 60"/>
                <a:gd name="T2" fmla="*/ 48 w 84"/>
                <a:gd name="T3" fmla="*/ 6 h 60"/>
                <a:gd name="T4" fmla="*/ 0 w 84"/>
                <a:gd name="T5" fmla="*/ 0 h 60"/>
                <a:gd name="T6" fmla="*/ 48 w 84"/>
                <a:gd name="T7" fmla="*/ 24 h 60"/>
                <a:gd name="T8" fmla="*/ 72 w 84"/>
                <a:gd name="T9" fmla="*/ 60 h 60"/>
                <a:gd name="T10" fmla="*/ 84 w 84"/>
                <a:gd name="T11" fmla="*/ 42 h 60"/>
                <a:gd name="T12" fmla="*/ 66 w 84"/>
                <a:gd name="T13" fmla="*/ 18 h 60"/>
                <a:gd name="T14" fmla="*/ 54 w 84"/>
                <a:gd name="T1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60">
                  <a:moveTo>
                    <a:pt x="54" y="24"/>
                  </a:moveTo>
                  <a:lnTo>
                    <a:pt x="48" y="6"/>
                  </a:lnTo>
                  <a:lnTo>
                    <a:pt x="0" y="0"/>
                  </a:lnTo>
                  <a:lnTo>
                    <a:pt x="48" y="24"/>
                  </a:lnTo>
                  <a:lnTo>
                    <a:pt x="72" y="60"/>
                  </a:lnTo>
                  <a:lnTo>
                    <a:pt x="84" y="42"/>
                  </a:lnTo>
                  <a:lnTo>
                    <a:pt x="66" y="18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2" name="Freeform 296"/>
            <p:cNvSpPr>
              <a:spLocks/>
            </p:cNvSpPr>
            <p:nvPr/>
          </p:nvSpPr>
          <p:spPr bwMode="auto">
            <a:xfrm>
              <a:off x="2180" y="3991"/>
              <a:ext cx="48" cy="42"/>
            </a:xfrm>
            <a:custGeom>
              <a:avLst/>
              <a:gdLst>
                <a:gd name="T0" fmla="*/ 12 w 48"/>
                <a:gd name="T1" fmla="*/ 24 h 42"/>
                <a:gd name="T2" fmla="*/ 12 w 48"/>
                <a:gd name="T3" fmla="*/ 42 h 42"/>
                <a:gd name="T4" fmla="*/ 36 w 48"/>
                <a:gd name="T5" fmla="*/ 42 h 42"/>
                <a:gd name="T6" fmla="*/ 48 w 48"/>
                <a:gd name="T7" fmla="*/ 24 h 42"/>
                <a:gd name="T8" fmla="*/ 0 w 48"/>
                <a:gd name="T9" fmla="*/ 0 h 42"/>
                <a:gd name="T10" fmla="*/ 12 w 48"/>
                <a:gd name="T1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2">
                  <a:moveTo>
                    <a:pt x="12" y="24"/>
                  </a:moveTo>
                  <a:lnTo>
                    <a:pt x="12" y="42"/>
                  </a:lnTo>
                  <a:lnTo>
                    <a:pt x="36" y="42"/>
                  </a:lnTo>
                  <a:lnTo>
                    <a:pt x="48" y="24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3" name="Freeform 297"/>
            <p:cNvSpPr>
              <a:spLocks/>
            </p:cNvSpPr>
            <p:nvPr/>
          </p:nvSpPr>
          <p:spPr bwMode="auto">
            <a:xfrm>
              <a:off x="2126" y="3728"/>
              <a:ext cx="24" cy="71"/>
            </a:xfrm>
            <a:custGeom>
              <a:avLst/>
              <a:gdLst>
                <a:gd name="T0" fmla="*/ 0 w 24"/>
                <a:gd name="T1" fmla="*/ 30 h 71"/>
                <a:gd name="T2" fmla="*/ 12 w 24"/>
                <a:gd name="T3" fmla="*/ 42 h 71"/>
                <a:gd name="T4" fmla="*/ 12 w 24"/>
                <a:gd name="T5" fmla="*/ 65 h 71"/>
                <a:gd name="T6" fmla="*/ 18 w 24"/>
                <a:gd name="T7" fmla="*/ 71 h 71"/>
                <a:gd name="T8" fmla="*/ 24 w 24"/>
                <a:gd name="T9" fmla="*/ 54 h 71"/>
                <a:gd name="T10" fmla="*/ 24 w 24"/>
                <a:gd name="T11" fmla="*/ 12 h 71"/>
                <a:gd name="T12" fmla="*/ 12 w 24"/>
                <a:gd name="T13" fmla="*/ 0 h 71"/>
                <a:gd name="T14" fmla="*/ 0 w 24"/>
                <a:gd name="T15" fmla="*/ 24 h 71"/>
                <a:gd name="T16" fmla="*/ 6 w 24"/>
                <a:gd name="T17" fmla="*/ 30 h 71"/>
                <a:gd name="T18" fmla="*/ 0 w 24"/>
                <a:gd name="T19" fmla="*/ 3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1">
                  <a:moveTo>
                    <a:pt x="0" y="30"/>
                  </a:moveTo>
                  <a:lnTo>
                    <a:pt x="12" y="42"/>
                  </a:lnTo>
                  <a:lnTo>
                    <a:pt x="12" y="65"/>
                  </a:lnTo>
                  <a:lnTo>
                    <a:pt x="18" y="71"/>
                  </a:lnTo>
                  <a:lnTo>
                    <a:pt x="24" y="54"/>
                  </a:lnTo>
                  <a:lnTo>
                    <a:pt x="24" y="12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4" name="Freeform 298"/>
            <p:cNvSpPr>
              <a:spLocks/>
            </p:cNvSpPr>
            <p:nvPr/>
          </p:nvSpPr>
          <p:spPr bwMode="auto">
            <a:xfrm>
              <a:off x="2114" y="3692"/>
              <a:ext cx="12" cy="24"/>
            </a:xfrm>
            <a:custGeom>
              <a:avLst/>
              <a:gdLst>
                <a:gd name="T0" fmla="*/ 6 w 12"/>
                <a:gd name="T1" fmla="*/ 0 h 24"/>
                <a:gd name="T2" fmla="*/ 0 w 12"/>
                <a:gd name="T3" fmla="*/ 6 h 24"/>
                <a:gd name="T4" fmla="*/ 12 w 12"/>
                <a:gd name="T5" fmla="*/ 24 h 24"/>
                <a:gd name="T6" fmla="*/ 6 w 1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0" y="6"/>
                  </a:lnTo>
                  <a:lnTo>
                    <a:pt x="12" y="2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5" name="Freeform 299"/>
            <p:cNvSpPr>
              <a:spLocks/>
            </p:cNvSpPr>
            <p:nvPr/>
          </p:nvSpPr>
          <p:spPr bwMode="auto">
            <a:xfrm>
              <a:off x="2180" y="3913"/>
              <a:ext cx="72" cy="90"/>
            </a:xfrm>
            <a:custGeom>
              <a:avLst/>
              <a:gdLst>
                <a:gd name="T0" fmla="*/ 24 w 72"/>
                <a:gd name="T1" fmla="*/ 54 h 90"/>
                <a:gd name="T2" fmla="*/ 36 w 72"/>
                <a:gd name="T3" fmla="*/ 72 h 90"/>
                <a:gd name="T4" fmla="*/ 24 w 72"/>
                <a:gd name="T5" fmla="*/ 72 h 90"/>
                <a:gd name="T6" fmla="*/ 36 w 72"/>
                <a:gd name="T7" fmla="*/ 90 h 90"/>
                <a:gd name="T8" fmla="*/ 42 w 72"/>
                <a:gd name="T9" fmla="*/ 66 h 90"/>
                <a:gd name="T10" fmla="*/ 72 w 72"/>
                <a:gd name="T11" fmla="*/ 48 h 90"/>
                <a:gd name="T12" fmla="*/ 54 w 72"/>
                <a:gd name="T13" fmla="*/ 42 h 90"/>
                <a:gd name="T14" fmla="*/ 36 w 72"/>
                <a:gd name="T15" fmla="*/ 48 h 90"/>
                <a:gd name="T16" fmla="*/ 18 w 72"/>
                <a:gd name="T17" fmla="*/ 30 h 90"/>
                <a:gd name="T18" fmla="*/ 36 w 72"/>
                <a:gd name="T19" fmla="*/ 18 h 90"/>
                <a:gd name="T20" fmla="*/ 36 w 72"/>
                <a:gd name="T21" fmla="*/ 0 h 90"/>
                <a:gd name="T22" fmla="*/ 0 w 72"/>
                <a:gd name="T23" fmla="*/ 18 h 90"/>
                <a:gd name="T24" fmla="*/ 12 w 72"/>
                <a:gd name="T25" fmla="*/ 60 h 90"/>
                <a:gd name="T26" fmla="*/ 24 w 72"/>
                <a:gd name="T27" fmla="*/ 5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90">
                  <a:moveTo>
                    <a:pt x="24" y="54"/>
                  </a:moveTo>
                  <a:lnTo>
                    <a:pt x="36" y="72"/>
                  </a:lnTo>
                  <a:lnTo>
                    <a:pt x="24" y="72"/>
                  </a:lnTo>
                  <a:lnTo>
                    <a:pt x="36" y="90"/>
                  </a:lnTo>
                  <a:lnTo>
                    <a:pt x="42" y="66"/>
                  </a:lnTo>
                  <a:lnTo>
                    <a:pt x="72" y="48"/>
                  </a:lnTo>
                  <a:lnTo>
                    <a:pt x="54" y="42"/>
                  </a:lnTo>
                  <a:lnTo>
                    <a:pt x="36" y="48"/>
                  </a:lnTo>
                  <a:lnTo>
                    <a:pt x="18" y="30"/>
                  </a:lnTo>
                  <a:lnTo>
                    <a:pt x="36" y="18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12" y="60"/>
                  </a:lnTo>
                  <a:lnTo>
                    <a:pt x="2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6" name="Freeform 300"/>
            <p:cNvSpPr>
              <a:spLocks/>
            </p:cNvSpPr>
            <p:nvPr/>
          </p:nvSpPr>
          <p:spPr bwMode="auto">
            <a:xfrm>
              <a:off x="2132" y="3710"/>
              <a:ext cx="12" cy="12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0 h 12"/>
                <a:gd name="T4" fmla="*/ 0 w 12"/>
                <a:gd name="T5" fmla="*/ 0 h 12"/>
                <a:gd name="T6" fmla="*/ 12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7" name="Freeform 301"/>
            <p:cNvSpPr>
              <a:spLocks/>
            </p:cNvSpPr>
            <p:nvPr/>
          </p:nvSpPr>
          <p:spPr bwMode="auto">
            <a:xfrm>
              <a:off x="2132" y="3692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0 h 12"/>
                <a:gd name="T4" fmla="*/ 0 w 6"/>
                <a:gd name="T5" fmla="*/ 12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8" name="Freeform 302"/>
            <p:cNvSpPr>
              <a:spLocks/>
            </p:cNvSpPr>
            <p:nvPr/>
          </p:nvSpPr>
          <p:spPr bwMode="auto">
            <a:xfrm>
              <a:off x="2132" y="3835"/>
              <a:ext cx="18" cy="36"/>
            </a:xfrm>
            <a:custGeom>
              <a:avLst/>
              <a:gdLst>
                <a:gd name="T0" fmla="*/ 18 w 18"/>
                <a:gd name="T1" fmla="*/ 30 h 36"/>
                <a:gd name="T2" fmla="*/ 18 w 18"/>
                <a:gd name="T3" fmla="*/ 6 h 36"/>
                <a:gd name="T4" fmla="*/ 0 w 18"/>
                <a:gd name="T5" fmla="*/ 0 h 36"/>
                <a:gd name="T6" fmla="*/ 12 w 18"/>
                <a:gd name="T7" fmla="*/ 36 h 36"/>
                <a:gd name="T8" fmla="*/ 18 w 18"/>
                <a:gd name="T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18" y="30"/>
                  </a:moveTo>
                  <a:lnTo>
                    <a:pt x="18" y="6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18" y="3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9" name="Freeform 303"/>
            <p:cNvSpPr>
              <a:spLocks/>
            </p:cNvSpPr>
            <p:nvPr/>
          </p:nvSpPr>
          <p:spPr bwMode="auto">
            <a:xfrm>
              <a:off x="2114" y="3805"/>
              <a:ext cx="18" cy="18"/>
            </a:xfrm>
            <a:custGeom>
              <a:avLst/>
              <a:gdLst>
                <a:gd name="T0" fmla="*/ 18 w 18"/>
                <a:gd name="T1" fmla="*/ 18 h 18"/>
                <a:gd name="T2" fmla="*/ 18 w 18"/>
                <a:gd name="T3" fmla="*/ 0 h 18"/>
                <a:gd name="T4" fmla="*/ 0 w 18"/>
                <a:gd name="T5" fmla="*/ 6 h 18"/>
                <a:gd name="T6" fmla="*/ 18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0" name="Freeform 304"/>
            <p:cNvSpPr>
              <a:spLocks/>
            </p:cNvSpPr>
            <p:nvPr/>
          </p:nvSpPr>
          <p:spPr bwMode="auto">
            <a:xfrm>
              <a:off x="2312" y="4099"/>
              <a:ext cx="60" cy="36"/>
            </a:xfrm>
            <a:custGeom>
              <a:avLst/>
              <a:gdLst>
                <a:gd name="T0" fmla="*/ 0 w 10"/>
                <a:gd name="T1" fmla="*/ 1 h 6"/>
                <a:gd name="T2" fmla="*/ 3 w 10"/>
                <a:gd name="T3" fmla="*/ 2 h 6"/>
                <a:gd name="T4" fmla="*/ 5 w 10"/>
                <a:gd name="T5" fmla="*/ 5 h 6"/>
                <a:gd name="T6" fmla="*/ 5 w 10"/>
                <a:gd name="T7" fmla="*/ 1 h 6"/>
                <a:gd name="T8" fmla="*/ 8 w 10"/>
                <a:gd name="T9" fmla="*/ 5 h 6"/>
                <a:gd name="T10" fmla="*/ 10 w 10"/>
                <a:gd name="T11" fmla="*/ 4 h 6"/>
                <a:gd name="T12" fmla="*/ 9 w 10"/>
                <a:gd name="T13" fmla="*/ 0 h 6"/>
                <a:gd name="T14" fmla="*/ 0 w 10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5" y="6"/>
                    <a:pt x="5" y="5"/>
                  </a:cubicBezTo>
                  <a:cubicBezTo>
                    <a:pt x="4" y="5"/>
                    <a:pt x="5" y="1"/>
                    <a:pt x="5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1" name="Freeform 305"/>
            <p:cNvSpPr>
              <a:spLocks/>
            </p:cNvSpPr>
            <p:nvPr/>
          </p:nvSpPr>
          <p:spPr bwMode="auto">
            <a:xfrm>
              <a:off x="2378" y="4093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12 w 30"/>
                <a:gd name="T3" fmla="*/ 18 h 18"/>
                <a:gd name="T4" fmla="*/ 30 w 30"/>
                <a:gd name="T5" fmla="*/ 18 h 18"/>
                <a:gd name="T6" fmla="*/ 24 w 30"/>
                <a:gd name="T7" fmla="*/ 0 h 18"/>
                <a:gd name="T8" fmla="*/ 0 w 3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12" y="18"/>
                  </a:lnTo>
                  <a:lnTo>
                    <a:pt x="30" y="1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2" name="Freeform 306"/>
            <p:cNvSpPr>
              <a:spLocks/>
            </p:cNvSpPr>
            <p:nvPr/>
          </p:nvSpPr>
          <p:spPr bwMode="auto">
            <a:xfrm>
              <a:off x="2258" y="3943"/>
              <a:ext cx="102" cy="150"/>
            </a:xfrm>
            <a:custGeom>
              <a:avLst/>
              <a:gdLst>
                <a:gd name="T0" fmla="*/ 102 w 102"/>
                <a:gd name="T1" fmla="*/ 12 h 150"/>
                <a:gd name="T2" fmla="*/ 102 w 102"/>
                <a:gd name="T3" fmla="*/ 12 h 150"/>
                <a:gd name="T4" fmla="*/ 96 w 102"/>
                <a:gd name="T5" fmla="*/ 0 h 150"/>
                <a:gd name="T6" fmla="*/ 72 w 102"/>
                <a:gd name="T7" fmla="*/ 6 h 150"/>
                <a:gd name="T8" fmla="*/ 60 w 102"/>
                <a:gd name="T9" fmla="*/ 6 h 150"/>
                <a:gd name="T10" fmla="*/ 36 w 102"/>
                <a:gd name="T11" fmla="*/ 30 h 150"/>
                <a:gd name="T12" fmla="*/ 30 w 102"/>
                <a:gd name="T13" fmla="*/ 36 h 150"/>
                <a:gd name="T14" fmla="*/ 42 w 102"/>
                <a:gd name="T15" fmla="*/ 54 h 150"/>
                <a:gd name="T16" fmla="*/ 66 w 102"/>
                <a:gd name="T17" fmla="*/ 48 h 150"/>
                <a:gd name="T18" fmla="*/ 66 w 102"/>
                <a:gd name="T19" fmla="*/ 66 h 150"/>
                <a:gd name="T20" fmla="*/ 42 w 102"/>
                <a:gd name="T21" fmla="*/ 72 h 150"/>
                <a:gd name="T22" fmla="*/ 48 w 102"/>
                <a:gd name="T23" fmla="*/ 96 h 150"/>
                <a:gd name="T24" fmla="*/ 72 w 102"/>
                <a:gd name="T25" fmla="*/ 114 h 150"/>
                <a:gd name="T26" fmla="*/ 18 w 102"/>
                <a:gd name="T27" fmla="*/ 114 h 150"/>
                <a:gd name="T28" fmla="*/ 0 w 102"/>
                <a:gd name="T29" fmla="*/ 126 h 150"/>
                <a:gd name="T30" fmla="*/ 78 w 102"/>
                <a:gd name="T31" fmla="*/ 150 h 150"/>
                <a:gd name="T32" fmla="*/ 96 w 102"/>
                <a:gd name="T33" fmla="*/ 144 h 150"/>
                <a:gd name="T34" fmla="*/ 96 w 102"/>
                <a:gd name="T35" fmla="*/ 66 h 150"/>
                <a:gd name="T36" fmla="*/ 102 w 102"/>
                <a:gd name="T37" fmla="*/ 12 h 150"/>
                <a:gd name="T38" fmla="*/ 102 w 102"/>
                <a:gd name="T39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150">
                  <a:moveTo>
                    <a:pt x="102" y="12"/>
                  </a:moveTo>
                  <a:lnTo>
                    <a:pt x="102" y="12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36" y="30"/>
                  </a:lnTo>
                  <a:lnTo>
                    <a:pt x="30" y="36"/>
                  </a:lnTo>
                  <a:lnTo>
                    <a:pt x="42" y="54"/>
                  </a:lnTo>
                  <a:lnTo>
                    <a:pt x="66" y="48"/>
                  </a:lnTo>
                  <a:lnTo>
                    <a:pt x="66" y="66"/>
                  </a:lnTo>
                  <a:lnTo>
                    <a:pt x="42" y="72"/>
                  </a:lnTo>
                  <a:lnTo>
                    <a:pt x="48" y="96"/>
                  </a:lnTo>
                  <a:lnTo>
                    <a:pt x="72" y="114"/>
                  </a:lnTo>
                  <a:lnTo>
                    <a:pt x="18" y="114"/>
                  </a:lnTo>
                  <a:lnTo>
                    <a:pt x="0" y="126"/>
                  </a:lnTo>
                  <a:lnTo>
                    <a:pt x="78" y="150"/>
                  </a:lnTo>
                  <a:lnTo>
                    <a:pt x="96" y="144"/>
                  </a:lnTo>
                  <a:lnTo>
                    <a:pt x="96" y="66"/>
                  </a:lnTo>
                  <a:lnTo>
                    <a:pt x="102" y="12"/>
                  </a:lnTo>
                  <a:lnTo>
                    <a:pt x="102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3" name="Freeform 307"/>
            <p:cNvSpPr>
              <a:spLocks/>
            </p:cNvSpPr>
            <p:nvPr/>
          </p:nvSpPr>
          <p:spPr bwMode="auto">
            <a:xfrm>
              <a:off x="2276" y="4009"/>
              <a:ext cx="18" cy="30"/>
            </a:xfrm>
            <a:custGeom>
              <a:avLst/>
              <a:gdLst>
                <a:gd name="T0" fmla="*/ 18 w 18"/>
                <a:gd name="T1" fmla="*/ 24 h 30"/>
                <a:gd name="T2" fmla="*/ 18 w 18"/>
                <a:gd name="T3" fmla="*/ 0 h 30"/>
                <a:gd name="T4" fmla="*/ 0 w 18"/>
                <a:gd name="T5" fmla="*/ 18 h 30"/>
                <a:gd name="T6" fmla="*/ 6 w 18"/>
                <a:gd name="T7" fmla="*/ 30 h 30"/>
                <a:gd name="T8" fmla="*/ 18 w 18"/>
                <a:gd name="T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0">
                  <a:moveTo>
                    <a:pt x="18" y="24"/>
                  </a:moveTo>
                  <a:lnTo>
                    <a:pt x="18" y="0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4" name="Freeform 308"/>
            <p:cNvSpPr>
              <a:spLocks/>
            </p:cNvSpPr>
            <p:nvPr/>
          </p:nvSpPr>
          <p:spPr bwMode="auto">
            <a:xfrm>
              <a:off x="2144" y="3955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18 h 24"/>
                <a:gd name="T4" fmla="*/ 24 w 24"/>
                <a:gd name="T5" fmla="*/ 24 h 24"/>
                <a:gd name="T6" fmla="*/ 24 w 24"/>
                <a:gd name="T7" fmla="*/ 18 h 24"/>
                <a:gd name="T8" fmla="*/ 0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0" y="18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5" name="Freeform 309"/>
            <p:cNvSpPr>
              <a:spLocks/>
            </p:cNvSpPr>
            <p:nvPr/>
          </p:nvSpPr>
          <p:spPr bwMode="auto">
            <a:xfrm>
              <a:off x="2234" y="4021"/>
              <a:ext cx="36" cy="30"/>
            </a:xfrm>
            <a:custGeom>
              <a:avLst/>
              <a:gdLst>
                <a:gd name="T0" fmla="*/ 6 w 36"/>
                <a:gd name="T1" fmla="*/ 0 h 30"/>
                <a:gd name="T2" fmla="*/ 0 w 36"/>
                <a:gd name="T3" fmla="*/ 6 h 30"/>
                <a:gd name="T4" fmla="*/ 12 w 36"/>
                <a:gd name="T5" fmla="*/ 30 h 30"/>
                <a:gd name="T6" fmla="*/ 36 w 36"/>
                <a:gd name="T7" fmla="*/ 30 h 30"/>
                <a:gd name="T8" fmla="*/ 6 w 3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6" y="0"/>
                  </a:moveTo>
                  <a:lnTo>
                    <a:pt x="0" y="6"/>
                  </a:lnTo>
                  <a:lnTo>
                    <a:pt x="12" y="30"/>
                  </a:lnTo>
                  <a:lnTo>
                    <a:pt x="36" y="3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6" name="Freeform 310"/>
            <p:cNvSpPr>
              <a:spLocks/>
            </p:cNvSpPr>
            <p:nvPr/>
          </p:nvSpPr>
          <p:spPr bwMode="auto">
            <a:xfrm>
              <a:off x="2156" y="3375"/>
              <a:ext cx="30" cy="83"/>
            </a:xfrm>
            <a:custGeom>
              <a:avLst/>
              <a:gdLst>
                <a:gd name="T0" fmla="*/ 18 w 30"/>
                <a:gd name="T1" fmla="*/ 83 h 83"/>
                <a:gd name="T2" fmla="*/ 18 w 30"/>
                <a:gd name="T3" fmla="*/ 71 h 83"/>
                <a:gd name="T4" fmla="*/ 30 w 30"/>
                <a:gd name="T5" fmla="*/ 71 h 83"/>
                <a:gd name="T6" fmla="*/ 24 w 30"/>
                <a:gd name="T7" fmla="*/ 59 h 83"/>
                <a:gd name="T8" fmla="*/ 30 w 30"/>
                <a:gd name="T9" fmla="*/ 53 h 83"/>
                <a:gd name="T10" fmla="*/ 18 w 30"/>
                <a:gd name="T11" fmla="*/ 42 h 83"/>
                <a:gd name="T12" fmla="*/ 30 w 30"/>
                <a:gd name="T13" fmla="*/ 30 h 83"/>
                <a:gd name="T14" fmla="*/ 24 w 30"/>
                <a:gd name="T15" fmla="*/ 12 h 83"/>
                <a:gd name="T16" fmla="*/ 18 w 30"/>
                <a:gd name="T17" fmla="*/ 0 h 83"/>
                <a:gd name="T18" fmla="*/ 6 w 30"/>
                <a:gd name="T19" fmla="*/ 18 h 83"/>
                <a:gd name="T20" fmla="*/ 6 w 30"/>
                <a:gd name="T21" fmla="*/ 53 h 83"/>
                <a:gd name="T22" fmla="*/ 0 w 30"/>
                <a:gd name="T23" fmla="*/ 71 h 83"/>
                <a:gd name="T24" fmla="*/ 18 w 30"/>
                <a:gd name="T2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83">
                  <a:moveTo>
                    <a:pt x="18" y="83"/>
                  </a:moveTo>
                  <a:lnTo>
                    <a:pt x="18" y="71"/>
                  </a:lnTo>
                  <a:lnTo>
                    <a:pt x="30" y="71"/>
                  </a:lnTo>
                  <a:lnTo>
                    <a:pt x="24" y="59"/>
                  </a:lnTo>
                  <a:lnTo>
                    <a:pt x="30" y="53"/>
                  </a:lnTo>
                  <a:lnTo>
                    <a:pt x="18" y="42"/>
                  </a:lnTo>
                  <a:lnTo>
                    <a:pt x="30" y="30"/>
                  </a:lnTo>
                  <a:lnTo>
                    <a:pt x="24" y="12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6" y="53"/>
                  </a:lnTo>
                  <a:lnTo>
                    <a:pt x="0" y="71"/>
                  </a:lnTo>
                  <a:lnTo>
                    <a:pt x="18" y="8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7" name="Freeform 311"/>
            <p:cNvSpPr>
              <a:spLocks/>
            </p:cNvSpPr>
            <p:nvPr/>
          </p:nvSpPr>
          <p:spPr bwMode="auto">
            <a:xfrm>
              <a:off x="2162" y="3530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2 w 2"/>
                <a:gd name="T3" fmla="*/ 3 h 3"/>
                <a:gd name="T4" fmla="*/ 1 w 2"/>
                <a:gd name="T5" fmla="*/ 0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8" name="Freeform 312"/>
            <p:cNvSpPr>
              <a:spLocks/>
            </p:cNvSpPr>
            <p:nvPr/>
          </p:nvSpPr>
          <p:spPr bwMode="auto">
            <a:xfrm>
              <a:off x="2120" y="2387"/>
              <a:ext cx="294" cy="1634"/>
            </a:xfrm>
            <a:custGeom>
              <a:avLst/>
              <a:gdLst>
                <a:gd name="T0" fmla="*/ 102 w 294"/>
                <a:gd name="T1" fmla="*/ 1502 h 1634"/>
                <a:gd name="T2" fmla="*/ 84 w 294"/>
                <a:gd name="T3" fmla="*/ 1454 h 1634"/>
                <a:gd name="T4" fmla="*/ 72 w 294"/>
                <a:gd name="T5" fmla="*/ 1460 h 1634"/>
                <a:gd name="T6" fmla="*/ 66 w 294"/>
                <a:gd name="T7" fmla="*/ 1389 h 1634"/>
                <a:gd name="T8" fmla="*/ 102 w 294"/>
                <a:gd name="T9" fmla="*/ 1287 h 1634"/>
                <a:gd name="T10" fmla="*/ 126 w 294"/>
                <a:gd name="T11" fmla="*/ 1173 h 1634"/>
                <a:gd name="T12" fmla="*/ 120 w 294"/>
                <a:gd name="T13" fmla="*/ 1137 h 1634"/>
                <a:gd name="T14" fmla="*/ 120 w 294"/>
                <a:gd name="T15" fmla="*/ 1137 h 1634"/>
                <a:gd name="T16" fmla="*/ 138 w 294"/>
                <a:gd name="T17" fmla="*/ 1119 h 1634"/>
                <a:gd name="T18" fmla="*/ 114 w 294"/>
                <a:gd name="T19" fmla="*/ 1030 h 1634"/>
                <a:gd name="T20" fmla="*/ 132 w 294"/>
                <a:gd name="T21" fmla="*/ 994 h 1634"/>
                <a:gd name="T22" fmla="*/ 138 w 294"/>
                <a:gd name="T23" fmla="*/ 856 h 1634"/>
                <a:gd name="T24" fmla="*/ 144 w 294"/>
                <a:gd name="T25" fmla="*/ 778 h 1634"/>
                <a:gd name="T26" fmla="*/ 174 w 294"/>
                <a:gd name="T27" fmla="*/ 683 h 1634"/>
                <a:gd name="T28" fmla="*/ 162 w 294"/>
                <a:gd name="T29" fmla="*/ 521 h 1634"/>
                <a:gd name="T30" fmla="*/ 198 w 294"/>
                <a:gd name="T31" fmla="*/ 437 h 1634"/>
                <a:gd name="T32" fmla="*/ 228 w 294"/>
                <a:gd name="T33" fmla="*/ 377 h 1634"/>
                <a:gd name="T34" fmla="*/ 252 w 294"/>
                <a:gd name="T35" fmla="*/ 347 h 1634"/>
                <a:gd name="T36" fmla="*/ 246 w 294"/>
                <a:gd name="T37" fmla="*/ 252 h 1634"/>
                <a:gd name="T38" fmla="*/ 294 w 294"/>
                <a:gd name="T39" fmla="*/ 192 h 1634"/>
                <a:gd name="T40" fmla="*/ 252 w 294"/>
                <a:gd name="T41" fmla="*/ 114 h 1634"/>
                <a:gd name="T42" fmla="*/ 246 w 294"/>
                <a:gd name="T43" fmla="*/ 60 h 1634"/>
                <a:gd name="T44" fmla="*/ 222 w 294"/>
                <a:gd name="T45" fmla="*/ 0 h 1634"/>
                <a:gd name="T46" fmla="*/ 198 w 294"/>
                <a:gd name="T47" fmla="*/ 0 h 1634"/>
                <a:gd name="T48" fmla="*/ 162 w 294"/>
                <a:gd name="T49" fmla="*/ 24 h 1634"/>
                <a:gd name="T50" fmla="*/ 168 w 294"/>
                <a:gd name="T51" fmla="*/ 24 h 1634"/>
                <a:gd name="T52" fmla="*/ 174 w 294"/>
                <a:gd name="T53" fmla="*/ 198 h 1634"/>
                <a:gd name="T54" fmla="*/ 162 w 294"/>
                <a:gd name="T55" fmla="*/ 306 h 1634"/>
                <a:gd name="T56" fmla="*/ 132 w 294"/>
                <a:gd name="T57" fmla="*/ 431 h 1634"/>
                <a:gd name="T58" fmla="*/ 126 w 294"/>
                <a:gd name="T59" fmla="*/ 485 h 1634"/>
                <a:gd name="T60" fmla="*/ 78 w 294"/>
                <a:gd name="T61" fmla="*/ 778 h 1634"/>
                <a:gd name="T62" fmla="*/ 66 w 294"/>
                <a:gd name="T63" fmla="*/ 892 h 1634"/>
                <a:gd name="T64" fmla="*/ 54 w 294"/>
                <a:gd name="T65" fmla="*/ 976 h 1634"/>
                <a:gd name="T66" fmla="*/ 72 w 294"/>
                <a:gd name="T67" fmla="*/ 1119 h 1634"/>
                <a:gd name="T68" fmla="*/ 72 w 294"/>
                <a:gd name="T69" fmla="*/ 1161 h 1634"/>
                <a:gd name="T70" fmla="*/ 42 w 294"/>
                <a:gd name="T71" fmla="*/ 1215 h 1634"/>
                <a:gd name="T72" fmla="*/ 0 w 294"/>
                <a:gd name="T73" fmla="*/ 1245 h 1634"/>
                <a:gd name="T74" fmla="*/ 42 w 294"/>
                <a:gd name="T75" fmla="*/ 1263 h 1634"/>
                <a:gd name="T76" fmla="*/ 60 w 294"/>
                <a:gd name="T77" fmla="*/ 1311 h 1634"/>
                <a:gd name="T78" fmla="*/ 36 w 294"/>
                <a:gd name="T79" fmla="*/ 1377 h 1634"/>
                <a:gd name="T80" fmla="*/ 30 w 294"/>
                <a:gd name="T81" fmla="*/ 1424 h 1634"/>
                <a:gd name="T82" fmla="*/ 36 w 294"/>
                <a:gd name="T83" fmla="*/ 1466 h 1634"/>
                <a:gd name="T84" fmla="*/ 102 w 294"/>
                <a:gd name="T85" fmla="*/ 1520 h 1634"/>
                <a:gd name="T86" fmla="*/ 132 w 294"/>
                <a:gd name="T87" fmla="*/ 1556 h 1634"/>
                <a:gd name="T88" fmla="*/ 114 w 294"/>
                <a:gd name="T89" fmla="*/ 1610 h 1634"/>
                <a:gd name="T90" fmla="*/ 108 w 294"/>
                <a:gd name="T91" fmla="*/ 1616 h 1634"/>
                <a:gd name="T92" fmla="*/ 156 w 294"/>
                <a:gd name="T93" fmla="*/ 1568 h 1634"/>
                <a:gd name="T94" fmla="*/ 210 w 294"/>
                <a:gd name="T95" fmla="*/ 1538 h 1634"/>
                <a:gd name="T96" fmla="*/ 234 w 294"/>
                <a:gd name="T97" fmla="*/ 1544 h 1634"/>
                <a:gd name="T98" fmla="*/ 114 w 294"/>
                <a:gd name="T99" fmla="*/ 152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4" h="1634">
                  <a:moveTo>
                    <a:pt x="114" y="1520"/>
                  </a:moveTo>
                  <a:lnTo>
                    <a:pt x="102" y="1502"/>
                  </a:lnTo>
                  <a:lnTo>
                    <a:pt x="108" y="1448"/>
                  </a:lnTo>
                  <a:lnTo>
                    <a:pt x="84" y="1454"/>
                  </a:lnTo>
                  <a:lnTo>
                    <a:pt x="72" y="1460"/>
                  </a:lnTo>
                  <a:lnTo>
                    <a:pt x="72" y="1460"/>
                  </a:lnTo>
                  <a:lnTo>
                    <a:pt x="72" y="1460"/>
                  </a:lnTo>
                  <a:lnTo>
                    <a:pt x="66" y="1389"/>
                  </a:lnTo>
                  <a:lnTo>
                    <a:pt x="108" y="1317"/>
                  </a:lnTo>
                  <a:lnTo>
                    <a:pt x="102" y="1287"/>
                  </a:lnTo>
                  <a:lnTo>
                    <a:pt x="132" y="1245"/>
                  </a:lnTo>
                  <a:lnTo>
                    <a:pt x="126" y="1173"/>
                  </a:lnTo>
                  <a:lnTo>
                    <a:pt x="138" y="1155"/>
                  </a:lnTo>
                  <a:lnTo>
                    <a:pt x="120" y="1137"/>
                  </a:lnTo>
                  <a:lnTo>
                    <a:pt x="120" y="1137"/>
                  </a:lnTo>
                  <a:lnTo>
                    <a:pt x="120" y="1137"/>
                  </a:lnTo>
                  <a:lnTo>
                    <a:pt x="150" y="1125"/>
                  </a:lnTo>
                  <a:lnTo>
                    <a:pt x="138" y="1119"/>
                  </a:lnTo>
                  <a:lnTo>
                    <a:pt x="120" y="1113"/>
                  </a:lnTo>
                  <a:lnTo>
                    <a:pt x="114" y="1030"/>
                  </a:lnTo>
                  <a:lnTo>
                    <a:pt x="120" y="1018"/>
                  </a:lnTo>
                  <a:lnTo>
                    <a:pt x="132" y="994"/>
                  </a:lnTo>
                  <a:lnTo>
                    <a:pt x="120" y="970"/>
                  </a:lnTo>
                  <a:lnTo>
                    <a:pt x="138" y="856"/>
                  </a:lnTo>
                  <a:lnTo>
                    <a:pt x="150" y="838"/>
                  </a:lnTo>
                  <a:lnTo>
                    <a:pt x="144" y="778"/>
                  </a:lnTo>
                  <a:lnTo>
                    <a:pt x="174" y="730"/>
                  </a:lnTo>
                  <a:lnTo>
                    <a:pt x="174" y="683"/>
                  </a:lnTo>
                  <a:lnTo>
                    <a:pt x="204" y="635"/>
                  </a:lnTo>
                  <a:lnTo>
                    <a:pt x="162" y="521"/>
                  </a:lnTo>
                  <a:lnTo>
                    <a:pt x="198" y="479"/>
                  </a:lnTo>
                  <a:lnTo>
                    <a:pt x="198" y="437"/>
                  </a:lnTo>
                  <a:lnTo>
                    <a:pt x="210" y="389"/>
                  </a:lnTo>
                  <a:lnTo>
                    <a:pt x="228" y="377"/>
                  </a:lnTo>
                  <a:lnTo>
                    <a:pt x="228" y="359"/>
                  </a:lnTo>
                  <a:lnTo>
                    <a:pt x="252" y="347"/>
                  </a:lnTo>
                  <a:lnTo>
                    <a:pt x="240" y="282"/>
                  </a:lnTo>
                  <a:lnTo>
                    <a:pt x="246" y="252"/>
                  </a:lnTo>
                  <a:lnTo>
                    <a:pt x="288" y="234"/>
                  </a:lnTo>
                  <a:lnTo>
                    <a:pt x="294" y="192"/>
                  </a:lnTo>
                  <a:lnTo>
                    <a:pt x="258" y="192"/>
                  </a:lnTo>
                  <a:lnTo>
                    <a:pt x="252" y="114"/>
                  </a:lnTo>
                  <a:lnTo>
                    <a:pt x="228" y="84"/>
                  </a:lnTo>
                  <a:lnTo>
                    <a:pt x="246" y="60"/>
                  </a:lnTo>
                  <a:lnTo>
                    <a:pt x="222" y="36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8" y="24"/>
                  </a:lnTo>
                  <a:lnTo>
                    <a:pt x="192" y="138"/>
                  </a:lnTo>
                  <a:lnTo>
                    <a:pt x="174" y="198"/>
                  </a:lnTo>
                  <a:lnTo>
                    <a:pt x="174" y="228"/>
                  </a:lnTo>
                  <a:lnTo>
                    <a:pt x="162" y="306"/>
                  </a:lnTo>
                  <a:lnTo>
                    <a:pt x="168" y="329"/>
                  </a:lnTo>
                  <a:lnTo>
                    <a:pt x="132" y="431"/>
                  </a:lnTo>
                  <a:lnTo>
                    <a:pt x="138" y="479"/>
                  </a:lnTo>
                  <a:lnTo>
                    <a:pt x="126" y="485"/>
                  </a:lnTo>
                  <a:lnTo>
                    <a:pt x="138" y="599"/>
                  </a:lnTo>
                  <a:lnTo>
                    <a:pt x="78" y="778"/>
                  </a:lnTo>
                  <a:lnTo>
                    <a:pt x="60" y="778"/>
                  </a:lnTo>
                  <a:lnTo>
                    <a:pt x="66" y="892"/>
                  </a:lnTo>
                  <a:lnTo>
                    <a:pt x="54" y="910"/>
                  </a:lnTo>
                  <a:lnTo>
                    <a:pt x="54" y="976"/>
                  </a:lnTo>
                  <a:lnTo>
                    <a:pt x="108" y="988"/>
                  </a:lnTo>
                  <a:lnTo>
                    <a:pt x="72" y="1119"/>
                  </a:lnTo>
                  <a:lnTo>
                    <a:pt x="90" y="1137"/>
                  </a:lnTo>
                  <a:lnTo>
                    <a:pt x="72" y="1161"/>
                  </a:lnTo>
                  <a:lnTo>
                    <a:pt x="60" y="1221"/>
                  </a:lnTo>
                  <a:lnTo>
                    <a:pt x="42" y="1215"/>
                  </a:lnTo>
                  <a:lnTo>
                    <a:pt x="24" y="1191"/>
                  </a:lnTo>
                  <a:lnTo>
                    <a:pt x="0" y="1245"/>
                  </a:lnTo>
                  <a:lnTo>
                    <a:pt x="36" y="1239"/>
                  </a:lnTo>
                  <a:lnTo>
                    <a:pt x="42" y="1263"/>
                  </a:lnTo>
                  <a:lnTo>
                    <a:pt x="30" y="1281"/>
                  </a:lnTo>
                  <a:lnTo>
                    <a:pt x="60" y="1311"/>
                  </a:lnTo>
                  <a:lnTo>
                    <a:pt x="24" y="1311"/>
                  </a:lnTo>
                  <a:lnTo>
                    <a:pt x="36" y="1377"/>
                  </a:lnTo>
                  <a:lnTo>
                    <a:pt x="54" y="1365"/>
                  </a:lnTo>
                  <a:lnTo>
                    <a:pt x="30" y="1424"/>
                  </a:lnTo>
                  <a:lnTo>
                    <a:pt x="54" y="1454"/>
                  </a:lnTo>
                  <a:lnTo>
                    <a:pt x="36" y="1466"/>
                  </a:lnTo>
                  <a:lnTo>
                    <a:pt x="78" y="1526"/>
                  </a:lnTo>
                  <a:lnTo>
                    <a:pt x="102" y="1520"/>
                  </a:lnTo>
                  <a:lnTo>
                    <a:pt x="96" y="1556"/>
                  </a:lnTo>
                  <a:lnTo>
                    <a:pt x="132" y="1556"/>
                  </a:lnTo>
                  <a:lnTo>
                    <a:pt x="150" y="1580"/>
                  </a:lnTo>
                  <a:lnTo>
                    <a:pt x="114" y="1610"/>
                  </a:lnTo>
                  <a:lnTo>
                    <a:pt x="108" y="1604"/>
                  </a:lnTo>
                  <a:lnTo>
                    <a:pt x="108" y="1616"/>
                  </a:lnTo>
                  <a:lnTo>
                    <a:pt x="150" y="1634"/>
                  </a:lnTo>
                  <a:lnTo>
                    <a:pt x="156" y="1568"/>
                  </a:lnTo>
                  <a:lnTo>
                    <a:pt x="204" y="1550"/>
                  </a:lnTo>
                  <a:lnTo>
                    <a:pt x="210" y="1538"/>
                  </a:lnTo>
                  <a:lnTo>
                    <a:pt x="222" y="1538"/>
                  </a:lnTo>
                  <a:lnTo>
                    <a:pt x="234" y="1544"/>
                  </a:lnTo>
                  <a:lnTo>
                    <a:pt x="204" y="1526"/>
                  </a:lnTo>
                  <a:lnTo>
                    <a:pt x="114" y="152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9" name="Freeform 313"/>
            <p:cNvSpPr>
              <a:spLocks/>
            </p:cNvSpPr>
            <p:nvPr/>
          </p:nvSpPr>
          <p:spPr bwMode="auto">
            <a:xfrm>
              <a:off x="2186" y="3512"/>
              <a:ext cx="18" cy="24"/>
            </a:xfrm>
            <a:custGeom>
              <a:avLst/>
              <a:gdLst>
                <a:gd name="T0" fmla="*/ 0 w 18"/>
                <a:gd name="T1" fmla="*/ 18 h 24"/>
                <a:gd name="T2" fmla="*/ 6 w 18"/>
                <a:gd name="T3" fmla="*/ 24 h 24"/>
                <a:gd name="T4" fmla="*/ 18 w 18"/>
                <a:gd name="T5" fmla="*/ 18 h 24"/>
                <a:gd name="T6" fmla="*/ 12 w 18"/>
                <a:gd name="T7" fmla="*/ 0 h 24"/>
                <a:gd name="T8" fmla="*/ 0 w 18"/>
                <a:gd name="T9" fmla="*/ 0 h 24"/>
                <a:gd name="T10" fmla="*/ 0 w 18"/>
                <a:gd name="T1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0" y="18"/>
                  </a:moveTo>
                  <a:lnTo>
                    <a:pt x="6" y="24"/>
                  </a:lnTo>
                  <a:lnTo>
                    <a:pt x="18" y="1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0" name="Freeform 314"/>
            <p:cNvSpPr>
              <a:spLocks/>
            </p:cNvSpPr>
            <p:nvPr/>
          </p:nvSpPr>
          <p:spPr bwMode="auto">
            <a:xfrm>
              <a:off x="2282" y="2387"/>
              <a:ext cx="36" cy="24"/>
            </a:xfrm>
            <a:custGeom>
              <a:avLst/>
              <a:gdLst>
                <a:gd name="T0" fmla="*/ 36 w 36"/>
                <a:gd name="T1" fmla="*/ 0 h 24"/>
                <a:gd name="T2" fmla="*/ 0 w 36"/>
                <a:gd name="T3" fmla="*/ 24 h 24"/>
                <a:gd name="T4" fmla="*/ 0 w 36"/>
                <a:gd name="T5" fmla="*/ 24 h 24"/>
                <a:gd name="T6" fmla="*/ 36 w 3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4">
                  <a:moveTo>
                    <a:pt x="36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1" name="Freeform 315"/>
            <p:cNvSpPr>
              <a:spLocks/>
            </p:cNvSpPr>
            <p:nvPr/>
          </p:nvSpPr>
          <p:spPr bwMode="auto">
            <a:xfrm>
              <a:off x="2222" y="3632"/>
              <a:ext cx="30" cy="72"/>
            </a:xfrm>
            <a:custGeom>
              <a:avLst/>
              <a:gdLst>
                <a:gd name="T0" fmla="*/ 6 w 30"/>
                <a:gd name="T1" fmla="*/ 72 h 72"/>
                <a:gd name="T2" fmla="*/ 0 w 30"/>
                <a:gd name="T3" fmla="*/ 42 h 72"/>
                <a:gd name="T4" fmla="*/ 30 w 30"/>
                <a:gd name="T5" fmla="*/ 0 h 72"/>
                <a:gd name="T6" fmla="*/ 0 w 30"/>
                <a:gd name="T7" fmla="*/ 42 h 72"/>
                <a:gd name="T8" fmla="*/ 6 w 30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2">
                  <a:moveTo>
                    <a:pt x="6" y="72"/>
                  </a:moveTo>
                  <a:lnTo>
                    <a:pt x="0" y="42"/>
                  </a:lnTo>
                  <a:lnTo>
                    <a:pt x="30" y="0"/>
                  </a:lnTo>
                  <a:lnTo>
                    <a:pt x="0" y="42"/>
                  </a:lnTo>
                  <a:lnTo>
                    <a:pt x="6" y="7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2" name="Freeform 316"/>
            <p:cNvSpPr>
              <a:spLocks/>
            </p:cNvSpPr>
            <p:nvPr/>
          </p:nvSpPr>
          <p:spPr bwMode="auto">
            <a:xfrm>
              <a:off x="2354" y="3955"/>
              <a:ext cx="6" cy="54"/>
            </a:xfrm>
            <a:custGeom>
              <a:avLst/>
              <a:gdLst>
                <a:gd name="T0" fmla="*/ 6 w 6"/>
                <a:gd name="T1" fmla="*/ 0 h 54"/>
                <a:gd name="T2" fmla="*/ 0 w 6"/>
                <a:gd name="T3" fmla="*/ 54 h 54"/>
                <a:gd name="T4" fmla="*/ 6 w 6"/>
                <a:gd name="T5" fmla="*/ 0 h 54"/>
                <a:gd name="T6" fmla="*/ 6 w 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4">
                  <a:moveTo>
                    <a:pt x="6" y="0"/>
                  </a:moveTo>
                  <a:lnTo>
                    <a:pt x="0" y="5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3" name="Freeform 317"/>
            <p:cNvSpPr>
              <a:spLocks/>
            </p:cNvSpPr>
            <p:nvPr/>
          </p:nvSpPr>
          <p:spPr bwMode="auto">
            <a:xfrm>
              <a:off x="2240" y="3357"/>
              <a:ext cx="12" cy="48"/>
            </a:xfrm>
            <a:custGeom>
              <a:avLst/>
              <a:gdLst>
                <a:gd name="T0" fmla="*/ 0 w 12"/>
                <a:gd name="T1" fmla="*/ 48 h 48"/>
                <a:gd name="T2" fmla="*/ 12 w 12"/>
                <a:gd name="T3" fmla="*/ 24 h 48"/>
                <a:gd name="T4" fmla="*/ 0 w 12"/>
                <a:gd name="T5" fmla="*/ 0 h 48"/>
                <a:gd name="T6" fmla="*/ 12 w 12"/>
                <a:gd name="T7" fmla="*/ 24 h 48"/>
                <a:gd name="T8" fmla="*/ 0 w 1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8">
                  <a:moveTo>
                    <a:pt x="0" y="48"/>
                  </a:moveTo>
                  <a:lnTo>
                    <a:pt x="12" y="24"/>
                  </a:lnTo>
                  <a:lnTo>
                    <a:pt x="0" y="0"/>
                  </a:lnTo>
                  <a:lnTo>
                    <a:pt x="12" y="2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4" name="Freeform 318"/>
            <p:cNvSpPr>
              <a:spLocks/>
            </p:cNvSpPr>
            <p:nvPr/>
          </p:nvSpPr>
          <p:spPr bwMode="auto">
            <a:xfrm>
              <a:off x="2240" y="3506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8 h 18"/>
                <a:gd name="T4" fmla="*/ 30 w 30"/>
                <a:gd name="T5" fmla="*/ 6 h 18"/>
                <a:gd name="T6" fmla="*/ 18 w 30"/>
                <a:gd name="T7" fmla="*/ 0 h 18"/>
                <a:gd name="T8" fmla="*/ 30 w 30"/>
                <a:gd name="T9" fmla="*/ 6 h 18"/>
                <a:gd name="T10" fmla="*/ 0 w 30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0" y="18"/>
                  </a:lnTo>
                  <a:lnTo>
                    <a:pt x="30" y="6"/>
                  </a:lnTo>
                  <a:lnTo>
                    <a:pt x="18" y="0"/>
                  </a:lnTo>
                  <a:lnTo>
                    <a:pt x="30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5" name="Freeform 319"/>
            <p:cNvSpPr>
              <a:spLocks/>
            </p:cNvSpPr>
            <p:nvPr/>
          </p:nvSpPr>
          <p:spPr bwMode="auto">
            <a:xfrm>
              <a:off x="2186" y="3776"/>
              <a:ext cx="6" cy="71"/>
            </a:xfrm>
            <a:custGeom>
              <a:avLst/>
              <a:gdLst>
                <a:gd name="T0" fmla="*/ 6 w 6"/>
                <a:gd name="T1" fmla="*/ 71 h 71"/>
                <a:gd name="T2" fmla="*/ 0 w 6"/>
                <a:gd name="T3" fmla="*/ 0 h 71"/>
                <a:gd name="T4" fmla="*/ 6 w 6"/>
                <a:gd name="T5" fmla="*/ 71 h 71"/>
                <a:gd name="T6" fmla="*/ 6 w 6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1">
                  <a:moveTo>
                    <a:pt x="6" y="71"/>
                  </a:moveTo>
                  <a:lnTo>
                    <a:pt x="0" y="0"/>
                  </a:lnTo>
                  <a:lnTo>
                    <a:pt x="6" y="71"/>
                  </a:lnTo>
                  <a:lnTo>
                    <a:pt x="6" y="7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6" name="Freeform 320"/>
            <p:cNvSpPr>
              <a:spLocks/>
            </p:cNvSpPr>
            <p:nvPr/>
          </p:nvSpPr>
          <p:spPr bwMode="auto">
            <a:xfrm>
              <a:off x="2348" y="2669"/>
              <a:ext cx="24" cy="77"/>
            </a:xfrm>
            <a:custGeom>
              <a:avLst/>
              <a:gdLst>
                <a:gd name="T0" fmla="*/ 0 w 24"/>
                <a:gd name="T1" fmla="*/ 77 h 77"/>
                <a:gd name="T2" fmla="*/ 24 w 24"/>
                <a:gd name="T3" fmla="*/ 65 h 77"/>
                <a:gd name="T4" fmla="*/ 12 w 24"/>
                <a:gd name="T5" fmla="*/ 0 h 77"/>
                <a:gd name="T6" fmla="*/ 24 w 24"/>
                <a:gd name="T7" fmla="*/ 65 h 77"/>
                <a:gd name="T8" fmla="*/ 0 w 24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7">
                  <a:moveTo>
                    <a:pt x="0" y="77"/>
                  </a:moveTo>
                  <a:lnTo>
                    <a:pt x="24" y="65"/>
                  </a:lnTo>
                  <a:lnTo>
                    <a:pt x="12" y="0"/>
                  </a:lnTo>
                  <a:lnTo>
                    <a:pt x="24" y="65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7" name="Freeform 321"/>
            <p:cNvSpPr>
              <a:spLocks/>
            </p:cNvSpPr>
            <p:nvPr/>
          </p:nvSpPr>
          <p:spPr bwMode="auto">
            <a:xfrm>
              <a:off x="2366" y="2579"/>
              <a:ext cx="48" cy="60"/>
            </a:xfrm>
            <a:custGeom>
              <a:avLst/>
              <a:gdLst>
                <a:gd name="T0" fmla="*/ 0 w 48"/>
                <a:gd name="T1" fmla="*/ 60 h 60"/>
                <a:gd name="T2" fmla="*/ 42 w 48"/>
                <a:gd name="T3" fmla="*/ 42 h 60"/>
                <a:gd name="T4" fmla="*/ 48 w 48"/>
                <a:gd name="T5" fmla="*/ 0 h 60"/>
                <a:gd name="T6" fmla="*/ 42 w 48"/>
                <a:gd name="T7" fmla="*/ 42 h 60"/>
                <a:gd name="T8" fmla="*/ 0 w 4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0" y="60"/>
                  </a:moveTo>
                  <a:lnTo>
                    <a:pt x="42" y="42"/>
                  </a:lnTo>
                  <a:lnTo>
                    <a:pt x="48" y="0"/>
                  </a:lnTo>
                  <a:lnTo>
                    <a:pt x="42" y="4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20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209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01/04/2015</a:t>
            </a:fld>
            <a:endParaRPr lang="en-US" dirty="0"/>
          </a:p>
        </p:txBody>
      </p:sp>
      <p:sp>
        <p:nvSpPr>
          <p:cNvPr id="12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9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2611" y="1036320"/>
            <a:ext cx="7981200" cy="936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612" y="2178000"/>
            <a:ext cx="7980363" cy="3945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1857" y="6289200"/>
            <a:ext cx="2008188" cy="2230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</a:lstStyle>
          <a:p>
            <a:fld id="{3248869C-CAB7-6444-AD72-B55A1C6A3BDF}" type="datetime1">
              <a:rPr lang="en-GB" smtClean="0"/>
              <a:pPr/>
              <a:t>01/04/2015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614" y="6289200"/>
            <a:ext cx="401821" cy="2230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2612" y="396551"/>
            <a:ext cx="4177839" cy="26161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100" b="0" i="0" cap="all">
                <a:solidFill>
                  <a:srgbClr val="007E97"/>
                </a:solidFill>
                <a:latin typeface="+mj-lt"/>
                <a:cs typeface="VAG Rounded Std Bold"/>
              </a:defRPr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1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6" r:id="rId4"/>
    <p:sldLayoutId id="2147483663" r:id="rId5"/>
    <p:sldLayoutId id="2147483657" r:id="rId6"/>
    <p:sldLayoutId id="214748366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4" r:id="rId13"/>
    <p:sldLayoutId id="2147483654" r:id="rId14"/>
    <p:sldLayoutId id="2147483655" r:id="rId15"/>
    <p:sldLayoutId id="2147483667" r:id="rId16"/>
    <p:sldLayoutId id="2147483668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rgbClr val="007E97"/>
          </a:solidFill>
          <a:latin typeface="+mn-lt"/>
          <a:ea typeface="+mj-ea"/>
          <a:cs typeface="VAG Rounded Std Light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900"/>
        </a:spcAft>
        <a:buFont typeface="Lucida Grande"/>
        <a:buNone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1pPr>
      <a:lvl2pPr marL="269875" indent="-269875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2pPr>
      <a:lvl3pPr marL="541338" indent="-271463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3pPr>
      <a:lvl4pPr marL="803275" indent="-261938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4pPr>
      <a:lvl5pPr marL="1073150" indent="-269875" algn="l" defTabSz="457200" rtl="0" eaLnBrk="1" latinLnBrk="0" hangingPunct="1">
        <a:spcBef>
          <a:spcPts val="0"/>
        </a:spcBef>
        <a:spcAft>
          <a:spcPts val="900"/>
        </a:spcAft>
        <a:buFont typeface="Arial"/>
        <a:buChar char="»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unwater.org/about/members-and-partners/en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unwater.org/about/members-and-partners/en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racticalaction.org/waterlines" TargetMode="External"/><Relationship Id="rId2" Type="http://schemas.openxmlformats.org/officeDocument/2006/relationships/hyperlink" Target="http://www.iwaponline.com/washdev/up/default.htm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r-watersanitation.ohchr.org/" TargetMode="External"/><Relationship Id="rId3" Type="http://schemas.openxmlformats.org/officeDocument/2006/relationships/hyperlink" Target="http://www.endwaterpoverty.org/" TargetMode="External"/><Relationship Id="rId7" Type="http://schemas.openxmlformats.org/officeDocument/2006/relationships/hyperlink" Target="http://www.who.int/water_sanitation_health/en/" TargetMode="External"/><Relationship Id="rId2" Type="http://schemas.openxmlformats.org/officeDocument/2006/relationships/hyperlink" Target="http://www.wsscc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genderandwater.org/en" TargetMode="External"/><Relationship Id="rId5" Type="http://schemas.openxmlformats.org/officeDocument/2006/relationships/hyperlink" Target="http://washfunders.org/" TargetMode="External"/><Relationship Id="rId10" Type="http://schemas.openxmlformats.org/officeDocument/2006/relationships/hyperlink" Target="http://waterintegritynet.wordpress.com/" TargetMode="External"/><Relationship Id="rId4" Type="http://schemas.openxmlformats.org/officeDocument/2006/relationships/hyperlink" Target="http://www.worldbank.org/en/topic/water" TargetMode="External"/><Relationship Id="rId9" Type="http://schemas.openxmlformats.org/officeDocument/2006/relationships/hyperlink" Target="http://www.hygienecentral.org.uk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proveinternational.wordpress.com/handy-resources/sad-stats/" TargetMode="External"/><Relationship Id="rId13" Type="http://schemas.openxmlformats.org/officeDocument/2006/relationships/hyperlink" Target="http://www.gwp.org/" TargetMode="External"/><Relationship Id="rId3" Type="http://schemas.openxmlformats.org/officeDocument/2006/relationships/hyperlink" Target="http://www.wssinfo.org/" TargetMode="External"/><Relationship Id="rId7" Type="http://schemas.openxmlformats.org/officeDocument/2006/relationships/hyperlink" Target="http://www.unwater.org/statistics/en/" TargetMode="External"/><Relationship Id="rId12" Type="http://schemas.openxmlformats.org/officeDocument/2006/relationships/hyperlink" Target="http://akvopedia.org/wiki/Main_Page" TargetMode="External"/><Relationship Id="rId2" Type="http://schemas.openxmlformats.org/officeDocument/2006/relationships/hyperlink" Target="http://www.washwatch.org/en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usana.org/en/" TargetMode="External"/><Relationship Id="rId11" Type="http://schemas.openxmlformats.org/officeDocument/2006/relationships/hyperlink" Target="http://www.wsup.com/" TargetMode="External"/><Relationship Id="rId5" Type="http://schemas.openxmlformats.org/officeDocument/2006/relationships/hyperlink" Target="http://www.rural-water-supply.net/en/" TargetMode="External"/><Relationship Id="rId10" Type="http://schemas.openxmlformats.org/officeDocument/2006/relationships/hyperlink" Target="http://www.waterforpeople.org/" TargetMode="External"/><Relationship Id="rId4" Type="http://schemas.openxmlformats.org/officeDocument/2006/relationships/hyperlink" Target="http://sanitationandwaterforall.org/" TargetMode="External"/><Relationship Id="rId9" Type="http://schemas.openxmlformats.org/officeDocument/2006/relationships/hyperlink" Target="http://www.ircwash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waterportal.org/" TargetMode="External"/><Relationship Id="rId2" Type="http://schemas.openxmlformats.org/officeDocument/2006/relationships/hyperlink" Target="http://wash.brac.net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wrc.org.za/" TargetMode="External"/><Relationship Id="rId4" Type="http://schemas.openxmlformats.org/officeDocument/2006/relationships/hyperlink" Target="http://www.iwmi.cgiar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rcleofblue.org/" TargetMode="External"/><Relationship Id="rId7" Type="http://schemas.openxmlformats.org/officeDocument/2006/relationships/hyperlink" Target="http://www.globalwaterintel.com/" TargetMode="External"/><Relationship Id="rId2" Type="http://schemas.openxmlformats.org/officeDocument/2006/relationships/hyperlink" Target="http://www.irinnews.org/theme.aspx?theme=WAT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ooskanews.com/" TargetMode="External"/><Relationship Id="rId5" Type="http://schemas.openxmlformats.org/officeDocument/2006/relationships/hyperlink" Target="http://www.sciencedaily.com/news/earth_climate/water/" TargetMode="External"/><Relationship Id="rId4" Type="http://schemas.openxmlformats.org/officeDocument/2006/relationships/hyperlink" Target="http://www.un.org/waterforlifedecade/decade_weekly.s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anitationupdates.wordpress.com/" TargetMode="External"/><Relationship Id="rId2" Type="http://schemas.openxmlformats.org/officeDocument/2006/relationships/hyperlink" Target="http://www.ircwash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aper.li/dietvorst/1329341482" TargetMode="External"/><Relationship Id="rId4" Type="http://schemas.openxmlformats.org/officeDocument/2006/relationships/hyperlink" Target="https://paper.li/dietvorst/13072045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22438" y="5248998"/>
            <a:ext cx="3492700" cy="473224"/>
          </a:xfrm>
        </p:spPr>
        <p:txBody>
          <a:bodyPr/>
          <a:lstStyle/>
          <a:p>
            <a:pPr marL="0" lvl="1" algn="l"/>
            <a:r>
              <a:rPr lang="en-US" sz="1800" dirty="0" smtClean="0">
                <a:solidFill>
                  <a:schemeClr val="accent1"/>
                </a:solidFill>
              </a:rPr>
              <a:t>01 April 2015 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9859" y="1379830"/>
            <a:ext cx="4405532" cy="3161690"/>
          </a:xfrm>
        </p:spPr>
        <p:txBody>
          <a:bodyPr>
            <a:normAutofit fontScale="40000" lnSpcReduction="2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sz="5900" dirty="0" smtClean="0"/>
              <a:t>WASH </a:t>
            </a:r>
            <a:r>
              <a:rPr lang="nl-NL" sz="5900" dirty="0" err="1" smtClean="0"/>
              <a:t>and</a:t>
            </a:r>
            <a:r>
              <a:rPr lang="nl-NL" sz="5900" dirty="0" smtClean="0"/>
              <a:t> Food Security </a:t>
            </a:r>
            <a:r>
              <a:rPr lang="nl-NL" sz="5900" dirty="0" err="1" smtClean="0"/>
              <a:t>news</a:t>
            </a:r>
            <a:r>
              <a:rPr lang="nl-NL" sz="5900" dirty="0" smtClean="0"/>
              <a:t> </a:t>
            </a:r>
            <a:r>
              <a:rPr lang="nl-NL" sz="5900" dirty="0" smtClean="0"/>
              <a:t>&amp; resources : a starter </a:t>
            </a:r>
          </a:p>
          <a:p>
            <a:r>
              <a:rPr lang="nl-NL" sz="5900" dirty="0" smtClean="0"/>
              <a:t>RNTC </a:t>
            </a:r>
            <a:r>
              <a:rPr lang="nl-NL" sz="5900" dirty="0"/>
              <a:t>Multimedia </a:t>
            </a:r>
            <a:r>
              <a:rPr lang="nl-NL" sz="5900" dirty="0" err="1"/>
              <a:t>Journalism</a:t>
            </a:r>
            <a:r>
              <a:rPr lang="nl-NL" sz="5900" dirty="0"/>
              <a:t> &amp; </a:t>
            </a:r>
            <a:r>
              <a:rPr lang="nl-NL" sz="5900" dirty="0" smtClean="0"/>
              <a:t>Food Security Course </a:t>
            </a:r>
            <a:r>
              <a:rPr lang="nl-NL" sz="5900" dirty="0" err="1"/>
              <a:t>presentation</a:t>
            </a:r>
            <a:endParaRPr lang="nl-NL" sz="5900" dirty="0"/>
          </a:p>
          <a:p>
            <a:endParaRPr lang="nl-NL" dirty="0" smtClean="0"/>
          </a:p>
          <a:p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308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WASH </a:t>
            </a:r>
            <a:r>
              <a:rPr lang="en-GB" dirty="0" smtClean="0"/>
              <a:t>Resources: </a:t>
            </a:r>
            <a:r>
              <a:rPr lang="en-GB" dirty="0"/>
              <a:t>key international organisations</a:t>
            </a:r>
            <a:br>
              <a:rPr lang="en-GB" dirty="0"/>
            </a:br>
            <a:r>
              <a:rPr lang="en-GB" dirty="0">
                <a:hlinkClick r:id="rId2"/>
              </a:rPr>
              <a:t>UN-Water members </a:t>
            </a:r>
            <a:r>
              <a:rPr lang="en-GB" dirty="0" smtClean="0"/>
              <a:t>(1)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23" y="2178050"/>
            <a:ext cx="4060541" cy="39449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7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WASH Resources: key </a:t>
            </a:r>
            <a:r>
              <a:rPr lang="en-GB" dirty="0"/>
              <a:t>international </a:t>
            </a:r>
            <a:r>
              <a:rPr lang="en-GB" dirty="0" smtClean="0"/>
              <a:t>organisations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2"/>
              </a:rPr>
              <a:t>UN-Water </a:t>
            </a:r>
            <a:r>
              <a:rPr lang="en-GB" dirty="0" smtClean="0">
                <a:hlinkClick r:id="rId2"/>
              </a:rPr>
              <a:t>members</a:t>
            </a:r>
            <a:r>
              <a:rPr lang="en-GB" dirty="0" smtClean="0"/>
              <a:t> (2)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89" y="2178050"/>
            <a:ext cx="3438010" cy="39449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4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WASH Resources: Key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World Water Forum (Mar)</a:t>
            </a:r>
          </a:p>
          <a:p>
            <a:r>
              <a:rPr lang="en-GB" dirty="0" smtClean="0"/>
              <a:t>SWA High Level Meeting (Apr)I</a:t>
            </a:r>
          </a:p>
          <a:p>
            <a:r>
              <a:rPr lang="en-GB" dirty="0"/>
              <a:t>WEDC Conference (Jul)</a:t>
            </a:r>
          </a:p>
          <a:p>
            <a:r>
              <a:rPr lang="en-GB" dirty="0" smtClean="0"/>
              <a:t>International </a:t>
            </a:r>
            <a:r>
              <a:rPr lang="en-GB" dirty="0" smtClean="0"/>
              <a:t>Water Week in Stockholm (Aug/Sept)</a:t>
            </a:r>
          </a:p>
          <a:p>
            <a:r>
              <a:rPr lang="en-GB" dirty="0" smtClean="0"/>
              <a:t>UNC Water and Health Conference (Oct)</a:t>
            </a:r>
          </a:p>
          <a:p>
            <a:r>
              <a:rPr lang="en-GB" dirty="0" smtClean="0"/>
              <a:t>IWA World Water Conference (Sep)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5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WASH Resources – Key Journals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2800" dirty="0" smtClean="0">
                <a:hlinkClick r:id="rId2"/>
              </a:rPr>
              <a:t>Journal </a:t>
            </a:r>
            <a:r>
              <a:rPr lang="en-GB" sz="2800" dirty="0">
                <a:hlinkClick r:id="rId2"/>
              </a:rPr>
              <a:t>of Water, Sanitation and Hygiene for Development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>
                <a:hlinkClick r:id="rId3"/>
              </a:rPr>
              <a:t>Waterlines</a:t>
            </a:r>
            <a:endParaRPr lang="en-GB" sz="2800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680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WASH Resources – topic starting points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Advocacy – </a:t>
            </a:r>
            <a:r>
              <a:rPr lang="en-GB" dirty="0" smtClean="0">
                <a:hlinkClick r:id="rId2"/>
              </a:rPr>
              <a:t>WSSCC</a:t>
            </a:r>
            <a:r>
              <a:rPr lang="en-GB" dirty="0" smtClean="0"/>
              <a:t>  | </a:t>
            </a:r>
            <a:r>
              <a:rPr lang="en-GB" dirty="0" smtClean="0">
                <a:hlinkClick r:id="rId3"/>
              </a:rPr>
              <a:t>End Water Poverty</a:t>
            </a:r>
            <a:endParaRPr lang="en-GB" dirty="0" smtClean="0"/>
          </a:p>
          <a:p>
            <a:r>
              <a:rPr lang="en-GB" dirty="0" smtClean="0"/>
              <a:t>Economics  - World Bank – </a:t>
            </a:r>
            <a:r>
              <a:rPr lang="en-GB" dirty="0" smtClean="0">
                <a:hlinkClick r:id="rId4"/>
              </a:rPr>
              <a:t>Water</a:t>
            </a:r>
            <a:endParaRPr lang="en-GB" dirty="0" smtClean="0"/>
          </a:p>
          <a:p>
            <a:r>
              <a:rPr lang="en-GB" dirty="0" smtClean="0"/>
              <a:t>Funding – </a:t>
            </a:r>
            <a:r>
              <a:rPr lang="en-GB" dirty="0" smtClean="0">
                <a:hlinkClick r:id="rId5"/>
              </a:rPr>
              <a:t>WASHfunders.org</a:t>
            </a:r>
            <a:endParaRPr lang="en-GB" dirty="0" smtClean="0"/>
          </a:p>
          <a:p>
            <a:r>
              <a:rPr lang="en-GB" dirty="0" smtClean="0"/>
              <a:t>Gender – </a:t>
            </a:r>
            <a:r>
              <a:rPr lang="en-GB" dirty="0" smtClean="0">
                <a:hlinkClick r:id="rId6"/>
              </a:rPr>
              <a:t>Gender and Water Alliance</a:t>
            </a:r>
            <a:endParaRPr lang="en-GB" dirty="0" smtClean="0"/>
          </a:p>
          <a:p>
            <a:r>
              <a:rPr lang="en-GB" dirty="0" smtClean="0"/>
              <a:t>Health – WHO  - </a:t>
            </a:r>
            <a:r>
              <a:rPr lang="en-GB" dirty="0" smtClean="0">
                <a:hlinkClick r:id="rId7"/>
              </a:rPr>
              <a:t>Water Sanitation Health</a:t>
            </a:r>
            <a:endParaRPr lang="en-GB" dirty="0" smtClean="0"/>
          </a:p>
          <a:p>
            <a:r>
              <a:rPr lang="en-GB" dirty="0" smtClean="0"/>
              <a:t>Human Rights </a:t>
            </a:r>
            <a:r>
              <a:rPr lang="en-GB" dirty="0"/>
              <a:t>- </a:t>
            </a:r>
            <a:r>
              <a:rPr lang="en-GB" dirty="0">
                <a:hlinkClick r:id="rId8"/>
              </a:rPr>
              <a:t>Human Rights to Water and Sanitation - UN Special </a:t>
            </a:r>
            <a:r>
              <a:rPr lang="en-GB" dirty="0" smtClean="0">
                <a:hlinkClick r:id="rId8"/>
              </a:rPr>
              <a:t>Rapporteur</a:t>
            </a:r>
            <a:endParaRPr lang="en-GB" dirty="0" smtClean="0"/>
          </a:p>
          <a:p>
            <a:r>
              <a:rPr lang="en-GB" dirty="0" smtClean="0"/>
              <a:t>Hygiene – LSTHM – </a:t>
            </a:r>
            <a:r>
              <a:rPr lang="en-GB" dirty="0" smtClean="0">
                <a:hlinkClick r:id="rId9"/>
              </a:rPr>
              <a:t>Hygiene Central</a:t>
            </a:r>
            <a:endParaRPr lang="en-GB" dirty="0" smtClean="0"/>
          </a:p>
          <a:p>
            <a:r>
              <a:rPr lang="en-GB" dirty="0" smtClean="0"/>
              <a:t>Integrity / anti-corruption – </a:t>
            </a:r>
            <a:r>
              <a:rPr lang="en-GB" dirty="0" smtClean="0">
                <a:hlinkClick r:id="rId10"/>
              </a:rPr>
              <a:t>Water Integrity Network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13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WASH Resources – topic starting points </a:t>
            </a:r>
            <a:r>
              <a:rPr lang="en-GB" dirty="0" smtClean="0"/>
              <a:t>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Monitoring – </a:t>
            </a:r>
            <a:r>
              <a:rPr lang="en-GB" dirty="0" err="1" smtClean="0">
                <a:hlinkClick r:id="rId2"/>
              </a:rPr>
              <a:t>WASHwatch</a:t>
            </a:r>
            <a:r>
              <a:rPr lang="en-GB" dirty="0" smtClean="0"/>
              <a:t> | </a:t>
            </a:r>
            <a:r>
              <a:rPr lang="en-GB" dirty="0">
                <a:hlinkClick r:id="rId3"/>
              </a:rPr>
              <a:t>WHO/UNICEF JMP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Policy – </a:t>
            </a:r>
            <a:r>
              <a:rPr lang="en-GB" dirty="0" smtClean="0">
                <a:hlinkClick r:id="rId4"/>
              </a:rPr>
              <a:t>Sanitation  and Water for All</a:t>
            </a:r>
            <a:endParaRPr lang="en-GB" dirty="0" smtClean="0"/>
          </a:p>
          <a:p>
            <a:r>
              <a:rPr lang="en-GB" dirty="0" smtClean="0"/>
              <a:t>Rural Water Supply - </a:t>
            </a:r>
            <a:r>
              <a:rPr lang="en-GB" dirty="0" smtClean="0">
                <a:hlinkClick r:id="rId5"/>
              </a:rPr>
              <a:t>RWSN</a:t>
            </a:r>
            <a:endParaRPr lang="en-GB" dirty="0" smtClean="0"/>
          </a:p>
          <a:p>
            <a:r>
              <a:rPr lang="en-GB" dirty="0" smtClean="0"/>
              <a:t>Sanitation – </a:t>
            </a:r>
            <a:r>
              <a:rPr lang="en-GB" dirty="0" err="1" smtClean="0">
                <a:hlinkClick r:id="rId6"/>
              </a:rPr>
              <a:t>SuSanA</a:t>
            </a:r>
            <a:endParaRPr lang="en-GB" dirty="0" smtClean="0"/>
          </a:p>
          <a:p>
            <a:r>
              <a:rPr lang="en-GB" dirty="0" smtClean="0"/>
              <a:t>Statistics – UN-Water – </a:t>
            </a:r>
            <a:r>
              <a:rPr lang="en-GB" dirty="0" smtClean="0">
                <a:hlinkClick r:id="rId7"/>
              </a:rPr>
              <a:t>Statistics</a:t>
            </a:r>
            <a:r>
              <a:rPr lang="en-GB" dirty="0" smtClean="0"/>
              <a:t> | </a:t>
            </a:r>
            <a:r>
              <a:rPr lang="en-GB" dirty="0" smtClean="0">
                <a:hlinkClick r:id="rId3"/>
              </a:rPr>
              <a:t>WHO/UNICEF JMP</a:t>
            </a:r>
            <a:r>
              <a:rPr lang="en-GB" dirty="0" smtClean="0"/>
              <a:t> | Improve International - </a:t>
            </a:r>
            <a:r>
              <a:rPr lang="en-GB" dirty="0" smtClean="0">
                <a:hlinkClick r:id="rId8"/>
              </a:rPr>
              <a:t>Failures</a:t>
            </a:r>
            <a:endParaRPr lang="en-GB" dirty="0" smtClean="0"/>
          </a:p>
          <a:p>
            <a:r>
              <a:rPr lang="en-GB" dirty="0" smtClean="0"/>
              <a:t>Sustainable services  - </a:t>
            </a:r>
            <a:r>
              <a:rPr lang="en-GB" dirty="0" smtClean="0">
                <a:hlinkClick r:id="rId9"/>
              </a:rPr>
              <a:t>IRC</a:t>
            </a:r>
            <a:r>
              <a:rPr lang="en-GB" dirty="0" smtClean="0"/>
              <a:t> | </a:t>
            </a:r>
            <a:r>
              <a:rPr lang="en-GB" dirty="0" smtClean="0">
                <a:hlinkClick r:id="rId10"/>
              </a:rPr>
              <a:t>Water for People</a:t>
            </a:r>
            <a:r>
              <a:rPr lang="en-GB" dirty="0" smtClean="0"/>
              <a:t> | </a:t>
            </a:r>
            <a:r>
              <a:rPr lang="en-GB" dirty="0" smtClean="0">
                <a:hlinkClick r:id="rId11"/>
              </a:rPr>
              <a:t>WSUP</a:t>
            </a:r>
            <a:endParaRPr lang="en-GB" dirty="0" smtClean="0"/>
          </a:p>
          <a:p>
            <a:r>
              <a:rPr lang="en-GB" dirty="0" smtClean="0"/>
              <a:t>Technology – </a:t>
            </a:r>
            <a:r>
              <a:rPr lang="en-GB" dirty="0" err="1" smtClean="0">
                <a:hlinkClick r:id="rId12"/>
              </a:rPr>
              <a:t>Akvopedia</a:t>
            </a:r>
            <a:endParaRPr lang="en-GB" dirty="0" smtClean="0"/>
          </a:p>
          <a:p>
            <a:r>
              <a:rPr lang="en-GB" dirty="0" smtClean="0"/>
              <a:t>Water Resource s Management -  </a:t>
            </a:r>
            <a:r>
              <a:rPr lang="en-GB" dirty="0" smtClean="0">
                <a:hlinkClick r:id="rId13"/>
              </a:rPr>
              <a:t>Global Water Partnership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494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WASH Resources </a:t>
            </a:r>
            <a:r>
              <a:rPr lang="en-GB" dirty="0" smtClean="0"/>
              <a:t>– examples from the South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BRAC </a:t>
            </a:r>
            <a:r>
              <a:rPr lang="en-GB" dirty="0" smtClean="0">
                <a:hlinkClick r:id="rId2"/>
              </a:rPr>
              <a:t>WASH  Programme</a:t>
            </a:r>
            <a:endParaRPr lang="en-GB" dirty="0"/>
          </a:p>
          <a:p>
            <a:r>
              <a:rPr lang="en-GB" dirty="0" smtClean="0">
                <a:hlinkClick r:id="rId3"/>
              </a:rPr>
              <a:t>India Water Portal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IWMI </a:t>
            </a:r>
            <a:r>
              <a:rPr lang="en-GB" dirty="0" smtClean="0"/>
              <a:t>– Sri Lanka</a:t>
            </a:r>
          </a:p>
          <a:p>
            <a:r>
              <a:rPr lang="en-GB" dirty="0" smtClean="0">
                <a:hlinkClick r:id="rId5"/>
              </a:rPr>
              <a:t>Water Research Commission </a:t>
            </a:r>
            <a:r>
              <a:rPr lang="en-GB" dirty="0" smtClean="0"/>
              <a:t>(WRC) – South </a:t>
            </a:r>
            <a:r>
              <a:rPr lang="en-GB" dirty="0" smtClean="0"/>
              <a:t>Africa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56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85" y="660571"/>
            <a:ext cx="5431453" cy="631057"/>
          </a:xfrm>
        </p:spPr>
        <p:txBody>
          <a:bodyPr/>
          <a:lstStyle/>
          <a:p>
            <a:r>
              <a:rPr lang="en-AU" sz="3200" b="1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70" y="1281007"/>
            <a:ext cx="5738648" cy="4825524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endParaRPr lang="en-US" sz="2400" dirty="0" smtClean="0">
              <a:latin typeface="+mj-lt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n-US" sz="2400" b="1" dirty="0" smtClean="0"/>
              <a:t>How </a:t>
            </a:r>
            <a:r>
              <a:rPr lang="en-US" sz="2400" b="1" dirty="0" smtClean="0"/>
              <a:t>are WASH &amp; Food Security linked</a:t>
            </a:r>
            <a:endParaRPr lang="en-US" sz="2400" b="1" dirty="0" smtClean="0"/>
          </a:p>
          <a:p>
            <a:pPr marL="457200" lvl="1" indent="-457200">
              <a:buFont typeface="+mj-lt"/>
              <a:buAutoNum type="arabicPeriod"/>
            </a:pPr>
            <a:r>
              <a:rPr lang="en-US" sz="2400" b="1" dirty="0" smtClean="0"/>
              <a:t>International </a:t>
            </a:r>
            <a:r>
              <a:rPr lang="en-US" sz="2400" b="1" dirty="0"/>
              <a:t>WASH news </a:t>
            </a:r>
            <a:r>
              <a:rPr lang="en-US" sz="2400" b="1" dirty="0" smtClean="0"/>
              <a:t>services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400" b="1" dirty="0"/>
              <a:t>IRC News and Information Resources</a:t>
            </a:r>
            <a:endParaRPr lang="en-US" sz="2400" b="1" dirty="0" smtClean="0"/>
          </a:p>
          <a:p>
            <a:pPr marL="457200" lvl="1" indent="-457200">
              <a:buFont typeface="+mj-lt"/>
              <a:buAutoNum type="arabicPeriod"/>
            </a:pPr>
            <a:r>
              <a:rPr lang="en-GB" sz="2400" b="1" dirty="0" smtClean="0"/>
              <a:t>Key </a:t>
            </a:r>
            <a:r>
              <a:rPr lang="en-GB" sz="2400" b="1" dirty="0" smtClean="0"/>
              <a:t>international organisations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400" b="1" dirty="0" smtClean="0"/>
              <a:t>Key WASH resources</a:t>
            </a:r>
          </a:p>
          <a:p>
            <a:pPr marL="0" lvl="1" indent="0">
              <a:buNone/>
            </a:pPr>
            <a:endParaRPr lang="en-GB" sz="2400" b="1" dirty="0" smtClean="0"/>
          </a:p>
          <a:p>
            <a:pPr marL="457200" lvl="1" indent="-457200">
              <a:buFont typeface="+mj-lt"/>
              <a:buAutoNum type="arabicPeriod"/>
            </a:pPr>
            <a:endParaRPr lang="en-US" sz="2400" dirty="0" smtClean="0">
              <a:latin typeface="+mj-lt"/>
            </a:endParaRPr>
          </a:p>
          <a:p>
            <a:pPr marL="0" lvl="1" indent="0">
              <a:buNone/>
            </a:pP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24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sz="2400" b="1" dirty="0" smtClean="0">
                <a:solidFill>
                  <a:schemeClr val="accent1"/>
                </a:solidFill>
              </a:rPr>
              <a:t>How are WASH &amp; Food Security linked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Economic</a:t>
            </a:r>
          </a:p>
          <a:p>
            <a:r>
              <a:rPr lang="en-GB" dirty="0" smtClean="0"/>
              <a:t>Competing water use : Water – Food – Energy Nexus</a:t>
            </a:r>
          </a:p>
          <a:p>
            <a:r>
              <a:rPr lang="en-GB" dirty="0" smtClean="0"/>
              <a:t>Water: Too much, too little, too dirty</a:t>
            </a:r>
          </a:p>
          <a:p>
            <a:r>
              <a:rPr lang="en-GB" dirty="0" smtClean="0"/>
              <a:t>Virtual water trade</a:t>
            </a:r>
          </a:p>
          <a:p>
            <a:r>
              <a:rPr lang="en-GB" dirty="0" smtClean="0"/>
              <a:t>Fertilizer and biogas from (human) waste</a:t>
            </a:r>
          </a:p>
          <a:p>
            <a:endParaRPr lang="en-GB" b="1" dirty="0" smtClean="0"/>
          </a:p>
          <a:p>
            <a:r>
              <a:rPr lang="en-GB" b="1" dirty="0" smtClean="0"/>
              <a:t>Health</a:t>
            </a:r>
          </a:p>
          <a:p>
            <a:r>
              <a:rPr lang="en-GB" dirty="0" smtClean="0"/>
              <a:t>Environmental </a:t>
            </a:r>
            <a:r>
              <a:rPr lang="en-GB" dirty="0" err="1" smtClean="0"/>
              <a:t>enteropathy</a:t>
            </a:r>
            <a:r>
              <a:rPr lang="en-GB" dirty="0" smtClean="0"/>
              <a:t> + food hygiene              Malnutrition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5254172" y="5123543"/>
            <a:ext cx="638628" cy="29028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67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Water – Food – Energy Nexus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34" y="2178050"/>
            <a:ext cx="4920920" cy="39449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149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Virtual water trade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72" y="2178050"/>
            <a:ext cx="5580644" cy="39449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8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Dirty water: arsenic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81" y="2474119"/>
            <a:ext cx="6143625" cy="3352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04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Ecological sanitation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99" y="2178050"/>
            <a:ext cx="5165990" cy="39449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02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International WASH news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IRIN – </a:t>
            </a:r>
            <a:r>
              <a:rPr lang="en-US" dirty="0">
                <a:hlinkClick r:id="rId2"/>
              </a:rPr>
              <a:t>water and sanitation</a:t>
            </a:r>
            <a:endParaRPr lang="en-US" dirty="0"/>
          </a:p>
          <a:p>
            <a:pPr lvl="0"/>
            <a:r>
              <a:rPr lang="en-GB" dirty="0"/>
              <a:t>IISD – Water Policy &amp; Practice - </a:t>
            </a:r>
            <a:r>
              <a:rPr lang="en-GB" u="sng" dirty="0"/>
              <a:t>http://</a:t>
            </a:r>
            <a:r>
              <a:rPr lang="en-GB" u="sng" dirty="0" smtClean="0"/>
              <a:t>water-l.iisd.org</a:t>
            </a:r>
            <a:endParaRPr lang="en-GB" dirty="0"/>
          </a:p>
          <a:p>
            <a:r>
              <a:rPr lang="en-US" dirty="0"/>
              <a:t>Circle of Blue - </a:t>
            </a:r>
            <a:r>
              <a:rPr lang="en-GB" dirty="0">
                <a:hlinkClick r:id="rId3"/>
              </a:rPr>
              <a:t>www.circleofblue.org</a:t>
            </a:r>
            <a:endParaRPr lang="en-GB" dirty="0"/>
          </a:p>
          <a:p>
            <a:r>
              <a:rPr lang="en-GB" dirty="0"/>
              <a:t>International Decade for Action 'Water for Life' 2005-2015 – Decade’s Weekly </a:t>
            </a:r>
            <a:r>
              <a:rPr lang="en-GB" dirty="0" smtClean="0"/>
              <a:t>- </a:t>
            </a:r>
            <a:r>
              <a:rPr lang="en-GB" dirty="0" smtClean="0">
                <a:hlinkClick r:id="rId4"/>
              </a:rPr>
              <a:t>www.un.org/waterforlifedecade/decade_weekly.shtml</a:t>
            </a:r>
            <a:endParaRPr lang="en-GB" dirty="0"/>
          </a:p>
          <a:p>
            <a:r>
              <a:rPr lang="en-GB" dirty="0"/>
              <a:t>Science Daily - Water News - </a:t>
            </a:r>
            <a:r>
              <a:rPr lang="en-GB" dirty="0" smtClean="0">
                <a:hlinkClick r:id="rId5"/>
              </a:rPr>
              <a:t>www.sciencedaily.com/news/earth_climate/water</a:t>
            </a:r>
            <a:endParaRPr lang="en-US" dirty="0"/>
          </a:p>
          <a:p>
            <a:r>
              <a:rPr lang="en-US" dirty="0" err="1"/>
              <a:t>OOSKAnews</a:t>
            </a:r>
            <a:r>
              <a:rPr lang="en-US" dirty="0"/>
              <a:t> / </a:t>
            </a:r>
            <a:r>
              <a:rPr lang="en-US" dirty="0" err="1"/>
              <a:t>aquaNOW</a:t>
            </a:r>
            <a:r>
              <a:rPr lang="en-US" dirty="0"/>
              <a:t> - </a:t>
            </a:r>
            <a:r>
              <a:rPr lang="en-GB" dirty="0">
                <a:hlinkClick r:id="rId6"/>
              </a:rPr>
              <a:t>www.ooskanews.com</a:t>
            </a:r>
            <a:endParaRPr lang="en-GB" dirty="0"/>
          </a:p>
          <a:p>
            <a:r>
              <a:rPr lang="en-US" dirty="0"/>
              <a:t>Global Water Intelligence - </a:t>
            </a:r>
            <a:r>
              <a:rPr lang="en-GB" dirty="0">
                <a:hlinkClick r:id="rId7"/>
              </a:rPr>
              <a:t>www.globalwaterintel.com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1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IRC News and Information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>
                <a:hlinkClick r:id="rId2"/>
              </a:rPr>
              <a:t>IRC web site </a:t>
            </a:r>
            <a:r>
              <a:rPr lang="en-GB" dirty="0" smtClean="0"/>
              <a:t>– themes | news | blog | resources (WASH Library)</a:t>
            </a:r>
          </a:p>
          <a:p>
            <a:r>
              <a:rPr lang="en-GB" dirty="0" smtClean="0">
                <a:hlinkClick r:id="rId3"/>
              </a:rPr>
              <a:t>Sanitation Updates </a:t>
            </a:r>
            <a:r>
              <a:rPr lang="en-GB" dirty="0" smtClean="0"/>
              <a:t>(USAID/IRC)</a:t>
            </a:r>
          </a:p>
          <a:p>
            <a:r>
              <a:rPr lang="en-GB" dirty="0" smtClean="0">
                <a:hlinkClick r:id="rId4"/>
              </a:rPr>
              <a:t>E-Source Sanitation News</a:t>
            </a:r>
            <a:endParaRPr lang="en-GB" dirty="0" smtClean="0"/>
          </a:p>
          <a:p>
            <a:r>
              <a:rPr lang="en-GB" dirty="0" smtClean="0">
                <a:hlinkClick r:id="rId5"/>
              </a:rPr>
              <a:t>WASH Services that Last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561458"/>
      </p:ext>
    </p:extLst>
  </p:cSld>
  <p:clrMapOvr>
    <a:masterClrMapping/>
  </p:clrMapOvr>
</p:sld>
</file>

<file path=ppt/theme/theme1.xml><?xml version="1.0" encoding="utf-8"?>
<a:theme xmlns:a="http://schemas.openxmlformats.org/drawingml/2006/main" name="WC meeting_DRAFT_20141111 with AP-CD">
  <a:themeElements>
    <a:clrScheme name="IR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E97"/>
      </a:accent1>
      <a:accent2>
        <a:srgbClr val="E62733"/>
      </a:accent2>
      <a:accent3>
        <a:srgbClr val="FAB400"/>
      </a:accent3>
      <a:accent4>
        <a:srgbClr val="F0E51B"/>
      </a:accent4>
      <a:accent5>
        <a:srgbClr val="CAE1E8"/>
      </a:accent5>
      <a:accent6>
        <a:srgbClr val="FCDED5"/>
      </a:accent6>
      <a:hlink>
        <a:srgbClr val="007E97"/>
      </a:hlink>
      <a:folHlink>
        <a:srgbClr val="E62733"/>
      </a:folHlink>
    </a:clrScheme>
    <a:fontScheme name="IRC VAG">
      <a:majorFont>
        <a:latin typeface="VAG Rounded Std Thin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WC meeting_DRAFT_20141111 with AP-CD</Template>
  <TotalTime>438</TotalTime>
  <Words>500</Words>
  <Application>Microsoft Office PowerPoint</Application>
  <PresentationFormat>On-screen Show (4:3)</PresentationFormat>
  <Paragraphs>103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WC meeting_DRAFT_20141111 with AP-CD</vt:lpstr>
      <vt:lpstr>PowerPoint Presentation</vt:lpstr>
      <vt:lpstr>Content</vt:lpstr>
      <vt:lpstr>How are WASH &amp; Food Security linked </vt:lpstr>
      <vt:lpstr>Water – Food – Energy Nexus</vt:lpstr>
      <vt:lpstr>Virtual water trade</vt:lpstr>
      <vt:lpstr>Dirty water: arsenic</vt:lpstr>
      <vt:lpstr>Ecological sanitation</vt:lpstr>
      <vt:lpstr>International WASH news services</vt:lpstr>
      <vt:lpstr>IRC News and Information Resources</vt:lpstr>
      <vt:lpstr>WASH Resources: key international organisations UN-Water members (1)</vt:lpstr>
      <vt:lpstr>WASH Resources: key international organisations UN-Water members (2)</vt:lpstr>
      <vt:lpstr>WASH Resources: Key events</vt:lpstr>
      <vt:lpstr>WASH Resources – Key Journals</vt:lpstr>
      <vt:lpstr>WASH Resources – topic starting points (1)</vt:lpstr>
      <vt:lpstr>WASH Resources – topic starting points (2)</vt:lpstr>
      <vt:lpstr>WASH Resources – examples from the South (3)</vt:lpstr>
    </vt:vector>
  </TitlesOfParts>
  <Company>IRC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33</cp:revision>
  <dcterms:created xsi:type="dcterms:W3CDTF">2014-11-11T16:20:02Z</dcterms:created>
  <dcterms:modified xsi:type="dcterms:W3CDTF">2015-04-01T09:02:00Z</dcterms:modified>
</cp:coreProperties>
</file>